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1" r:id="rId6"/>
    <p:sldId id="262" r:id="rId7"/>
    <p:sldId id="263" r:id="rId8"/>
    <p:sldId id="264" r:id="rId9"/>
    <p:sldId id="265" r:id="rId10"/>
    <p:sldId id="266" r:id="rId11"/>
    <p:sldId id="267" r:id="rId12"/>
    <p:sldId id="278" r:id="rId13"/>
    <p:sldId id="269" r:id="rId14"/>
    <p:sldId id="270" r:id="rId15"/>
    <p:sldId id="271" r:id="rId16"/>
    <p:sldId id="272" r:id="rId17"/>
    <p:sldId id="273" r:id="rId18"/>
    <p:sldId id="274" r:id="rId19"/>
    <p:sldId id="275" r:id="rId20"/>
    <p:sldId id="279" r:id="rId21"/>
    <p:sldId id="276" r:id="rId22"/>
    <p:sldId id="277" r:id="rId23"/>
    <p:sldId id="260" r:id="rId2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0"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076024C-FFF2-4320-9725-91D29D856F28}" type="datetimeFigureOut">
              <a:rPr lang="es-MX" smtClean="0"/>
              <a:t>22/05/2018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97AA91-A591-4968-8811-DA67CFECEB4A}" type="slidenum">
              <a:rPr lang="es-MX" smtClean="0"/>
              <a:t>‹Nº›</a:t>
            </a:fld>
            <a:endParaRPr lang="es-MX"/>
          </a:p>
        </p:txBody>
      </p:sp>
    </p:spTree>
    <p:extLst>
      <p:ext uri="{BB962C8B-B14F-4D97-AF65-F5344CB8AC3E}">
        <p14:creationId xmlns:p14="http://schemas.microsoft.com/office/powerpoint/2010/main" val="47754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76024C-FFF2-4320-9725-91D29D856F28}" type="datetimeFigureOut">
              <a:rPr lang="es-MX" smtClean="0"/>
              <a:t>22/05/2018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E97AA91-A591-4968-8811-DA67CFECEB4A}" type="slidenum">
              <a:rPr lang="es-MX" smtClean="0"/>
              <a:t>‹Nº›</a:t>
            </a:fld>
            <a:endParaRPr lang="es-MX"/>
          </a:p>
        </p:txBody>
      </p:sp>
    </p:spTree>
    <p:extLst>
      <p:ext uri="{BB962C8B-B14F-4D97-AF65-F5344CB8AC3E}">
        <p14:creationId xmlns:p14="http://schemas.microsoft.com/office/powerpoint/2010/main" val="170715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76024C-FFF2-4320-9725-91D29D856F28}" type="datetimeFigureOut">
              <a:rPr lang="es-MX" smtClean="0"/>
              <a:t>22/05/2018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E97AA91-A591-4968-8811-DA67CFECEB4A}" type="slidenum">
              <a:rPr lang="es-MX" smtClean="0"/>
              <a:t>‹Nº›</a:t>
            </a:fld>
            <a:endParaRPr lang="es-MX"/>
          </a:p>
        </p:txBody>
      </p:sp>
    </p:spTree>
    <p:extLst>
      <p:ext uri="{BB962C8B-B14F-4D97-AF65-F5344CB8AC3E}">
        <p14:creationId xmlns:p14="http://schemas.microsoft.com/office/powerpoint/2010/main" val="70962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76024C-FFF2-4320-9725-91D29D856F28}" type="datetimeFigureOut">
              <a:rPr lang="es-MX" smtClean="0"/>
              <a:t>22/05/2018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E97AA91-A591-4968-8811-DA67CFECEB4A}" type="slidenum">
              <a:rPr lang="es-MX" smtClean="0"/>
              <a:t>‹Nº›</a:t>
            </a:fld>
            <a:endParaRPr lang="es-MX"/>
          </a:p>
        </p:txBody>
      </p:sp>
    </p:spTree>
    <p:extLst>
      <p:ext uri="{BB962C8B-B14F-4D97-AF65-F5344CB8AC3E}">
        <p14:creationId xmlns:p14="http://schemas.microsoft.com/office/powerpoint/2010/main" val="22556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F076024C-FFF2-4320-9725-91D29D856F28}" type="datetimeFigureOut">
              <a:rPr lang="es-MX" smtClean="0"/>
              <a:t>22/05/2018</a:t>
            </a:fld>
            <a:endParaRPr lang="es-MX"/>
          </a:p>
        </p:txBody>
      </p:sp>
      <p:sp>
        <p:nvSpPr>
          <p:cNvPr id="5" name="Footer Placeholder 4"/>
          <p:cNvSpPr>
            <a:spLocks noGrp="1"/>
          </p:cNvSpPr>
          <p:nvPr>
            <p:ph type="ftr" sz="quarter" idx="11"/>
          </p:nvPr>
        </p:nvSpPr>
        <p:spPr>
          <a:xfrm>
            <a:off x="2182708" y="6272784"/>
            <a:ext cx="6327648" cy="365125"/>
          </a:xfrm>
        </p:spPr>
        <p:txBody>
          <a:bodyPr/>
          <a:lstStyle/>
          <a:p>
            <a:endParaRPr lang="es-MX"/>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E97AA91-A591-4968-8811-DA67CFECEB4A}" type="slidenum">
              <a:rPr lang="es-MX" smtClean="0"/>
              <a:t>‹Nº›</a:t>
            </a:fld>
            <a:endParaRPr lang="es-MX"/>
          </a:p>
        </p:txBody>
      </p:sp>
    </p:spTree>
    <p:extLst>
      <p:ext uri="{BB962C8B-B14F-4D97-AF65-F5344CB8AC3E}">
        <p14:creationId xmlns:p14="http://schemas.microsoft.com/office/powerpoint/2010/main" val="330585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076024C-FFF2-4320-9725-91D29D856F28}" type="datetimeFigureOut">
              <a:rPr lang="es-MX" smtClean="0"/>
              <a:t>22/05/2018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E97AA91-A591-4968-8811-DA67CFECEB4A}" type="slidenum">
              <a:rPr lang="es-MX" smtClean="0"/>
              <a:t>‹Nº›</a:t>
            </a:fld>
            <a:endParaRPr lang="es-MX"/>
          </a:p>
        </p:txBody>
      </p:sp>
    </p:spTree>
    <p:extLst>
      <p:ext uri="{BB962C8B-B14F-4D97-AF65-F5344CB8AC3E}">
        <p14:creationId xmlns:p14="http://schemas.microsoft.com/office/powerpoint/2010/main" val="47657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6024C-FFF2-4320-9725-91D29D856F28}" type="datetimeFigureOut">
              <a:rPr lang="es-MX" smtClean="0"/>
              <a:t>22/05/2018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E97AA91-A591-4968-8811-DA67CFECEB4A}" type="slidenum">
              <a:rPr lang="es-MX" smtClean="0"/>
              <a:t>‹Nº›</a:t>
            </a:fld>
            <a:endParaRPr lang="es-MX"/>
          </a:p>
        </p:txBody>
      </p:sp>
    </p:spTree>
    <p:extLst>
      <p:ext uri="{BB962C8B-B14F-4D97-AF65-F5344CB8AC3E}">
        <p14:creationId xmlns:p14="http://schemas.microsoft.com/office/powerpoint/2010/main" val="413400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076024C-FFF2-4320-9725-91D29D856F28}" type="datetimeFigureOut">
              <a:rPr lang="es-MX" smtClean="0"/>
              <a:t>22/05/2018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E97AA91-A591-4968-8811-DA67CFECEB4A}" type="slidenum">
              <a:rPr lang="es-MX" smtClean="0"/>
              <a:t>‹Nº›</a:t>
            </a:fld>
            <a:endParaRPr lang="es-MX"/>
          </a:p>
        </p:txBody>
      </p:sp>
    </p:spTree>
    <p:extLst>
      <p:ext uri="{BB962C8B-B14F-4D97-AF65-F5344CB8AC3E}">
        <p14:creationId xmlns:p14="http://schemas.microsoft.com/office/powerpoint/2010/main" val="2148293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6024C-FFF2-4320-9725-91D29D856F28}" type="datetimeFigureOut">
              <a:rPr lang="es-MX" smtClean="0"/>
              <a:t>22/05/2018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E97AA91-A591-4968-8811-DA67CFECEB4A}" type="slidenum">
              <a:rPr lang="es-MX" smtClean="0"/>
              <a:t>‹Nº›</a:t>
            </a:fld>
            <a:endParaRPr lang="es-MX"/>
          </a:p>
        </p:txBody>
      </p:sp>
    </p:spTree>
    <p:extLst>
      <p:ext uri="{BB962C8B-B14F-4D97-AF65-F5344CB8AC3E}">
        <p14:creationId xmlns:p14="http://schemas.microsoft.com/office/powerpoint/2010/main" val="384716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076024C-FFF2-4320-9725-91D29D856F28}" type="datetimeFigureOut">
              <a:rPr lang="es-MX" smtClean="0"/>
              <a:t>22/05/2018</a:t>
            </a:fld>
            <a:endParaRPr lang="es-MX"/>
          </a:p>
        </p:txBody>
      </p:sp>
      <p:sp>
        <p:nvSpPr>
          <p:cNvPr id="6" name="Footer Placeholder 5"/>
          <p:cNvSpPr>
            <a:spLocks noGrp="1"/>
          </p:cNvSpPr>
          <p:nvPr>
            <p:ph type="ftr" sz="quarter" idx="11"/>
          </p:nvPr>
        </p:nvSpPr>
        <p:spPr/>
        <p:txBody>
          <a:bodyPr/>
          <a:lstStyle/>
          <a:p>
            <a:endParaRPr lang="es-MX"/>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E97AA91-A591-4968-8811-DA67CFECEB4A}" type="slidenum">
              <a:rPr lang="es-MX" smtClean="0"/>
              <a:t>‹Nº›</a:t>
            </a:fld>
            <a:endParaRPr lang="es-MX"/>
          </a:p>
        </p:txBody>
      </p:sp>
    </p:spTree>
    <p:extLst>
      <p:ext uri="{BB962C8B-B14F-4D97-AF65-F5344CB8AC3E}">
        <p14:creationId xmlns:p14="http://schemas.microsoft.com/office/powerpoint/2010/main" val="257972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076024C-FFF2-4320-9725-91D29D856F28}" type="datetimeFigureOut">
              <a:rPr lang="es-MX" smtClean="0"/>
              <a:t>22/05/2018</a:t>
            </a:fld>
            <a:endParaRPr lang="es-MX"/>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E97AA91-A591-4968-8811-DA67CFECEB4A}" type="slidenum">
              <a:rPr lang="es-MX" smtClean="0"/>
              <a:t>‹Nº›</a:t>
            </a:fld>
            <a:endParaRPr lang="es-MX"/>
          </a:p>
        </p:txBody>
      </p:sp>
    </p:spTree>
    <p:extLst>
      <p:ext uri="{BB962C8B-B14F-4D97-AF65-F5344CB8AC3E}">
        <p14:creationId xmlns:p14="http://schemas.microsoft.com/office/powerpoint/2010/main" val="269394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076024C-FFF2-4320-9725-91D29D856F28}" type="datetimeFigureOut">
              <a:rPr lang="es-MX" smtClean="0"/>
              <a:t>22/05/2018</a:t>
            </a:fld>
            <a:endParaRPr lang="es-MX"/>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MX"/>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E97AA91-A591-4968-8811-DA67CFECEB4A}" type="slidenum">
              <a:rPr lang="es-MX" smtClean="0"/>
              <a:t>‹Nº›</a:t>
            </a:fld>
            <a:endParaRPr lang="es-MX"/>
          </a:p>
        </p:txBody>
      </p:sp>
    </p:spTree>
    <p:extLst>
      <p:ext uri="{BB962C8B-B14F-4D97-AF65-F5344CB8AC3E}">
        <p14:creationId xmlns:p14="http://schemas.microsoft.com/office/powerpoint/2010/main" val="28957429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gif" /><Relationship Id="rId2" Type="http://schemas.openxmlformats.org/officeDocument/2006/relationships/image" Target="../media/image5.gif"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0.jpeg" /><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33.jpeg" /><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36.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3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gif"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38.jpeg" /><Relationship Id="rId2" Type="http://schemas.openxmlformats.org/officeDocument/2006/relationships/image" Target="../media/image37.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0.png" /><Relationship Id="rId7" Type="http://schemas.openxmlformats.org/officeDocument/2006/relationships/image" Target="../media/image14.jpeg" /><Relationship Id="rId2" Type="http://schemas.openxmlformats.org/officeDocument/2006/relationships/image" Target="../media/image9.jpeg" /><Relationship Id="rId1" Type="http://schemas.openxmlformats.org/officeDocument/2006/relationships/slideLayout" Target="../slideLayouts/slideLayout2.xml" /><Relationship Id="rId6" Type="http://schemas.openxmlformats.org/officeDocument/2006/relationships/image" Target="../media/image13.jpeg" /><Relationship Id="rId5" Type="http://schemas.openxmlformats.org/officeDocument/2006/relationships/image" Target="../media/image12.jpeg" /><Relationship Id="rId4" Type="http://schemas.openxmlformats.org/officeDocument/2006/relationships/image" Target="../media/image11.jpeg" /></Relationships>
</file>

<file path=ppt/slides/_rels/slide5.xml.rels><?xml version="1.0" encoding="UTF-8" standalone="yes"?>
<Relationships xmlns="http://schemas.openxmlformats.org/package/2006/relationships"><Relationship Id="rId3" Type="http://schemas.openxmlformats.org/officeDocument/2006/relationships/image" Target="../media/image16.jpeg" /><Relationship Id="rId7" Type="http://schemas.openxmlformats.org/officeDocument/2006/relationships/image" Target="../media/image20.jpeg" /><Relationship Id="rId2" Type="http://schemas.openxmlformats.org/officeDocument/2006/relationships/image" Target="../media/image15.jpeg" /><Relationship Id="rId1" Type="http://schemas.openxmlformats.org/officeDocument/2006/relationships/slideLayout" Target="../slideLayouts/slideLayout2.xml" /><Relationship Id="rId6" Type="http://schemas.openxmlformats.org/officeDocument/2006/relationships/image" Target="../media/image19.jpeg" /><Relationship Id="rId5" Type="http://schemas.openxmlformats.org/officeDocument/2006/relationships/image" Target="../media/image18.jpeg" /><Relationship Id="rId4" Type="http://schemas.openxmlformats.org/officeDocument/2006/relationships/image" Target="../media/image17.jpeg" /></Relationships>
</file>

<file path=ppt/slides/_rels/slide6.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a:t>Polymer</a:t>
            </a:r>
            <a:r>
              <a:rPr lang="es-MX" dirty="0"/>
              <a:t> </a:t>
            </a:r>
            <a:r>
              <a:rPr lang="es-MX" dirty="0" err="1"/>
              <a:t>structure</a:t>
            </a:r>
            <a:endParaRPr lang="es-MX" dirty="0"/>
          </a:p>
        </p:txBody>
      </p:sp>
      <p:sp>
        <p:nvSpPr>
          <p:cNvPr id="3" name="Subtítulo 2"/>
          <p:cNvSpPr>
            <a:spLocks noGrp="1"/>
          </p:cNvSpPr>
          <p:nvPr>
            <p:ph type="subTitle" idx="1"/>
          </p:nvPr>
        </p:nvSpPr>
        <p:spPr/>
        <p:txBody>
          <a:bodyPr>
            <a:normAutofit fontScale="25000" lnSpcReduction="20000"/>
          </a:bodyPr>
          <a:lstStyle/>
          <a:p>
            <a:r>
              <a:rPr lang="es-MX" dirty="0"/>
              <a:t> </a:t>
            </a:r>
          </a:p>
          <a:p>
            <a:pPr algn="ctr"/>
            <a:r>
              <a:rPr lang="es-MX" sz="9600" b="1" dirty="0"/>
              <a:t>UANL: Facultad de Ingeniería Mecánica Eléctrica</a:t>
            </a:r>
          </a:p>
          <a:p>
            <a:endParaRPr lang="es-MX" sz="7200" dirty="0"/>
          </a:p>
          <a:p>
            <a:r>
              <a:rPr lang="es-MX" sz="7200" dirty="0" err="1"/>
              <a:t>Name</a:t>
            </a:r>
            <a:r>
              <a:rPr lang="es-MX" sz="7200" dirty="0"/>
              <a:t>: Juan José González Salinas.		</a:t>
            </a:r>
            <a:r>
              <a:rPr lang="en-US" sz="7200" dirty="0"/>
              <a:t>Student number: 1820234.</a:t>
            </a:r>
            <a:endParaRPr lang="es-MX" sz="7200" dirty="0"/>
          </a:p>
          <a:p>
            <a:r>
              <a:rPr lang="en-US" sz="7200" dirty="0"/>
              <a:t>Career: IAE.  </a:t>
            </a:r>
            <a:r>
              <a:rPr lang="es-MX" sz="7200" dirty="0"/>
              <a:t>				</a:t>
            </a:r>
            <a:r>
              <a:rPr lang="en-US" sz="7200" dirty="0"/>
              <a:t>Semester: January-June 2018. </a:t>
            </a:r>
            <a:endParaRPr lang="es-MX" sz="7200" dirty="0"/>
          </a:p>
          <a:p>
            <a:endParaRPr lang="es-MX" sz="7200" dirty="0"/>
          </a:p>
        </p:txBody>
      </p:sp>
      <p:pic>
        <p:nvPicPr>
          <p:cNvPr id="4" name="Imagen 3" descr="Resultado de imagen para uanl fime logo"/>
          <p:cNvPicPr/>
          <p:nvPr/>
        </p:nvPicPr>
        <p:blipFill>
          <a:blip r:embed="rId2"/>
          <a:srcRect/>
          <a:stretch>
            <a:fillRect/>
          </a:stretch>
        </p:blipFill>
        <p:spPr bwMode="auto">
          <a:xfrm>
            <a:off x="811628" y="98294"/>
            <a:ext cx="3504340" cy="1993807"/>
          </a:xfrm>
          <a:prstGeom prst="rect">
            <a:avLst/>
          </a:prstGeom>
          <a:noFill/>
        </p:spPr>
      </p:pic>
      <p:pic>
        <p:nvPicPr>
          <p:cNvPr id="5" name="Imagen 4" descr="Resultado de imagen para uanl fime logo"/>
          <p:cNvPicPr/>
          <p:nvPr/>
        </p:nvPicPr>
        <p:blipFill>
          <a:blip r:embed="rId3"/>
          <a:srcRect/>
          <a:stretch>
            <a:fillRect/>
          </a:stretch>
        </p:blipFill>
        <p:spPr bwMode="auto">
          <a:xfrm>
            <a:off x="7338477" y="-440"/>
            <a:ext cx="3680043" cy="1940741"/>
          </a:xfrm>
          <a:prstGeom prst="rect">
            <a:avLst/>
          </a:prstGeom>
          <a:noFill/>
        </p:spPr>
      </p:pic>
    </p:spTree>
    <p:extLst>
      <p:ext uri="{BB962C8B-B14F-4D97-AF65-F5344CB8AC3E}">
        <p14:creationId xmlns:p14="http://schemas.microsoft.com/office/powerpoint/2010/main" val="973079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THE CHEMISTRY OF POLYMER MOLECULES</a:t>
            </a:r>
            <a:endParaRPr lang="es-MX" dirty="0"/>
          </a:p>
        </p:txBody>
      </p:sp>
      <p:sp>
        <p:nvSpPr>
          <p:cNvPr id="4" name="CuadroTexto 3"/>
          <p:cNvSpPr txBox="1"/>
          <p:nvPr/>
        </p:nvSpPr>
        <p:spPr>
          <a:xfrm>
            <a:off x="696036" y="1869743"/>
            <a:ext cx="10249468" cy="923330"/>
          </a:xfrm>
          <a:prstGeom prst="rect">
            <a:avLst/>
          </a:prstGeom>
          <a:noFill/>
        </p:spPr>
        <p:txBody>
          <a:bodyPr wrap="square" rtlCol="0">
            <a:spAutoFit/>
          </a:bodyPr>
          <a:lstStyle/>
          <a:p>
            <a:r>
              <a:rPr lang="es-MX" dirty="0" err="1"/>
              <a:t>If</a:t>
            </a:r>
            <a:r>
              <a:rPr lang="es-MX" dirty="0"/>
              <a:t> </a:t>
            </a:r>
            <a:r>
              <a:rPr lang="es-MX" dirty="0" err="1"/>
              <a:t>we</a:t>
            </a:r>
            <a:r>
              <a:rPr lang="es-MX" dirty="0"/>
              <a:t> </a:t>
            </a:r>
            <a:r>
              <a:rPr lang="es-MX" dirty="0" err="1"/>
              <a:t>want</a:t>
            </a:r>
            <a:r>
              <a:rPr lang="es-MX" dirty="0"/>
              <a:t> </a:t>
            </a:r>
            <a:r>
              <a:rPr lang="es-MX" dirty="0" err="1"/>
              <a:t>to</a:t>
            </a:r>
            <a:r>
              <a:rPr lang="es-MX" dirty="0"/>
              <a:t> </a:t>
            </a:r>
            <a:r>
              <a:rPr lang="es-MX" dirty="0" err="1"/>
              <a:t>make</a:t>
            </a:r>
            <a:r>
              <a:rPr lang="es-MX" dirty="0"/>
              <a:t> a </a:t>
            </a:r>
            <a:r>
              <a:rPr lang="es-MX" dirty="0" err="1"/>
              <a:t>representation</a:t>
            </a:r>
            <a:r>
              <a:rPr lang="es-MX" dirty="0"/>
              <a:t> of a </a:t>
            </a:r>
            <a:r>
              <a:rPr lang="es-MX" dirty="0" err="1"/>
              <a:t>large</a:t>
            </a:r>
            <a:r>
              <a:rPr lang="es-MX" dirty="0"/>
              <a:t> </a:t>
            </a:r>
            <a:r>
              <a:rPr lang="es-MX" dirty="0" err="1"/>
              <a:t>polymer</a:t>
            </a:r>
            <a:r>
              <a:rPr lang="es-MX" dirty="0"/>
              <a:t> </a:t>
            </a:r>
            <a:r>
              <a:rPr lang="es-MX" dirty="0" err="1"/>
              <a:t>we</a:t>
            </a:r>
            <a:r>
              <a:rPr lang="es-MX" dirty="0"/>
              <a:t> can use </a:t>
            </a:r>
            <a:r>
              <a:rPr lang="es-MX" dirty="0" err="1"/>
              <a:t>repetitions</a:t>
            </a:r>
            <a:r>
              <a:rPr lang="es-MX" dirty="0"/>
              <a:t> of </a:t>
            </a:r>
            <a:r>
              <a:rPr lang="es-MX" dirty="0" err="1"/>
              <a:t>monomers</a:t>
            </a:r>
            <a:r>
              <a:rPr lang="es-MX" dirty="0"/>
              <a:t> </a:t>
            </a:r>
            <a:r>
              <a:rPr lang="es-MX" dirty="0" err="1"/>
              <a:t>with</a:t>
            </a:r>
            <a:r>
              <a:rPr lang="es-MX" dirty="0"/>
              <a:t> a </a:t>
            </a:r>
            <a:r>
              <a:rPr lang="es-MX" dirty="0" err="1"/>
              <a:t>subscript</a:t>
            </a:r>
            <a:r>
              <a:rPr lang="es-MX" dirty="0"/>
              <a:t> </a:t>
            </a:r>
            <a:r>
              <a:rPr lang="es-MX" dirty="0" err="1"/>
              <a:t>given</a:t>
            </a:r>
            <a:r>
              <a:rPr lang="es-MX" dirty="0"/>
              <a:t> </a:t>
            </a:r>
            <a:r>
              <a:rPr lang="es-MX" dirty="0" err="1"/>
              <a:t>by</a:t>
            </a:r>
            <a:r>
              <a:rPr lang="es-MX" dirty="0"/>
              <a:t> “n” </a:t>
            </a:r>
            <a:r>
              <a:rPr lang="en-US" dirty="0"/>
              <a:t>to avoid writing all the polymer.</a:t>
            </a:r>
          </a:p>
          <a:p>
            <a:r>
              <a:rPr lang="es-MX" dirty="0"/>
              <a:t> </a:t>
            </a:r>
          </a:p>
        </p:txBody>
      </p:sp>
      <p:sp>
        <p:nvSpPr>
          <p:cNvPr id="5" name="Rectangle 1"/>
          <p:cNvSpPr>
            <a:spLocks noChangeArrowheads="1"/>
          </p:cNvSpPr>
          <p:nvPr/>
        </p:nvSpPr>
        <p:spPr bwMode="auto">
          <a:xfrm>
            <a:off x="0" y="-483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sz="1800" b="0" i="0" u="none" strike="noStrike" cap="none" normalizeH="0" baseline="0" dirty="0">
                <a:ln>
                  <a:noFill/>
                </a:ln>
                <a:solidFill>
                  <a:schemeClr val="tx1"/>
                </a:solidFill>
                <a:effectLst/>
                <a:latin typeface="Arial" panose="020B0604020202020204" pitchFamily="34" charset="0"/>
              </a:rPr>
            </a:br>
            <a:endParaRPr kumimoji="0" lang="es-MX" sz="1800" b="0" i="0" u="none" strike="noStrike" cap="none" normalizeH="0" baseline="0" dirty="0">
              <a:ln>
                <a:noFill/>
              </a:ln>
              <a:solidFill>
                <a:schemeClr val="tx1"/>
              </a:solidFill>
              <a:effectLst/>
              <a:latin typeface="Arial" panose="020B0604020202020204" pitchFamily="34" charset="0"/>
            </a:endParaRPr>
          </a:p>
        </p:txBody>
      </p:sp>
      <p:pic>
        <p:nvPicPr>
          <p:cNvPr id="6" name="Imagen 5"/>
          <p:cNvPicPr>
            <a:picLocks noChangeAspect="1"/>
          </p:cNvPicPr>
          <p:nvPr/>
        </p:nvPicPr>
        <p:blipFill rotWithShape="1">
          <a:blip r:embed="rId2"/>
          <a:srcRect l="47728" t="52752" r="39266" b="37919"/>
          <a:stretch/>
        </p:blipFill>
        <p:spPr>
          <a:xfrm>
            <a:off x="6223377" y="2659317"/>
            <a:ext cx="3766783" cy="1518867"/>
          </a:xfrm>
          <a:prstGeom prst="rect">
            <a:avLst/>
          </a:prstGeom>
        </p:spPr>
      </p:pic>
      <p:sp>
        <p:nvSpPr>
          <p:cNvPr id="7" name="CuadroTexto 6"/>
          <p:cNvSpPr txBox="1"/>
          <p:nvPr/>
        </p:nvSpPr>
        <p:spPr>
          <a:xfrm>
            <a:off x="970492" y="2793073"/>
            <a:ext cx="4850278" cy="1200329"/>
          </a:xfrm>
          <a:prstGeom prst="rect">
            <a:avLst/>
          </a:prstGeom>
          <a:noFill/>
        </p:spPr>
        <p:txBody>
          <a:bodyPr wrap="square" rtlCol="0">
            <a:spAutoFit/>
          </a:bodyPr>
          <a:lstStyle/>
          <a:p>
            <a:r>
              <a:rPr lang="es-MX" dirty="0" err="1"/>
              <a:t>For</a:t>
            </a:r>
            <a:r>
              <a:rPr lang="es-MX" dirty="0"/>
              <a:t> </a:t>
            </a:r>
            <a:r>
              <a:rPr lang="es-MX" dirty="0" err="1"/>
              <a:t>example</a:t>
            </a:r>
            <a:r>
              <a:rPr lang="es-MX" dirty="0"/>
              <a:t>, </a:t>
            </a:r>
            <a:r>
              <a:rPr lang="es-MX" dirty="0" err="1"/>
              <a:t>the</a:t>
            </a:r>
            <a:r>
              <a:rPr lang="es-MX" dirty="0"/>
              <a:t> </a:t>
            </a:r>
            <a:r>
              <a:rPr lang="es-MX" dirty="0" err="1"/>
              <a:t>tetrafluoroethylene</a:t>
            </a:r>
            <a:r>
              <a:rPr lang="es-MX" dirty="0"/>
              <a:t> </a:t>
            </a:r>
            <a:r>
              <a:rPr lang="es-MX" dirty="0" err="1"/>
              <a:t>monomer</a:t>
            </a:r>
            <a:r>
              <a:rPr lang="es-MX" dirty="0"/>
              <a:t>, can </a:t>
            </a:r>
            <a:r>
              <a:rPr lang="es-MX" dirty="0" err="1"/>
              <a:t>polymerize</a:t>
            </a:r>
            <a:r>
              <a:rPr lang="es-MX" dirty="0"/>
              <a:t> </a:t>
            </a:r>
            <a:r>
              <a:rPr lang="es-MX" dirty="0" err="1"/>
              <a:t>to</a:t>
            </a:r>
            <a:r>
              <a:rPr lang="es-MX" dirty="0"/>
              <a:t> </a:t>
            </a:r>
            <a:r>
              <a:rPr lang="es-MX" dirty="0" err="1"/>
              <a:t>form</a:t>
            </a:r>
            <a:r>
              <a:rPr lang="es-MX" dirty="0"/>
              <a:t> </a:t>
            </a:r>
            <a:r>
              <a:rPr lang="es-MX" dirty="0" err="1"/>
              <a:t>polytetrafluoroethylene</a:t>
            </a:r>
            <a:r>
              <a:rPr lang="es-MX" dirty="0"/>
              <a:t> (PTFE) (</a:t>
            </a:r>
            <a:r>
              <a:rPr lang="es-MX" dirty="0" err="1"/>
              <a:t>teflon</a:t>
            </a:r>
            <a:r>
              <a:rPr lang="es-MX" dirty="0"/>
              <a:t>) as </a:t>
            </a:r>
            <a:r>
              <a:rPr lang="es-MX" dirty="0" err="1"/>
              <a:t>follows</a:t>
            </a:r>
            <a:r>
              <a:rPr lang="es-MX" dirty="0"/>
              <a:t>:</a:t>
            </a:r>
          </a:p>
        </p:txBody>
      </p:sp>
      <p:sp>
        <p:nvSpPr>
          <p:cNvPr id="8" name="CuadroTexto 7"/>
          <p:cNvSpPr txBox="1"/>
          <p:nvPr/>
        </p:nvSpPr>
        <p:spPr>
          <a:xfrm>
            <a:off x="5820770" y="4501349"/>
            <a:ext cx="4879075" cy="1200329"/>
          </a:xfrm>
          <a:prstGeom prst="rect">
            <a:avLst/>
          </a:prstGeom>
          <a:noFill/>
        </p:spPr>
        <p:txBody>
          <a:bodyPr wrap="square" rtlCol="0">
            <a:spAutoFit/>
          </a:bodyPr>
          <a:lstStyle/>
          <a:p>
            <a:pPr algn="r"/>
            <a:r>
              <a:rPr lang="en-US" dirty="0"/>
              <a:t>The vinyl chloride monomer is a slight variant of that for ethylene, in which one of the four H atoms is replaced with a </a:t>
            </a:r>
            <a:r>
              <a:rPr lang="en-US" dirty="0" err="1"/>
              <a:t>Cl</a:t>
            </a:r>
            <a:r>
              <a:rPr lang="en-US" dirty="0"/>
              <a:t> atom. Its polymerization is represented as</a:t>
            </a:r>
            <a:endParaRPr lang="es-MX" dirty="0"/>
          </a:p>
        </p:txBody>
      </p:sp>
      <p:pic>
        <p:nvPicPr>
          <p:cNvPr id="9" name="Imagen 8"/>
          <p:cNvPicPr>
            <a:picLocks noChangeAspect="1"/>
          </p:cNvPicPr>
          <p:nvPr/>
        </p:nvPicPr>
        <p:blipFill rotWithShape="1">
          <a:blip r:embed="rId3"/>
          <a:srcRect l="47308" t="32416" r="37483" b="57696"/>
          <a:stretch/>
        </p:blipFill>
        <p:spPr>
          <a:xfrm>
            <a:off x="1424689" y="4501349"/>
            <a:ext cx="3665743" cy="1339893"/>
          </a:xfrm>
          <a:prstGeom prst="rect">
            <a:avLst/>
          </a:prstGeom>
        </p:spPr>
      </p:pic>
    </p:spTree>
    <p:extLst>
      <p:ext uri="{BB962C8B-B14F-4D97-AF65-F5344CB8AC3E}">
        <p14:creationId xmlns:p14="http://schemas.microsoft.com/office/powerpoint/2010/main" val="153927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THE CHEMISTRY OF POLYMER MOLECULES</a:t>
            </a:r>
            <a:endParaRPr lang="es-MX" dirty="0"/>
          </a:p>
        </p:txBody>
      </p:sp>
      <p:sp>
        <p:nvSpPr>
          <p:cNvPr id="5" name="CuadroTexto 4"/>
          <p:cNvSpPr txBox="1"/>
          <p:nvPr/>
        </p:nvSpPr>
        <p:spPr>
          <a:xfrm>
            <a:off x="1069848" y="2306471"/>
            <a:ext cx="4730451" cy="1292662"/>
          </a:xfrm>
          <a:prstGeom prst="rect">
            <a:avLst/>
          </a:prstGeom>
          <a:noFill/>
        </p:spPr>
        <p:txBody>
          <a:bodyPr wrap="square" rtlCol="0">
            <a:spAutoFit/>
          </a:bodyPr>
          <a:lstStyle/>
          <a:p>
            <a:r>
              <a:rPr lang="es-MX" sz="2000" dirty="0" err="1"/>
              <a:t>If</a:t>
            </a:r>
            <a:r>
              <a:rPr lang="es-MX" sz="2000" dirty="0"/>
              <a:t> </a:t>
            </a:r>
            <a:r>
              <a:rPr lang="es-MX" sz="2000" dirty="0" err="1"/>
              <a:t>the</a:t>
            </a:r>
            <a:r>
              <a:rPr lang="es-MX" sz="2000" dirty="0"/>
              <a:t> </a:t>
            </a:r>
            <a:r>
              <a:rPr lang="es-MX" sz="2000" dirty="0" err="1"/>
              <a:t>repeating</a:t>
            </a:r>
            <a:r>
              <a:rPr lang="es-MX" sz="2000" dirty="0"/>
              <a:t> </a:t>
            </a:r>
            <a:r>
              <a:rPr lang="es-MX" sz="2000" dirty="0" err="1"/>
              <a:t>untits</a:t>
            </a:r>
            <a:r>
              <a:rPr lang="es-MX" sz="2000" dirty="0"/>
              <a:t> </a:t>
            </a:r>
            <a:r>
              <a:rPr lang="es-MX" sz="2000" dirty="0" err="1"/>
              <a:t>along</a:t>
            </a:r>
            <a:r>
              <a:rPr lang="es-MX" sz="2000" dirty="0"/>
              <a:t> </a:t>
            </a:r>
            <a:r>
              <a:rPr lang="es-MX" sz="2000" dirty="0" err="1"/>
              <a:t>the</a:t>
            </a:r>
            <a:r>
              <a:rPr lang="es-MX" sz="2000" dirty="0"/>
              <a:t> </a:t>
            </a:r>
            <a:r>
              <a:rPr lang="es-MX" sz="2000" dirty="0" err="1"/>
              <a:t>chain</a:t>
            </a:r>
            <a:r>
              <a:rPr lang="es-MX" sz="2000" dirty="0"/>
              <a:t> are </a:t>
            </a:r>
            <a:r>
              <a:rPr lang="es-MX" sz="2000" dirty="0" err="1"/>
              <a:t>all</a:t>
            </a:r>
            <a:r>
              <a:rPr lang="es-MX" sz="2000" dirty="0"/>
              <a:t> </a:t>
            </a:r>
            <a:r>
              <a:rPr lang="es-MX" sz="2000" dirty="0" err="1"/>
              <a:t>the</a:t>
            </a:r>
            <a:r>
              <a:rPr lang="es-MX" sz="2000" dirty="0"/>
              <a:t> </a:t>
            </a:r>
            <a:r>
              <a:rPr lang="es-MX" sz="2000" dirty="0" err="1"/>
              <a:t>same</a:t>
            </a:r>
            <a:r>
              <a:rPr lang="es-MX" sz="2000" dirty="0"/>
              <a:t> </a:t>
            </a:r>
            <a:r>
              <a:rPr lang="es-MX" sz="2000" dirty="0" err="1"/>
              <a:t>we</a:t>
            </a:r>
            <a:r>
              <a:rPr lang="es-MX" sz="2000" dirty="0"/>
              <a:t> can </a:t>
            </a:r>
            <a:r>
              <a:rPr lang="es-MX" sz="2000" dirty="0" err="1"/>
              <a:t>say</a:t>
            </a:r>
            <a:r>
              <a:rPr lang="es-MX" sz="2000" dirty="0"/>
              <a:t> </a:t>
            </a:r>
            <a:r>
              <a:rPr lang="es-MX" sz="2000" dirty="0" err="1"/>
              <a:t>that</a:t>
            </a:r>
            <a:r>
              <a:rPr lang="es-MX" sz="2000" dirty="0"/>
              <a:t> </a:t>
            </a:r>
            <a:r>
              <a:rPr lang="es-MX" sz="2000" dirty="0" err="1"/>
              <a:t>we</a:t>
            </a:r>
            <a:r>
              <a:rPr lang="es-MX" sz="2000" dirty="0"/>
              <a:t> </a:t>
            </a:r>
            <a:r>
              <a:rPr lang="es-MX" sz="2000" dirty="0" err="1"/>
              <a:t>have</a:t>
            </a:r>
            <a:r>
              <a:rPr lang="es-MX" sz="2000" dirty="0"/>
              <a:t> a </a:t>
            </a:r>
            <a:r>
              <a:rPr lang="es-MX" sz="2000" dirty="0" err="1"/>
              <a:t>homopolymer</a:t>
            </a:r>
            <a:r>
              <a:rPr lang="es-MX" sz="2000" dirty="0"/>
              <a:t>.</a:t>
            </a:r>
          </a:p>
          <a:p>
            <a:endParaRPr lang="es-MX" dirty="0"/>
          </a:p>
        </p:txBody>
      </p:sp>
      <p:sp>
        <p:nvSpPr>
          <p:cNvPr id="6" name="CuadroTexto 5"/>
          <p:cNvSpPr txBox="1"/>
          <p:nvPr/>
        </p:nvSpPr>
        <p:spPr>
          <a:xfrm>
            <a:off x="6291618" y="2306471"/>
            <a:ext cx="4599296" cy="923330"/>
          </a:xfrm>
          <a:prstGeom prst="rect">
            <a:avLst/>
          </a:prstGeom>
          <a:noFill/>
        </p:spPr>
        <p:txBody>
          <a:bodyPr wrap="square" rtlCol="0">
            <a:spAutoFit/>
          </a:bodyPr>
          <a:lstStyle/>
          <a:p>
            <a:r>
              <a:rPr lang="en-US" dirty="0"/>
              <a:t>Chains may be composed of two or more different repeat units, in what are termed copolymers.</a:t>
            </a:r>
            <a:endParaRPr lang="es-MX" dirty="0"/>
          </a:p>
        </p:txBody>
      </p:sp>
      <p:pic>
        <p:nvPicPr>
          <p:cNvPr id="3074" name="Picture 2" descr="Resultado de imagen para homopoly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224" y="3229801"/>
            <a:ext cx="8224150" cy="3071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39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Examples</a:t>
            </a:r>
            <a:endParaRPr lang="es-MX" dirty="0"/>
          </a:p>
        </p:txBody>
      </p:sp>
      <p:sp>
        <p:nvSpPr>
          <p:cNvPr id="3" name="Marcador de contenido 2"/>
          <p:cNvSpPr>
            <a:spLocks noGrp="1"/>
          </p:cNvSpPr>
          <p:nvPr>
            <p:ph idx="1"/>
          </p:nvPr>
        </p:nvSpPr>
        <p:spPr/>
        <p:txBody>
          <a:bodyPr/>
          <a:lstStyle/>
          <a:p>
            <a:r>
              <a:rPr lang="es-MX" dirty="0" err="1"/>
              <a:t>Nitrile</a:t>
            </a:r>
            <a:r>
              <a:rPr lang="es-MX" dirty="0"/>
              <a:t> </a:t>
            </a:r>
            <a:r>
              <a:rPr lang="es-MX" dirty="0" err="1"/>
              <a:t>rubber</a:t>
            </a:r>
            <a:endParaRPr lang="es-MX" dirty="0"/>
          </a:p>
          <a:p>
            <a:endParaRPr lang="es-MX" dirty="0"/>
          </a:p>
          <a:p>
            <a:endParaRPr lang="es-MX" dirty="0"/>
          </a:p>
          <a:p>
            <a:endParaRPr lang="es-MX" dirty="0"/>
          </a:p>
          <a:p>
            <a:endParaRPr lang="es-MX" dirty="0"/>
          </a:p>
          <a:p>
            <a:r>
              <a:rPr lang="es-MX" dirty="0"/>
              <a:t>Vinyl </a:t>
            </a:r>
            <a:r>
              <a:rPr lang="es-MX" dirty="0" err="1"/>
              <a:t>chloride</a:t>
            </a:r>
            <a:endParaRPr lang="es-MX" dirty="0"/>
          </a:p>
          <a:p>
            <a:endParaRPr lang="es-MX" dirty="0"/>
          </a:p>
          <a:p>
            <a:endParaRPr lang="es-MX" dirty="0"/>
          </a:p>
          <a:p>
            <a:endParaRPr lang="es-MX" dirty="0"/>
          </a:p>
          <a:p>
            <a:endParaRPr lang="es-MX" dirty="0"/>
          </a:p>
          <a:p>
            <a:pPr marL="0" indent="0">
              <a:buNone/>
            </a:pPr>
            <a:endParaRPr lang="es-MX" dirty="0"/>
          </a:p>
        </p:txBody>
      </p:sp>
      <p:pic>
        <p:nvPicPr>
          <p:cNvPr id="1028" name="Picture 4" descr="Resultado de imagen para caucho de nitrilo estructura molec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515" y="1759125"/>
            <a:ext cx="6096668" cy="18542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homopolimero ejemplo"/>
          <p:cNvPicPr>
            <a:picLocks noChangeAspect="1" noChangeArrowheads="1"/>
          </p:cNvPicPr>
          <p:nvPr/>
        </p:nvPicPr>
        <p:blipFill rotWithShape="1">
          <a:blip r:embed="rId3">
            <a:extLst>
              <a:ext uri="{28A0092B-C50C-407E-A947-70E740481C1C}">
                <a14:useLocalDpi xmlns:a14="http://schemas.microsoft.com/office/drawing/2010/main" val="0"/>
              </a:ext>
            </a:extLst>
          </a:blip>
          <a:srcRect t="31875" r="253"/>
          <a:stretch/>
        </p:blipFill>
        <p:spPr bwMode="auto">
          <a:xfrm>
            <a:off x="3240515" y="4340182"/>
            <a:ext cx="5891759" cy="202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MOLECULAR STRUCTURE</a:t>
            </a:r>
          </a:p>
        </p:txBody>
      </p:sp>
      <p:sp>
        <p:nvSpPr>
          <p:cNvPr id="3" name="Marcador de contenido 2"/>
          <p:cNvSpPr>
            <a:spLocks noGrp="1"/>
          </p:cNvSpPr>
          <p:nvPr>
            <p:ph idx="1"/>
          </p:nvPr>
        </p:nvSpPr>
        <p:spPr/>
        <p:txBody>
          <a:bodyPr>
            <a:normAutofit fontScale="92500" lnSpcReduction="20000"/>
          </a:bodyPr>
          <a:lstStyle/>
          <a:p>
            <a:pPr marL="0" indent="0">
              <a:buNone/>
            </a:pPr>
            <a:r>
              <a:rPr lang="es-MX" dirty="0" err="1"/>
              <a:t>There</a:t>
            </a:r>
            <a:r>
              <a:rPr lang="es-MX" dirty="0"/>
              <a:t> are 4 </a:t>
            </a:r>
            <a:r>
              <a:rPr lang="es-MX" dirty="0" err="1"/>
              <a:t>types</a:t>
            </a:r>
            <a:r>
              <a:rPr lang="es-MX" dirty="0"/>
              <a:t> of molecular </a:t>
            </a:r>
            <a:r>
              <a:rPr lang="es-MX" dirty="0" err="1"/>
              <a:t>structure</a:t>
            </a:r>
            <a:r>
              <a:rPr lang="es-MX" dirty="0"/>
              <a:t>:</a:t>
            </a:r>
          </a:p>
          <a:p>
            <a:pPr marL="0" indent="0">
              <a:buNone/>
            </a:pPr>
            <a:endParaRPr lang="es-MX" dirty="0"/>
          </a:p>
          <a:p>
            <a:r>
              <a:rPr lang="es-MX" dirty="0"/>
              <a:t>Linear </a:t>
            </a:r>
            <a:r>
              <a:rPr lang="es-MX" dirty="0" err="1"/>
              <a:t>Polymers</a:t>
            </a:r>
            <a:endParaRPr lang="es-MX" dirty="0"/>
          </a:p>
          <a:p>
            <a:endParaRPr lang="es-MX" dirty="0"/>
          </a:p>
          <a:p>
            <a:r>
              <a:rPr lang="es-MX" dirty="0" err="1"/>
              <a:t>Branched</a:t>
            </a:r>
            <a:r>
              <a:rPr lang="es-MX" dirty="0"/>
              <a:t> </a:t>
            </a:r>
            <a:r>
              <a:rPr lang="es-MX" dirty="0" err="1"/>
              <a:t>Polymers</a:t>
            </a:r>
            <a:endParaRPr lang="es-MX" dirty="0"/>
          </a:p>
          <a:p>
            <a:endParaRPr lang="es-MX" dirty="0"/>
          </a:p>
          <a:p>
            <a:r>
              <a:rPr lang="es-MX" dirty="0" err="1"/>
              <a:t>Crosslinked</a:t>
            </a:r>
            <a:r>
              <a:rPr lang="es-MX" dirty="0"/>
              <a:t> </a:t>
            </a:r>
            <a:r>
              <a:rPr lang="es-MX" dirty="0" err="1"/>
              <a:t>Polymers</a:t>
            </a:r>
            <a:endParaRPr lang="es-MX" dirty="0"/>
          </a:p>
          <a:p>
            <a:endParaRPr lang="es-MX" dirty="0"/>
          </a:p>
          <a:p>
            <a:r>
              <a:rPr lang="es-MX" dirty="0"/>
              <a:t>Network </a:t>
            </a:r>
            <a:r>
              <a:rPr lang="es-MX" dirty="0" err="1"/>
              <a:t>Polymers</a:t>
            </a:r>
            <a:endParaRPr lang="es-MX" dirty="0"/>
          </a:p>
          <a:p>
            <a:pPr marL="0" indent="0">
              <a:buNone/>
            </a:pPr>
            <a:endParaRPr lang="es-MX" dirty="0"/>
          </a:p>
          <a:p>
            <a:pPr marL="0" indent="0">
              <a:buNone/>
            </a:pPr>
            <a:r>
              <a:rPr lang="es-MX" dirty="0"/>
              <a:t>*</a:t>
            </a:r>
            <a:r>
              <a:rPr lang="es-MX" dirty="0" err="1"/>
              <a:t>Circles</a:t>
            </a:r>
            <a:r>
              <a:rPr lang="es-MX" dirty="0"/>
              <a:t> in </a:t>
            </a:r>
            <a:r>
              <a:rPr lang="es-MX" dirty="0" err="1"/>
              <a:t>this</a:t>
            </a:r>
            <a:r>
              <a:rPr lang="es-MX" dirty="0"/>
              <a:t> </a:t>
            </a:r>
            <a:r>
              <a:rPr lang="es-MX" dirty="0" err="1"/>
              <a:t>example</a:t>
            </a:r>
            <a:r>
              <a:rPr lang="es-MX" dirty="0"/>
              <a:t> are </a:t>
            </a:r>
            <a:r>
              <a:rPr lang="es-MX" dirty="0" err="1"/>
              <a:t>the</a:t>
            </a:r>
            <a:r>
              <a:rPr lang="es-MX" dirty="0"/>
              <a:t> </a:t>
            </a:r>
            <a:r>
              <a:rPr lang="es-MX" dirty="0" err="1"/>
              <a:t>repeated</a:t>
            </a:r>
            <a:br>
              <a:rPr lang="es-MX" dirty="0"/>
            </a:br>
            <a:r>
              <a:rPr lang="es-MX" dirty="0" err="1"/>
              <a:t>units</a:t>
            </a:r>
            <a:r>
              <a:rPr lang="es-MX" dirty="0"/>
              <a:t>*</a:t>
            </a:r>
          </a:p>
        </p:txBody>
      </p:sp>
      <p:pic>
        <p:nvPicPr>
          <p:cNvPr id="4" name="Imagen 3"/>
          <p:cNvPicPr>
            <a:picLocks noChangeAspect="1"/>
          </p:cNvPicPr>
          <p:nvPr/>
        </p:nvPicPr>
        <p:blipFill rotWithShape="1">
          <a:blip r:embed="rId2"/>
          <a:srcRect l="26434" t="21969" r="30979" b="25046"/>
          <a:stretch/>
        </p:blipFill>
        <p:spPr>
          <a:xfrm>
            <a:off x="5936770" y="2093976"/>
            <a:ext cx="5540991" cy="3875964"/>
          </a:xfrm>
          <a:prstGeom prst="rect">
            <a:avLst/>
          </a:prstGeom>
        </p:spPr>
      </p:pic>
      <p:sp>
        <p:nvSpPr>
          <p:cNvPr id="6" name="CuadroTexto 5"/>
          <p:cNvSpPr txBox="1"/>
          <p:nvPr/>
        </p:nvSpPr>
        <p:spPr>
          <a:xfrm>
            <a:off x="6099048" y="5969940"/>
            <a:ext cx="4858603" cy="707886"/>
          </a:xfrm>
          <a:prstGeom prst="rect">
            <a:avLst/>
          </a:prstGeom>
          <a:noFill/>
        </p:spPr>
        <p:txBody>
          <a:bodyPr wrap="square" rtlCol="0">
            <a:spAutoFit/>
          </a:bodyPr>
          <a:lstStyle/>
          <a:p>
            <a:r>
              <a:rPr lang="en-US" sz="1050" dirty="0"/>
              <a:t>Materials Science and </a:t>
            </a:r>
            <a:r>
              <a:rPr lang="en-US" sz="1050" dirty="0" err="1"/>
              <a:t>Engeneering</a:t>
            </a:r>
            <a:r>
              <a:rPr lang="en-US" sz="1050" dirty="0"/>
              <a:t>: An introduction W.D. </a:t>
            </a:r>
            <a:r>
              <a:rPr lang="en-US" sz="1050" dirty="0" err="1"/>
              <a:t>Calliste</a:t>
            </a:r>
            <a:r>
              <a:rPr lang="en-US" sz="1050" dirty="0"/>
              <a:t>, Jr., 7th edition, John Wiley and Sussex, Inc. </a:t>
            </a:r>
            <a:r>
              <a:rPr lang="es-MX" sz="1050" dirty="0"/>
              <a:t>(2007). Page 502. </a:t>
            </a:r>
            <a:r>
              <a:rPr lang="es-MX" sz="1050" dirty="0" err="1"/>
              <a:t>Chapter</a:t>
            </a:r>
            <a:r>
              <a:rPr lang="es-MX" sz="1050" dirty="0"/>
              <a:t> 14.</a:t>
            </a:r>
          </a:p>
          <a:p>
            <a:endParaRPr lang="es-MX" dirty="0"/>
          </a:p>
        </p:txBody>
      </p:sp>
    </p:spTree>
    <p:extLst>
      <p:ext uri="{BB962C8B-B14F-4D97-AF65-F5344CB8AC3E}">
        <p14:creationId xmlns:p14="http://schemas.microsoft.com/office/powerpoint/2010/main" val="3832396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Linear </a:t>
            </a:r>
            <a:r>
              <a:rPr lang="es-MX" dirty="0" err="1"/>
              <a:t>Polymers</a:t>
            </a:r>
            <a:endParaRPr lang="es-MX" dirty="0"/>
          </a:p>
        </p:txBody>
      </p:sp>
      <p:sp>
        <p:nvSpPr>
          <p:cNvPr id="3" name="Marcador de contenido 2"/>
          <p:cNvSpPr>
            <a:spLocks noGrp="1"/>
          </p:cNvSpPr>
          <p:nvPr>
            <p:ph idx="1"/>
          </p:nvPr>
        </p:nvSpPr>
        <p:spPr/>
        <p:txBody>
          <a:bodyPr/>
          <a:lstStyle/>
          <a:p>
            <a:pPr marL="0" indent="0">
              <a:buNone/>
            </a:pPr>
            <a:r>
              <a:rPr lang="es-MX" dirty="0"/>
              <a:t>In </a:t>
            </a:r>
            <a:r>
              <a:rPr lang="es-MX" dirty="0" err="1"/>
              <a:t>this</a:t>
            </a:r>
            <a:r>
              <a:rPr lang="es-MX" dirty="0"/>
              <a:t> </a:t>
            </a:r>
            <a:r>
              <a:rPr lang="es-MX" dirty="0" err="1"/>
              <a:t>classification</a:t>
            </a:r>
            <a:r>
              <a:rPr lang="es-MX" dirty="0"/>
              <a:t> </a:t>
            </a:r>
            <a:r>
              <a:rPr lang="es-MX" dirty="0" err="1"/>
              <a:t>the</a:t>
            </a:r>
            <a:r>
              <a:rPr lang="es-MX" dirty="0"/>
              <a:t> </a:t>
            </a:r>
            <a:r>
              <a:rPr lang="es-MX" dirty="0" err="1"/>
              <a:t>repeated</a:t>
            </a:r>
            <a:r>
              <a:rPr lang="es-MX" dirty="0"/>
              <a:t> </a:t>
            </a:r>
            <a:r>
              <a:rPr lang="es-MX" dirty="0" err="1"/>
              <a:t>units</a:t>
            </a:r>
            <a:r>
              <a:rPr lang="es-MX" dirty="0"/>
              <a:t> are </a:t>
            </a:r>
            <a:r>
              <a:rPr lang="es-MX" dirty="0" err="1"/>
              <a:t>joined</a:t>
            </a:r>
            <a:r>
              <a:rPr lang="es-MX" dirty="0"/>
              <a:t> </a:t>
            </a:r>
            <a:r>
              <a:rPr lang="es-MX" dirty="0" err="1"/>
              <a:t>together</a:t>
            </a:r>
            <a:r>
              <a:rPr lang="es-MX" dirty="0"/>
              <a:t> </a:t>
            </a:r>
            <a:r>
              <a:rPr lang="es-MX" dirty="0" err="1"/>
              <a:t>to</a:t>
            </a:r>
            <a:r>
              <a:rPr lang="es-MX" dirty="0"/>
              <a:t> forme a single flexible </a:t>
            </a:r>
            <a:r>
              <a:rPr lang="es-MX" dirty="0" err="1"/>
              <a:t>chain</a:t>
            </a:r>
            <a:r>
              <a:rPr lang="es-MX" dirty="0"/>
              <a:t> </a:t>
            </a:r>
            <a:r>
              <a:rPr lang="es-MX" dirty="0" err="1"/>
              <a:t>looking</a:t>
            </a:r>
            <a:r>
              <a:rPr lang="es-MX" dirty="0"/>
              <a:t> </a:t>
            </a:r>
            <a:r>
              <a:rPr lang="es-MX" dirty="0" err="1"/>
              <a:t>like</a:t>
            </a:r>
            <a:r>
              <a:rPr lang="es-MX" dirty="0"/>
              <a:t> a spaghetti. </a:t>
            </a:r>
            <a:r>
              <a:rPr lang="en-US" dirty="0"/>
              <a:t>For linear polymers, there may be extensive van der Waals and hydrogen bonding between the chains.</a:t>
            </a:r>
          </a:p>
          <a:p>
            <a:pPr marL="0" indent="0">
              <a:buNone/>
            </a:pPr>
            <a:r>
              <a:rPr lang="en-US" dirty="0"/>
              <a:t>Examples: </a:t>
            </a:r>
            <a:r>
              <a:rPr lang="es-MX" dirty="0" err="1"/>
              <a:t>polyethylene</a:t>
            </a:r>
            <a:r>
              <a:rPr lang="es-MX" dirty="0"/>
              <a:t>, </a:t>
            </a:r>
            <a:r>
              <a:rPr lang="es-MX" dirty="0" err="1"/>
              <a:t>poly</a:t>
            </a:r>
            <a:r>
              <a:rPr lang="es-MX" dirty="0"/>
              <a:t>(vinyl </a:t>
            </a:r>
            <a:r>
              <a:rPr lang="es-MX" dirty="0" err="1"/>
              <a:t>chloride</a:t>
            </a:r>
            <a:r>
              <a:rPr lang="es-MX" dirty="0"/>
              <a:t>), </a:t>
            </a:r>
            <a:r>
              <a:rPr lang="es-MX" dirty="0" err="1"/>
              <a:t>polystyrene</a:t>
            </a:r>
            <a:r>
              <a:rPr lang="es-MX" dirty="0"/>
              <a:t>, </a:t>
            </a:r>
            <a:r>
              <a:rPr lang="es-MX" dirty="0" err="1"/>
              <a:t>poly</a:t>
            </a:r>
            <a:r>
              <a:rPr lang="es-MX" dirty="0"/>
              <a:t>(</a:t>
            </a:r>
            <a:r>
              <a:rPr lang="es-MX" dirty="0" err="1"/>
              <a:t>methyl</a:t>
            </a:r>
            <a:r>
              <a:rPr lang="es-MX" dirty="0"/>
              <a:t> </a:t>
            </a:r>
            <a:r>
              <a:rPr lang="es-MX" dirty="0" err="1"/>
              <a:t>methacrylate</a:t>
            </a:r>
            <a:r>
              <a:rPr lang="es-MX" dirty="0"/>
              <a:t>) and nylon.</a:t>
            </a:r>
          </a:p>
        </p:txBody>
      </p:sp>
      <p:pic>
        <p:nvPicPr>
          <p:cNvPr id="4" name="Imagen 3"/>
          <p:cNvPicPr>
            <a:picLocks noChangeAspect="1"/>
          </p:cNvPicPr>
          <p:nvPr/>
        </p:nvPicPr>
        <p:blipFill rotWithShape="1">
          <a:blip r:embed="rId2"/>
          <a:srcRect l="27064" t="29911" r="54056" b="49940"/>
          <a:stretch/>
        </p:blipFill>
        <p:spPr>
          <a:xfrm>
            <a:off x="6471077" y="3847770"/>
            <a:ext cx="4842917" cy="2905748"/>
          </a:xfrm>
          <a:prstGeom prst="rect">
            <a:avLst/>
          </a:prstGeom>
        </p:spPr>
      </p:pic>
      <p:pic>
        <p:nvPicPr>
          <p:cNvPr id="4098" name="Picture 2" descr="Resultado de imagen para polyethyle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77" y="3629025"/>
            <a:ext cx="5715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974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Branched</a:t>
            </a:r>
            <a:r>
              <a:rPr lang="es-MX" dirty="0"/>
              <a:t> </a:t>
            </a:r>
            <a:r>
              <a:rPr lang="es-MX" dirty="0" err="1"/>
              <a:t>polymers</a:t>
            </a:r>
            <a:endParaRPr lang="es-MX" dirty="0"/>
          </a:p>
        </p:txBody>
      </p:sp>
      <p:sp>
        <p:nvSpPr>
          <p:cNvPr id="3" name="Marcador de contenido 2"/>
          <p:cNvSpPr>
            <a:spLocks noGrp="1"/>
          </p:cNvSpPr>
          <p:nvPr>
            <p:ph idx="1"/>
          </p:nvPr>
        </p:nvSpPr>
        <p:spPr/>
        <p:txBody>
          <a:bodyPr/>
          <a:lstStyle/>
          <a:p>
            <a:pPr marL="0" lvl="0" indent="0">
              <a:buNone/>
            </a:pPr>
            <a:r>
              <a:rPr lang="es-MX" dirty="0" err="1"/>
              <a:t>Branched</a:t>
            </a:r>
            <a:r>
              <a:rPr lang="es-MX" dirty="0"/>
              <a:t> </a:t>
            </a:r>
            <a:r>
              <a:rPr lang="es-MX" dirty="0" err="1"/>
              <a:t>polymers</a:t>
            </a:r>
            <a:r>
              <a:rPr lang="es-MX" dirty="0"/>
              <a:t> are a </a:t>
            </a:r>
            <a:r>
              <a:rPr lang="es-MX" dirty="0" err="1">
                <a:solidFill>
                  <a:srgbClr val="212121"/>
                </a:solidFill>
              </a:rPr>
              <a:t>synthesizing</a:t>
            </a:r>
            <a:r>
              <a:rPr lang="es-MX" dirty="0">
                <a:solidFill>
                  <a:srgbClr val="212121"/>
                </a:solidFill>
              </a:rPr>
              <a:t> of linear </a:t>
            </a:r>
            <a:r>
              <a:rPr lang="es-MX" dirty="0" err="1">
                <a:solidFill>
                  <a:srgbClr val="212121"/>
                </a:solidFill>
              </a:rPr>
              <a:t>polymers</a:t>
            </a:r>
            <a:r>
              <a:rPr lang="es-MX" dirty="0">
                <a:solidFill>
                  <a:srgbClr val="212121"/>
                </a:solidFill>
              </a:rPr>
              <a:t> </a:t>
            </a:r>
            <a:r>
              <a:rPr lang="es-MX" dirty="0" err="1">
                <a:solidFill>
                  <a:srgbClr val="212121"/>
                </a:solidFill>
              </a:rPr>
              <a:t>where</a:t>
            </a:r>
            <a:r>
              <a:rPr lang="es-MX" dirty="0">
                <a:solidFill>
                  <a:srgbClr val="212121"/>
                </a:solidFill>
              </a:rPr>
              <a:t> </a:t>
            </a:r>
            <a:r>
              <a:rPr lang="en-US" dirty="0"/>
              <a:t>side-branch chains are connected to the main ones. The branches, considered to be part of the main-chain molecule, may result from side reactions that occur during the synthesis of the polymer. </a:t>
            </a:r>
          </a:p>
          <a:p>
            <a:pPr marL="0" lvl="0" indent="0">
              <a:buNone/>
            </a:pPr>
            <a:r>
              <a:rPr lang="es-MX" dirty="0" err="1"/>
              <a:t>Example</a:t>
            </a:r>
            <a:r>
              <a:rPr lang="es-MX" dirty="0"/>
              <a:t>: </a:t>
            </a:r>
            <a:r>
              <a:rPr lang="en-US" dirty="0"/>
              <a:t>High density polyethylene (HDPE) is a linear polymer, while low density polyethylene (LDPE) contains short chain branches.</a:t>
            </a:r>
            <a:endParaRPr lang="es-MX" dirty="0"/>
          </a:p>
          <a:p>
            <a:pPr marL="0" indent="0">
              <a:buNone/>
            </a:pPr>
            <a:endParaRPr lang="es-MX" dirty="0"/>
          </a:p>
        </p:txBody>
      </p:sp>
      <p:sp>
        <p:nvSpPr>
          <p:cNvPr id="5" name="Rectangle 2"/>
          <p:cNvSpPr>
            <a:spLocks noChangeArrowheads="1"/>
          </p:cNvSpPr>
          <p:nvPr/>
        </p:nvSpPr>
        <p:spPr bwMode="auto">
          <a:xfrm>
            <a:off x="0" y="134970"/>
            <a:ext cx="65" cy="1872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dirty="0">
              <a:ln>
                <a:noFill/>
              </a:ln>
              <a:solidFill>
                <a:schemeClr val="tx1"/>
              </a:solidFill>
              <a:effectLst/>
              <a:latin typeface="Arial" panose="020B0604020202020204" pitchFamily="34" charset="0"/>
            </a:endParaRPr>
          </a:p>
        </p:txBody>
      </p:sp>
      <p:pic>
        <p:nvPicPr>
          <p:cNvPr id="6" name="Imagen 5"/>
          <p:cNvPicPr>
            <a:picLocks noChangeAspect="1"/>
          </p:cNvPicPr>
          <p:nvPr/>
        </p:nvPicPr>
        <p:blipFill rotWithShape="1">
          <a:blip r:embed="rId2"/>
          <a:srcRect l="47203" t="21969" r="30979" b="52179"/>
          <a:stretch/>
        </p:blipFill>
        <p:spPr>
          <a:xfrm>
            <a:off x="5759355" y="4107682"/>
            <a:ext cx="5199791" cy="2554899"/>
          </a:xfrm>
          <a:prstGeom prst="rect">
            <a:avLst/>
          </a:prstGeom>
        </p:spPr>
      </p:pic>
      <p:pic>
        <p:nvPicPr>
          <p:cNvPr id="5124" name="Picture 4" descr="Resultado de imagen para low density polyethylene"/>
          <p:cNvPicPr>
            <a:picLocks noChangeAspect="1" noChangeArrowheads="1"/>
          </p:cNvPicPr>
          <p:nvPr/>
        </p:nvPicPr>
        <p:blipFill rotWithShape="1">
          <a:blip r:embed="rId3">
            <a:extLst>
              <a:ext uri="{28A0092B-C50C-407E-A947-70E740481C1C}">
                <a14:useLocalDpi xmlns:a14="http://schemas.microsoft.com/office/drawing/2010/main" val="0"/>
              </a:ext>
            </a:extLst>
          </a:blip>
          <a:srcRect r="52749" b="21561"/>
          <a:stretch/>
        </p:blipFill>
        <p:spPr bwMode="auto">
          <a:xfrm>
            <a:off x="1342930" y="4107682"/>
            <a:ext cx="3010705" cy="2568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31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Crosslinked</a:t>
            </a:r>
            <a:r>
              <a:rPr lang="es-MX" dirty="0"/>
              <a:t> </a:t>
            </a:r>
            <a:r>
              <a:rPr lang="es-MX" dirty="0" err="1"/>
              <a:t>Polymers</a:t>
            </a:r>
            <a:endParaRPr lang="es-MX" dirty="0"/>
          </a:p>
        </p:txBody>
      </p:sp>
      <p:sp>
        <p:nvSpPr>
          <p:cNvPr id="3" name="Marcador de contenido 2"/>
          <p:cNvSpPr>
            <a:spLocks noGrp="1"/>
          </p:cNvSpPr>
          <p:nvPr>
            <p:ph idx="1"/>
          </p:nvPr>
        </p:nvSpPr>
        <p:spPr/>
        <p:txBody>
          <a:bodyPr/>
          <a:lstStyle/>
          <a:p>
            <a:pPr marL="0" indent="0">
              <a:buNone/>
            </a:pPr>
            <a:r>
              <a:rPr lang="es-MX" dirty="0" err="1"/>
              <a:t>Here</a:t>
            </a:r>
            <a:r>
              <a:rPr lang="es-MX" dirty="0"/>
              <a:t> </a:t>
            </a:r>
            <a:r>
              <a:rPr lang="es-MX" dirty="0" err="1"/>
              <a:t>adjacent</a:t>
            </a:r>
            <a:r>
              <a:rPr lang="es-MX" dirty="0"/>
              <a:t> linear </a:t>
            </a:r>
            <a:r>
              <a:rPr lang="es-MX" dirty="0" err="1"/>
              <a:t>chains</a:t>
            </a:r>
            <a:r>
              <a:rPr lang="es-MX" dirty="0"/>
              <a:t> are </a:t>
            </a:r>
            <a:r>
              <a:rPr lang="es-MX" dirty="0" err="1"/>
              <a:t>joined</a:t>
            </a:r>
            <a:r>
              <a:rPr lang="es-MX" dirty="0"/>
              <a:t> </a:t>
            </a:r>
            <a:r>
              <a:rPr lang="es-MX" dirty="0" err="1"/>
              <a:t>by</a:t>
            </a:r>
            <a:r>
              <a:rPr lang="es-MX" dirty="0"/>
              <a:t> </a:t>
            </a:r>
            <a:r>
              <a:rPr lang="es-MX" dirty="0" err="1"/>
              <a:t>covalent</a:t>
            </a:r>
            <a:r>
              <a:rPr lang="es-MX" dirty="0"/>
              <a:t> </a:t>
            </a:r>
            <a:r>
              <a:rPr lang="es-MX" dirty="0" err="1"/>
              <a:t>bonds</a:t>
            </a:r>
            <a:r>
              <a:rPr lang="es-MX" dirty="0"/>
              <a:t> </a:t>
            </a:r>
            <a:r>
              <a:rPr lang="es-MX" dirty="0" err="1"/>
              <a:t>to</a:t>
            </a:r>
            <a:r>
              <a:rPr lang="es-MX" dirty="0"/>
              <a:t> </a:t>
            </a:r>
            <a:r>
              <a:rPr lang="es-MX" dirty="0" err="1"/>
              <a:t>form</a:t>
            </a:r>
            <a:r>
              <a:rPr lang="es-MX" dirty="0"/>
              <a:t> </a:t>
            </a:r>
            <a:r>
              <a:rPr lang="es-MX" dirty="0" err="1"/>
              <a:t>the</a:t>
            </a:r>
            <a:r>
              <a:rPr lang="es-MX" dirty="0"/>
              <a:t> </a:t>
            </a:r>
            <a:r>
              <a:rPr lang="es-MX" dirty="0" err="1"/>
              <a:t>main</a:t>
            </a:r>
            <a:r>
              <a:rPr lang="es-MX" dirty="0"/>
              <a:t> </a:t>
            </a:r>
            <a:r>
              <a:rPr lang="es-MX" dirty="0" err="1"/>
              <a:t>polymer’s</a:t>
            </a:r>
            <a:r>
              <a:rPr lang="es-MX" dirty="0"/>
              <a:t> </a:t>
            </a:r>
            <a:r>
              <a:rPr lang="es-MX" dirty="0" err="1"/>
              <a:t>structure</a:t>
            </a:r>
            <a:r>
              <a:rPr lang="es-MX" dirty="0"/>
              <a:t>. </a:t>
            </a:r>
            <a:r>
              <a:rPr lang="es-MX" dirty="0" err="1"/>
              <a:t>The</a:t>
            </a:r>
            <a:r>
              <a:rPr lang="es-MX" dirty="0"/>
              <a:t> </a:t>
            </a:r>
            <a:r>
              <a:rPr lang="es-MX" dirty="0" err="1"/>
              <a:t>crosslinking</a:t>
            </a:r>
            <a:r>
              <a:rPr lang="es-MX" dirty="0"/>
              <a:t> </a:t>
            </a:r>
            <a:r>
              <a:rPr lang="es-MX" dirty="0" err="1"/>
              <a:t>process</a:t>
            </a:r>
            <a:r>
              <a:rPr lang="es-MX" dirty="0"/>
              <a:t> </a:t>
            </a:r>
            <a:r>
              <a:rPr lang="es-MX" dirty="0" err="1"/>
              <a:t>is</a:t>
            </a:r>
            <a:r>
              <a:rPr lang="es-MX" dirty="0"/>
              <a:t> </a:t>
            </a:r>
            <a:r>
              <a:rPr lang="es-MX" dirty="0" err="1"/>
              <a:t>given</a:t>
            </a:r>
            <a:r>
              <a:rPr lang="es-MX" dirty="0"/>
              <a:t> in </a:t>
            </a:r>
            <a:r>
              <a:rPr lang="en-US" dirty="0"/>
              <a:t>synthesis or by a nonreversible chemical reaction. </a:t>
            </a:r>
          </a:p>
          <a:p>
            <a:pPr marL="0" lvl="0" indent="0" eaLnBrk="0" fontAlgn="base" hangingPunct="0">
              <a:lnSpc>
                <a:spcPct val="100000"/>
              </a:lnSpc>
              <a:spcBef>
                <a:spcPct val="0"/>
              </a:spcBef>
              <a:spcAft>
                <a:spcPct val="0"/>
              </a:spcAft>
              <a:buClrTx/>
              <a:buSzTx/>
              <a:buNone/>
            </a:pPr>
            <a:r>
              <a:rPr lang="es-MX" dirty="0" err="1"/>
              <a:t>Examples</a:t>
            </a:r>
            <a:r>
              <a:rPr lang="es-MX" dirty="0"/>
              <a:t>: </a:t>
            </a:r>
            <a:r>
              <a:rPr lang="es-MX" dirty="0" err="1">
                <a:cs typeface="Arial" panose="020B0604020202020204" pitchFamily="34" charset="0"/>
              </a:rPr>
              <a:t>Polybutadiene</a:t>
            </a:r>
            <a:r>
              <a:rPr lang="es-MX" dirty="0">
                <a:cs typeface="Arial" panose="020B0604020202020204" pitchFamily="34" charset="0"/>
              </a:rPr>
              <a:t>, </a:t>
            </a:r>
            <a:r>
              <a:rPr lang="es-MX" dirty="0" err="1">
                <a:cs typeface="Arial" panose="020B0604020202020204" pitchFamily="34" charset="0"/>
              </a:rPr>
              <a:t>Polyisobutylene</a:t>
            </a:r>
            <a:r>
              <a:rPr lang="es-MX" dirty="0">
                <a:cs typeface="Arial" panose="020B0604020202020204" pitchFamily="34" charset="0"/>
              </a:rPr>
              <a:t>, </a:t>
            </a:r>
            <a:r>
              <a:rPr lang="es-MX" dirty="0" err="1">
                <a:cs typeface="Arial" panose="020B0604020202020204" pitchFamily="34" charset="0"/>
              </a:rPr>
              <a:t>Polychloroprene</a:t>
            </a:r>
            <a:r>
              <a:rPr lang="es-MX" dirty="0">
                <a:cs typeface="Arial" panose="020B0604020202020204" pitchFamily="34" charset="0"/>
              </a:rPr>
              <a:t>.</a:t>
            </a:r>
          </a:p>
          <a:p>
            <a:pPr marL="0" indent="0">
              <a:buNone/>
            </a:pPr>
            <a:r>
              <a:rPr lang="es-MX" dirty="0"/>
              <a:t> </a:t>
            </a:r>
          </a:p>
        </p:txBody>
      </p:sp>
      <p:pic>
        <p:nvPicPr>
          <p:cNvPr id="4" name="Imagen 3"/>
          <p:cNvPicPr>
            <a:picLocks noChangeAspect="1"/>
          </p:cNvPicPr>
          <p:nvPr/>
        </p:nvPicPr>
        <p:blipFill rotWithShape="1">
          <a:blip r:embed="rId2"/>
          <a:srcRect l="26749" t="57709" r="53426" b="25046"/>
          <a:stretch/>
        </p:blipFill>
        <p:spPr>
          <a:xfrm>
            <a:off x="5954394" y="3671248"/>
            <a:ext cx="5113938" cy="2500952"/>
          </a:xfrm>
          <a:prstGeom prst="rect">
            <a:avLst/>
          </a:prstGeom>
        </p:spPr>
      </p:pic>
      <p:pic>
        <p:nvPicPr>
          <p:cNvPr id="5" name="Imagen 4"/>
          <p:cNvPicPr>
            <a:picLocks noChangeAspect="1"/>
          </p:cNvPicPr>
          <p:nvPr/>
        </p:nvPicPr>
        <p:blipFill rotWithShape="1">
          <a:blip r:embed="rId3"/>
          <a:srcRect l="526" t="18984" r="65699" b="41464"/>
          <a:stretch/>
        </p:blipFill>
        <p:spPr>
          <a:xfrm>
            <a:off x="764274" y="3575714"/>
            <a:ext cx="4394579" cy="2893325"/>
          </a:xfrm>
          <a:prstGeom prst="rect">
            <a:avLst/>
          </a:prstGeom>
        </p:spPr>
      </p:pic>
      <p:sp>
        <p:nvSpPr>
          <p:cNvPr id="6" name="Rectangle 5"/>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110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Network </a:t>
            </a:r>
            <a:r>
              <a:rPr lang="es-MX" dirty="0" err="1"/>
              <a:t>Polymers</a:t>
            </a:r>
            <a:endParaRPr lang="es-MX" dirty="0"/>
          </a:p>
        </p:txBody>
      </p:sp>
      <p:sp>
        <p:nvSpPr>
          <p:cNvPr id="3" name="Marcador de contenido 2"/>
          <p:cNvSpPr>
            <a:spLocks noGrp="1"/>
          </p:cNvSpPr>
          <p:nvPr>
            <p:ph idx="1"/>
          </p:nvPr>
        </p:nvSpPr>
        <p:spPr/>
        <p:txBody>
          <a:bodyPr/>
          <a:lstStyle/>
          <a:p>
            <a:pPr marL="0" indent="0">
              <a:buNone/>
            </a:pPr>
            <a:r>
              <a:rPr lang="en-US" dirty="0"/>
              <a:t>Multifunctional monomers forming three or more active covalent bonds, make three-dimensional networks and are termed network polymers.</a:t>
            </a:r>
          </a:p>
          <a:p>
            <a:pPr marL="0" indent="0">
              <a:buNone/>
            </a:pPr>
            <a:r>
              <a:rPr lang="en-US" dirty="0"/>
              <a:t>Examples: </a:t>
            </a:r>
            <a:r>
              <a:rPr lang="es-MX" dirty="0" err="1"/>
              <a:t>Epoxies</a:t>
            </a:r>
            <a:r>
              <a:rPr lang="es-MX" dirty="0"/>
              <a:t>, </a:t>
            </a:r>
            <a:r>
              <a:rPr lang="es-MX" dirty="0" err="1"/>
              <a:t>polyurethanes</a:t>
            </a:r>
            <a:r>
              <a:rPr lang="es-MX" dirty="0"/>
              <a:t>, and </a:t>
            </a:r>
            <a:r>
              <a:rPr lang="es-MX" dirty="0" err="1"/>
              <a:t>phenol-formaldehyde</a:t>
            </a:r>
            <a:r>
              <a:rPr lang="es-MX" dirty="0"/>
              <a:t>.</a:t>
            </a:r>
          </a:p>
        </p:txBody>
      </p:sp>
      <p:pic>
        <p:nvPicPr>
          <p:cNvPr id="4" name="Imagen 3"/>
          <p:cNvPicPr>
            <a:picLocks noChangeAspect="1"/>
          </p:cNvPicPr>
          <p:nvPr/>
        </p:nvPicPr>
        <p:blipFill rotWithShape="1">
          <a:blip r:embed="rId2"/>
          <a:srcRect l="48462" t="50620" r="30979" b="25046"/>
          <a:stretch/>
        </p:blipFill>
        <p:spPr>
          <a:xfrm>
            <a:off x="6710850" y="3532651"/>
            <a:ext cx="4653880" cy="3096974"/>
          </a:xfrm>
          <a:prstGeom prst="rect">
            <a:avLst/>
          </a:prstGeom>
        </p:spPr>
      </p:pic>
      <p:pic>
        <p:nvPicPr>
          <p:cNvPr id="7170" name="Picture 2" descr="Resultado de imagen para epoxies chemist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109" y="4386663"/>
            <a:ext cx="5772259" cy="138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25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Thermoplastic</a:t>
            </a:r>
            <a:r>
              <a:rPr lang="es-MX" dirty="0"/>
              <a:t> and </a:t>
            </a:r>
            <a:r>
              <a:rPr lang="es-MX" dirty="0" err="1"/>
              <a:t>thermosetting</a:t>
            </a:r>
            <a:r>
              <a:rPr lang="es-MX" dirty="0"/>
              <a:t> </a:t>
            </a:r>
            <a:r>
              <a:rPr lang="es-MX" dirty="0" err="1"/>
              <a:t>polymers</a:t>
            </a:r>
            <a:endParaRPr lang="es-MX" dirty="0"/>
          </a:p>
        </p:txBody>
      </p:sp>
      <p:sp>
        <p:nvSpPr>
          <p:cNvPr id="3" name="Marcador de contenido 2"/>
          <p:cNvSpPr>
            <a:spLocks noGrp="1"/>
          </p:cNvSpPr>
          <p:nvPr>
            <p:ph idx="1"/>
          </p:nvPr>
        </p:nvSpPr>
        <p:spPr/>
        <p:txBody>
          <a:bodyPr/>
          <a:lstStyle/>
          <a:p>
            <a:pPr marL="0" indent="0">
              <a:buNone/>
            </a:pPr>
            <a:r>
              <a:rPr lang="es-MX" dirty="0" err="1"/>
              <a:t>When</a:t>
            </a:r>
            <a:r>
              <a:rPr lang="es-MX" dirty="0"/>
              <a:t> </a:t>
            </a:r>
            <a:r>
              <a:rPr lang="es-MX" dirty="0" err="1"/>
              <a:t>mechanical</a:t>
            </a:r>
            <a:r>
              <a:rPr lang="es-MX" dirty="0"/>
              <a:t> </a:t>
            </a:r>
            <a:r>
              <a:rPr lang="es-MX" dirty="0" err="1"/>
              <a:t>forces</a:t>
            </a:r>
            <a:r>
              <a:rPr lang="es-MX" dirty="0"/>
              <a:t> at </a:t>
            </a:r>
            <a:r>
              <a:rPr lang="es-MX" dirty="0" err="1"/>
              <a:t>elevated</a:t>
            </a:r>
            <a:r>
              <a:rPr lang="es-MX" dirty="0"/>
              <a:t> </a:t>
            </a:r>
            <a:r>
              <a:rPr lang="es-MX" dirty="0" err="1"/>
              <a:t>temperatures</a:t>
            </a:r>
            <a:r>
              <a:rPr lang="es-MX" dirty="0"/>
              <a:t> are </a:t>
            </a:r>
            <a:r>
              <a:rPr lang="es-MX" dirty="0" err="1"/>
              <a:t>applied</a:t>
            </a:r>
            <a:r>
              <a:rPr lang="es-MX" dirty="0"/>
              <a:t> in a </a:t>
            </a:r>
            <a:r>
              <a:rPr lang="es-MX" dirty="0" err="1"/>
              <a:t>polymer</a:t>
            </a:r>
            <a:r>
              <a:rPr lang="es-MX" dirty="0"/>
              <a:t> </a:t>
            </a:r>
            <a:r>
              <a:rPr lang="es-MX" dirty="0" err="1"/>
              <a:t>have</a:t>
            </a:r>
            <a:r>
              <a:rPr lang="es-MX" dirty="0"/>
              <a:t> </a:t>
            </a:r>
            <a:r>
              <a:rPr lang="es-MX" dirty="0" err="1"/>
              <a:t>relation</a:t>
            </a:r>
            <a:r>
              <a:rPr lang="es-MX" dirty="0"/>
              <a:t> </a:t>
            </a:r>
            <a:r>
              <a:rPr lang="es-MX" dirty="0" err="1"/>
              <a:t>with</a:t>
            </a:r>
            <a:r>
              <a:rPr lang="es-MX" dirty="0"/>
              <a:t> </a:t>
            </a:r>
            <a:r>
              <a:rPr lang="es-MX" dirty="0" err="1"/>
              <a:t>the</a:t>
            </a:r>
            <a:r>
              <a:rPr lang="es-MX" dirty="0"/>
              <a:t> </a:t>
            </a:r>
            <a:r>
              <a:rPr lang="es-MX" dirty="0" err="1"/>
              <a:t>dominant</a:t>
            </a:r>
            <a:r>
              <a:rPr lang="es-MX" dirty="0"/>
              <a:t> molecular </a:t>
            </a:r>
            <a:r>
              <a:rPr lang="es-MX" dirty="0" err="1"/>
              <a:t>structure</a:t>
            </a:r>
            <a:r>
              <a:rPr lang="es-MX" dirty="0"/>
              <a:t>.</a:t>
            </a:r>
          </a:p>
        </p:txBody>
      </p:sp>
      <p:sp>
        <p:nvSpPr>
          <p:cNvPr id="4" name="CuadroTexto 3"/>
          <p:cNvSpPr txBox="1"/>
          <p:nvPr/>
        </p:nvSpPr>
        <p:spPr>
          <a:xfrm>
            <a:off x="1468191" y="2949262"/>
            <a:ext cx="4082602" cy="2031325"/>
          </a:xfrm>
          <a:prstGeom prst="rect">
            <a:avLst/>
          </a:prstGeom>
          <a:noFill/>
        </p:spPr>
        <p:txBody>
          <a:bodyPr wrap="square" rtlCol="0">
            <a:spAutoFit/>
          </a:bodyPr>
          <a:lstStyle/>
          <a:p>
            <a:r>
              <a:rPr lang="es-MX" u="sng" dirty="0" err="1"/>
              <a:t>Thermoplastic</a:t>
            </a:r>
            <a:r>
              <a:rPr lang="es-MX" u="sng" dirty="0"/>
              <a:t> </a:t>
            </a:r>
            <a:r>
              <a:rPr lang="es-MX" u="sng" dirty="0" err="1"/>
              <a:t>polymer</a:t>
            </a:r>
            <a:r>
              <a:rPr lang="es-MX" u="sng" dirty="0"/>
              <a:t>: </a:t>
            </a:r>
            <a:r>
              <a:rPr lang="en-US" dirty="0"/>
              <a:t>Thermoplastic materials are types of plastic which become soft when they are heated and hard when they cool down.</a:t>
            </a:r>
          </a:p>
          <a:p>
            <a:r>
              <a:rPr lang="en-US" dirty="0"/>
              <a:t>Example: </a:t>
            </a:r>
            <a:r>
              <a:rPr lang="es-MX" dirty="0"/>
              <a:t> </a:t>
            </a:r>
            <a:r>
              <a:rPr lang="es-MX" dirty="0" err="1"/>
              <a:t>Polyvinyl</a:t>
            </a:r>
            <a:r>
              <a:rPr lang="es-MX" dirty="0"/>
              <a:t> </a:t>
            </a:r>
            <a:r>
              <a:rPr lang="es-MX" dirty="0" err="1"/>
              <a:t>chloride</a:t>
            </a:r>
            <a:r>
              <a:rPr lang="es-MX" dirty="0"/>
              <a:t> (PVC).</a:t>
            </a:r>
          </a:p>
          <a:p>
            <a:endParaRPr lang="es-MX" dirty="0"/>
          </a:p>
        </p:txBody>
      </p:sp>
      <p:pic>
        <p:nvPicPr>
          <p:cNvPr id="1026" name="Picture 2" descr="Resultado de imagen para thermoplastic polymer definition"/>
          <p:cNvPicPr>
            <a:picLocks noChangeAspect="1" noChangeArrowheads="1"/>
          </p:cNvPicPr>
          <p:nvPr/>
        </p:nvPicPr>
        <p:blipFill rotWithShape="1">
          <a:blip r:embed="rId2">
            <a:extLst>
              <a:ext uri="{28A0092B-C50C-407E-A947-70E740481C1C}">
                <a14:useLocalDpi xmlns:a14="http://schemas.microsoft.com/office/drawing/2010/main" val="0"/>
              </a:ext>
            </a:extLst>
          </a:blip>
          <a:srcRect r="62127" b="1147"/>
          <a:stretch/>
        </p:blipFill>
        <p:spPr bwMode="auto">
          <a:xfrm>
            <a:off x="6891162" y="2777302"/>
            <a:ext cx="2896717" cy="220328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5088056" y="5069777"/>
            <a:ext cx="5124890" cy="1477328"/>
          </a:xfrm>
          <a:prstGeom prst="rect">
            <a:avLst/>
          </a:prstGeom>
          <a:noFill/>
        </p:spPr>
        <p:txBody>
          <a:bodyPr wrap="square" rtlCol="0">
            <a:spAutoFit/>
          </a:bodyPr>
          <a:lstStyle/>
          <a:p>
            <a:pPr algn="r"/>
            <a:r>
              <a:rPr lang="en-US" u="sng" dirty="0"/>
              <a:t>Thermosetting polymers </a:t>
            </a:r>
            <a:r>
              <a:rPr lang="en-US" dirty="0"/>
              <a:t>are network polymers. They become permanently hard during their formation, and do not soften upon heating.</a:t>
            </a:r>
          </a:p>
          <a:p>
            <a:pPr algn="r"/>
            <a:r>
              <a:rPr lang="en-US" dirty="0"/>
              <a:t>Examples: Furan resins, Silicone, </a:t>
            </a:r>
            <a:r>
              <a:rPr lang="en-US" dirty="0" err="1"/>
              <a:t>Thiolyte</a:t>
            </a:r>
            <a:r>
              <a:rPr lang="en-US" dirty="0"/>
              <a:t>.</a:t>
            </a:r>
            <a:endParaRPr lang="es-MX" dirty="0" err="1"/>
          </a:p>
        </p:txBody>
      </p:sp>
      <p:pic>
        <p:nvPicPr>
          <p:cNvPr id="1028" name="Picture 4" descr="Resultado de imagen para thermoplastic polymer definition"/>
          <p:cNvPicPr>
            <a:picLocks noChangeAspect="1" noChangeArrowheads="1"/>
          </p:cNvPicPr>
          <p:nvPr/>
        </p:nvPicPr>
        <p:blipFill rotWithShape="1">
          <a:blip r:embed="rId2">
            <a:extLst>
              <a:ext uri="{28A0092B-C50C-407E-A947-70E740481C1C}">
                <a14:useLocalDpi xmlns:a14="http://schemas.microsoft.com/office/drawing/2010/main" val="0"/>
              </a:ext>
            </a:extLst>
          </a:blip>
          <a:srcRect l="71285" t="-34"/>
          <a:stretch/>
        </p:blipFill>
        <p:spPr bwMode="auto">
          <a:xfrm>
            <a:off x="1532586" y="4929071"/>
            <a:ext cx="2871989" cy="178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83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MX" sz="4400" dirty="0" err="1"/>
              <a:t>What</a:t>
            </a:r>
            <a:r>
              <a:rPr lang="es-MX" sz="4400" dirty="0"/>
              <a:t> </a:t>
            </a:r>
            <a:r>
              <a:rPr lang="es-MX" sz="4400" dirty="0" err="1"/>
              <a:t>is</a:t>
            </a:r>
            <a:r>
              <a:rPr lang="es-MX" sz="4400" dirty="0"/>
              <a:t> </a:t>
            </a:r>
            <a:r>
              <a:rPr lang="es-MX" sz="4400" dirty="0" err="1"/>
              <a:t>the</a:t>
            </a:r>
            <a:r>
              <a:rPr lang="es-MX" sz="4400" dirty="0"/>
              <a:t> </a:t>
            </a:r>
            <a:r>
              <a:rPr lang="es-MX" sz="4400" dirty="0" err="1"/>
              <a:t>difference</a:t>
            </a:r>
            <a:r>
              <a:rPr lang="es-MX" sz="4400" dirty="0"/>
              <a:t> </a:t>
            </a:r>
            <a:r>
              <a:rPr lang="es-MX" sz="4400" dirty="0" err="1"/>
              <a:t>between</a:t>
            </a:r>
            <a:r>
              <a:rPr lang="es-MX" sz="4400" dirty="0"/>
              <a:t> </a:t>
            </a:r>
            <a:r>
              <a:rPr lang="es-MX" sz="4400" dirty="0" err="1"/>
              <a:t>Thermoplastic</a:t>
            </a:r>
            <a:r>
              <a:rPr lang="es-MX" sz="4400" dirty="0"/>
              <a:t> and </a:t>
            </a:r>
            <a:r>
              <a:rPr lang="es-MX" sz="4400" dirty="0" err="1"/>
              <a:t>Thermosetting</a:t>
            </a:r>
            <a:r>
              <a:rPr lang="es-MX" sz="4400" dirty="0"/>
              <a:t> </a:t>
            </a:r>
            <a:r>
              <a:rPr lang="es-MX" sz="4400" dirty="0" err="1"/>
              <a:t>polymers</a:t>
            </a:r>
            <a:r>
              <a:rPr lang="es-MX" sz="4400" dirty="0"/>
              <a:t>?</a:t>
            </a:r>
          </a:p>
        </p:txBody>
      </p:sp>
      <p:sp>
        <p:nvSpPr>
          <p:cNvPr id="3" name="Marcador de contenido 2"/>
          <p:cNvSpPr>
            <a:spLocks noGrp="1"/>
          </p:cNvSpPr>
          <p:nvPr>
            <p:ph idx="1"/>
          </p:nvPr>
        </p:nvSpPr>
        <p:spPr/>
        <p:txBody>
          <a:bodyPr/>
          <a:lstStyle/>
          <a:p>
            <a:pPr marL="0" indent="0">
              <a:buNone/>
            </a:pPr>
            <a:r>
              <a:rPr lang="en-US" dirty="0"/>
              <a:t>Thermoplastics and thermosetting plastics are two separate classes of polymers, which are differentiated based on their behavior in the presence of heat. The material difference between the two is that thermoplastics can be </a:t>
            </a:r>
            <a:r>
              <a:rPr lang="en-US" dirty="0" err="1"/>
              <a:t>remelted</a:t>
            </a:r>
            <a:r>
              <a:rPr lang="en-US" dirty="0"/>
              <a:t>, while thermoset plastics remain in a permanent solid state once hardened.</a:t>
            </a:r>
          </a:p>
          <a:p>
            <a:pPr marL="0" indent="0">
              <a:buNone/>
            </a:pPr>
            <a:endParaRPr lang="es-MX" dirty="0"/>
          </a:p>
        </p:txBody>
      </p:sp>
      <p:pic>
        <p:nvPicPr>
          <p:cNvPr id="4" name="Picture 2" descr="Resultado de imagen para thermoplastic polymer definition"/>
          <p:cNvPicPr>
            <a:picLocks noChangeAspect="1" noChangeArrowheads="1"/>
          </p:cNvPicPr>
          <p:nvPr/>
        </p:nvPicPr>
        <p:blipFill rotWithShape="1">
          <a:blip r:embed="rId2">
            <a:extLst>
              <a:ext uri="{28A0092B-C50C-407E-A947-70E740481C1C}">
                <a14:useLocalDpi xmlns:a14="http://schemas.microsoft.com/office/drawing/2010/main" val="0"/>
              </a:ext>
            </a:extLst>
          </a:blip>
          <a:srcRect r="62127" b="1147"/>
          <a:stretch/>
        </p:blipFill>
        <p:spPr bwMode="auto">
          <a:xfrm>
            <a:off x="1533552" y="3952317"/>
            <a:ext cx="2896717" cy="22032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sultado de imagen para thermoplastic polymer definition"/>
          <p:cNvPicPr>
            <a:picLocks noChangeAspect="1" noChangeArrowheads="1"/>
          </p:cNvPicPr>
          <p:nvPr/>
        </p:nvPicPr>
        <p:blipFill rotWithShape="1">
          <a:blip r:embed="rId2">
            <a:extLst>
              <a:ext uri="{28A0092B-C50C-407E-A947-70E740481C1C}">
                <a14:useLocalDpi xmlns:a14="http://schemas.microsoft.com/office/drawing/2010/main" val="0"/>
              </a:ext>
            </a:extLst>
          </a:blip>
          <a:srcRect l="71285" t="-34"/>
          <a:stretch/>
        </p:blipFill>
        <p:spPr bwMode="auto">
          <a:xfrm>
            <a:off x="6550965" y="3952317"/>
            <a:ext cx="3206090" cy="199535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4893973" y="4565271"/>
            <a:ext cx="1205075" cy="769441"/>
          </a:xfrm>
          <a:prstGeom prst="rect">
            <a:avLst/>
          </a:prstGeom>
          <a:noFill/>
        </p:spPr>
        <p:txBody>
          <a:bodyPr wrap="square" rtlCol="0">
            <a:spAutoFit/>
          </a:bodyPr>
          <a:lstStyle/>
          <a:p>
            <a:pPr algn="ctr"/>
            <a:r>
              <a:rPr lang="es-MX" sz="4400" dirty="0"/>
              <a:t>VS</a:t>
            </a:r>
          </a:p>
        </p:txBody>
      </p:sp>
    </p:spTree>
    <p:extLst>
      <p:ext uri="{BB962C8B-B14F-4D97-AF65-F5344CB8AC3E}">
        <p14:creationId xmlns:p14="http://schemas.microsoft.com/office/powerpoint/2010/main" val="249460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Definition</a:t>
            </a:r>
            <a:r>
              <a:rPr lang="es-MX" dirty="0"/>
              <a:t> of </a:t>
            </a:r>
            <a:r>
              <a:rPr lang="es-MX" dirty="0" err="1"/>
              <a:t>polymer</a:t>
            </a:r>
            <a:endParaRPr lang="es-MX" dirty="0"/>
          </a:p>
        </p:txBody>
      </p:sp>
      <p:sp>
        <p:nvSpPr>
          <p:cNvPr id="3" name="Marcador de contenido 2"/>
          <p:cNvSpPr>
            <a:spLocks noGrp="1"/>
          </p:cNvSpPr>
          <p:nvPr>
            <p:ph idx="1"/>
          </p:nvPr>
        </p:nvSpPr>
        <p:spPr/>
        <p:txBody>
          <a:bodyPr/>
          <a:lstStyle/>
          <a:p>
            <a:pPr marL="0" indent="0">
              <a:buNone/>
            </a:pPr>
            <a:r>
              <a:rPr lang="es-MX" dirty="0" err="1"/>
              <a:t>Polymers</a:t>
            </a:r>
            <a:r>
              <a:rPr lang="es-MX" dirty="0"/>
              <a:t> are a </a:t>
            </a:r>
            <a:r>
              <a:rPr lang="es-MX" dirty="0" err="1"/>
              <a:t>large</a:t>
            </a:r>
            <a:r>
              <a:rPr lang="es-MX" dirty="0"/>
              <a:t> </a:t>
            </a:r>
            <a:r>
              <a:rPr lang="es-MX" dirty="0" err="1"/>
              <a:t>molecule</a:t>
            </a:r>
            <a:r>
              <a:rPr lang="es-MX" dirty="0"/>
              <a:t> </a:t>
            </a:r>
            <a:r>
              <a:rPr lang="es-MX" dirty="0" err="1"/>
              <a:t>made</a:t>
            </a:r>
            <a:r>
              <a:rPr lang="es-MX" dirty="0"/>
              <a:t> </a:t>
            </a:r>
            <a:r>
              <a:rPr lang="es-MX" dirty="0" err="1"/>
              <a:t>by</a:t>
            </a:r>
            <a:r>
              <a:rPr lang="es-MX" dirty="0"/>
              <a:t> </a:t>
            </a:r>
            <a:r>
              <a:rPr lang="es-MX" dirty="0" err="1"/>
              <a:t>chains</a:t>
            </a:r>
            <a:r>
              <a:rPr lang="es-MX" dirty="0"/>
              <a:t> of </a:t>
            </a:r>
            <a:r>
              <a:rPr lang="es-MX" dirty="0" err="1"/>
              <a:t>monomers</a:t>
            </a:r>
            <a:r>
              <a:rPr lang="es-MX" dirty="0"/>
              <a:t> and </a:t>
            </a:r>
            <a:r>
              <a:rPr lang="es-MX" dirty="0" err="1"/>
              <a:t>usually</a:t>
            </a:r>
            <a:r>
              <a:rPr lang="es-MX" dirty="0"/>
              <a:t> </a:t>
            </a:r>
            <a:r>
              <a:rPr lang="es-MX" dirty="0" err="1"/>
              <a:t>have</a:t>
            </a:r>
            <a:r>
              <a:rPr lang="es-MX" dirty="0"/>
              <a:t> </a:t>
            </a:r>
            <a:r>
              <a:rPr lang="es-MX" dirty="0" err="1"/>
              <a:t>melting</a:t>
            </a:r>
            <a:r>
              <a:rPr lang="es-MX" dirty="0"/>
              <a:t> and </a:t>
            </a:r>
            <a:r>
              <a:rPr lang="es-MX" dirty="0" err="1"/>
              <a:t>boiling</a:t>
            </a:r>
            <a:r>
              <a:rPr lang="es-MX" dirty="0"/>
              <a:t> </a:t>
            </a:r>
            <a:r>
              <a:rPr lang="es-MX" dirty="0" err="1"/>
              <a:t>points</a:t>
            </a:r>
            <a:r>
              <a:rPr lang="es-MX" dirty="0"/>
              <a:t>. </a:t>
            </a:r>
            <a:r>
              <a:rPr lang="es-MX" dirty="0" err="1"/>
              <a:t>Besides</a:t>
            </a:r>
            <a:r>
              <a:rPr lang="es-MX" dirty="0"/>
              <a:t> </a:t>
            </a:r>
            <a:r>
              <a:rPr lang="es-MX" dirty="0" err="1"/>
              <a:t>this</a:t>
            </a:r>
            <a:r>
              <a:rPr lang="es-MX" dirty="0"/>
              <a:t>, </a:t>
            </a:r>
            <a:r>
              <a:rPr lang="es-MX" dirty="0" err="1"/>
              <a:t>polymers</a:t>
            </a:r>
            <a:r>
              <a:rPr lang="es-MX" dirty="0"/>
              <a:t> </a:t>
            </a:r>
            <a:r>
              <a:rPr lang="es-MX" dirty="0" err="1"/>
              <a:t>have</a:t>
            </a:r>
            <a:r>
              <a:rPr lang="es-MX" dirty="0"/>
              <a:t> </a:t>
            </a:r>
            <a:r>
              <a:rPr lang="es-MX" dirty="0" err="1"/>
              <a:t>high</a:t>
            </a:r>
            <a:r>
              <a:rPr lang="es-MX" dirty="0"/>
              <a:t> molecular </a:t>
            </a:r>
            <a:r>
              <a:rPr lang="es-MX" dirty="0" err="1"/>
              <a:t>masses</a:t>
            </a:r>
            <a:r>
              <a:rPr lang="es-MX" dirty="0"/>
              <a:t> </a:t>
            </a:r>
            <a:r>
              <a:rPr lang="es-MX" dirty="0" err="1"/>
              <a:t>because</a:t>
            </a:r>
            <a:r>
              <a:rPr lang="es-MX" dirty="0"/>
              <a:t> </a:t>
            </a:r>
            <a:r>
              <a:rPr lang="es-MX" dirty="0" err="1"/>
              <a:t>the</a:t>
            </a:r>
            <a:r>
              <a:rPr lang="es-MX" dirty="0"/>
              <a:t> </a:t>
            </a:r>
            <a:r>
              <a:rPr lang="es-MX" dirty="0" err="1"/>
              <a:t>molecules</a:t>
            </a:r>
            <a:r>
              <a:rPr lang="es-MX" dirty="0"/>
              <a:t> </a:t>
            </a:r>
            <a:r>
              <a:rPr lang="es-MX" dirty="0" err="1"/>
              <a:t>consist</a:t>
            </a:r>
            <a:r>
              <a:rPr lang="es-MX" dirty="0"/>
              <a:t> of </a:t>
            </a:r>
            <a:r>
              <a:rPr lang="es-MX" dirty="0" err="1"/>
              <a:t>many</a:t>
            </a:r>
            <a:r>
              <a:rPr lang="es-MX" dirty="0"/>
              <a:t> </a:t>
            </a:r>
            <a:r>
              <a:rPr lang="es-MX" dirty="0" err="1"/>
              <a:t>monomers</a:t>
            </a:r>
            <a:r>
              <a:rPr lang="es-MX" dirty="0"/>
              <a:t>.</a:t>
            </a:r>
          </a:p>
        </p:txBody>
      </p:sp>
      <p:pic>
        <p:nvPicPr>
          <p:cNvPr id="1026" name="Picture 2" descr="Resultado de imagen para poly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346" y="4355854"/>
            <a:ext cx="4810125" cy="160972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Resultado de imagen para polym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Imagen 6"/>
          <p:cNvPicPr>
            <a:picLocks noChangeAspect="1"/>
          </p:cNvPicPr>
          <p:nvPr/>
        </p:nvPicPr>
        <p:blipFill>
          <a:blip r:embed="rId3"/>
          <a:stretch>
            <a:fillRect/>
          </a:stretch>
        </p:blipFill>
        <p:spPr>
          <a:xfrm>
            <a:off x="1734856" y="3213977"/>
            <a:ext cx="4478483" cy="2985655"/>
          </a:xfrm>
          <a:prstGeom prst="rect">
            <a:avLst/>
          </a:prstGeom>
          <a:ln>
            <a:noFill/>
          </a:ln>
          <a:effectLst>
            <a:softEdge rad="112500"/>
          </a:effectLst>
        </p:spPr>
      </p:pic>
    </p:spTree>
    <p:extLst>
      <p:ext uri="{BB962C8B-B14F-4D97-AF65-F5344CB8AC3E}">
        <p14:creationId xmlns:p14="http://schemas.microsoft.com/office/powerpoint/2010/main" val="1562898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Advantages</a:t>
            </a:r>
            <a:r>
              <a:rPr lang="es-MX" dirty="0"/>
              <a:t> and </a:t>
            </a:r>
            <a:r>
              <a:rPr lang="es-MX" dirty="0" err="1"/>
              <a:t>disvantages</a:t>
            </a:r>
            <a:endParaRPr lang="es-MX"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349397090"/>
              </p:ext>
            </p:extLst>
          </p:nvPr>
        </p:nvGraphicFramePr>
        <p:xfrm>
          <a:off x="1069975" y="2120900"/>
          <a:ext cx="10058400" cy="367792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70840">
                <a:tc>
                  <a:txBody>
                    <a:bodyPr/>
                    <a:lstStyle/>
                    <a:p>
                      <a:pPr algn="ctr"/>
                      <a:r>
                        <a:rPr lang="es-MX" dirty="0" err="1"/>
                        <a:t>Advantages</a:t>
                      </a:r>
                      <a:endParaRPr lang="es-MX" dirty="0"/>
                    </a:p>
                  </a:txBody>
                  <a:tcPr/>
                </a:tc>
                <a:tc>
                  <a:txBody>
                    <a:bodyPr/>
                    <a:lstStyle/>
                    <a:p>
                      <a:pPr algn="ctr"/>
                      <a:r>
                        <a:rPr lang="es-MX" dirty="0" err="1"/>
                        <a:t>Disvantages</a:t>
                      </a:r>
                      <a:endParaRPr lang="es-MX" dirty="0"/>
                    </a:p>
                  </a:txBody>
                  <a:tcPr/>
                </a:tc>
                <a:extLst>
                  <a:ext uri="{0D108BD9-81ED-4DB2-BD59-A6C34878D82A}">
                    <a16:rowId xmlns:a16="http://schemas.microsoft.com/office/drawing/2014/main" val="10000"/>
                  </a:ext>
                </a:extLst>
              </a:tr>
              <a:tr h="370840">
                <a:tc>
                  <a:txBody>
                    <a:bodyPr/>
                    <a:lstStyle/>
                    <a:p>
                      <a:r>
                        <a:rPr lang="es-MX" dirty="0" err="1"/>
                        <a:t>Cheaps</a:t>
                      </a:r>
                      <a:endParaRPr lang="es-MX" dirty="0"/>
                    </a:p>
                  </a:txBody>
                  <a:tcPr/>
                </a:tc>
                <a:tc>
                  <a:txBody>
                    <a:bodyPr/>
                    <a:lstStyle/>
                    <a:p>
                      <a:r>
                        <a:rPr lang="es-MX" dirty="0" err="1"/>
                        <a:t>Low</a:t>
                      </a:r>
                      <a:r>
                        <a:rPr lang="es-MX" dirty="0"/>
                        <a:t> </a:t>
                      </a:r>
                      <a:r>
                        <a:rPr lang="es-MX" dirty="0" err="1"/>
                        <a:t>electrical</a:t>
                      </a:r>
                      <a:r>
                        <a:rPr lang="es-MX" dirty="0"/>
                        <a:t> </a:t>
                      </a:r>
                      <a:r>
                        <a:rPr lang="es-MX" dirty="0" err="1"/>
                        <a:t>conductivity</a:t>
                      </a:r>
                      <a:r>
                        <a:rPr lang="es-MX" dirty="0"/>
                        <a:t> </a:t>
                      </a:r>
                    </a:p>
                  </a:txBody>
                  <a:tcPr/>
                </a:tc>
                <a:extLst>
                  <a:ext uri="{0D108BD9-81ED-4DB2-BD59-A6C34878D82A}">
                    <a16:rowId xmlns:a16="http://schemas.microsoft.com/office/drawing/2014/main" val="10001"/>
                  </a:ext>
                </a:extLst>
              </a:tr>
              <a:tr h="370840">
                <a:tc>
                  <a:txBody>
                    <a:bodyPr/>
                    <a:lstStyle/>
                    <a:p>
                      <a:r>
                        <a:rPr lang="es-MX" dirty="0" err="1"/>
                        <a:t>Easy</a:t>
                      </a:r>
                      <a:r>
                        <a:rPr lang="es-MX" dirty="0"/>
                        <a:t> </a:t>
                      </a:r>
                      <a:r>
                        <a:rPr lang="es-MX" dirty="0" err="1"/>
                        <a:t>malleability</a:t>
                      </a:r>
                      <a:endParaRPr lang="es-MX" dirty="0"/>
                    </a:p>
                  </a:txBody>
                  <a:tcPr/>
                </a:tc>
                <a:tc>
                  <a:txBody>
                    <a:bodyPr/>
                    <a:lstStyle/>
                    <a:p>
                      <a:r>
                        <a:rPr lang="en-US" dirty="0"/>
                        <a:t>Low resistance to high temperatures </a:t>
                      </a:r>
                      <a:endParaRPr lang="es-MX" dirty="0"/>
                    </a:p>
                  </a:txBody>
                  <a:tcPr/>
                </a:tc>
                <a:extLst>
                  <a:ext uri="{0D108BD9-81ED-4DB2-BD59-A6C34878D82A}">
                    <a16:rowId xmlns:a16="http://schemas.microsoft.com/office/drawing/2014/main" val="10002"/>
                  </a:ext>
                </a:extLst>
              </a:tr>
              <a:tr h="370840">
                <a:tc>
                  <a:txBody>
                    <a:bodyPr/>
                    <a:lstStyle/>
                    <a:p>
                      <a:r>
                        <a:rPr lang="es-MX" dirty="0" err="1"/>
                        <a:t>Easy</a:t>
                      </a:r>
                      <a:r>
                        <a:rPr lang="es-MX" dirty="0"/>
                        <a:t> </a:t>
                      </a:r>
                      <a:r>
                        <a:rPr lang="es-MX" dirty="0" err="1"/>
                        <a:t>fabrication</a:t>
                      </a:r>
                      <a:endParaRPr lang="es-MX" dirty="0"/>
                    </a:p>
                  </a:txBody>
                  <a:tcPr/>
                </a:tc>
                <a:tc>
                  <a:txBody>
                    <a:bodyPr/>
                    <a:lstStyle/>
                    <a:p>
                      <a:r>
                        <a:rPr lang="en-US" dirty="0"/>
                        <a:t>Its manufacture and use produces a lot of waste </a:t>
                      </a:r>
                      <a:endParaRPr lang="es-MX" dirty="0"/>
                    </a:p>
                  </a:txBody>
                  <a:tcPr/>
                </a:tc>
                <a:extLst>
                  <a:ext uri="{0D108BD9-81ED-4DB2-BD59-A6C34878D82A}">
                    <a16:rowId xmlns:a16="http://schemas.microsoft.com/office/drawing/2014/main" val="10003"/>
                  </a:ext>
                </a:extLst>
              </a:tr>
              <a:tr h="370840">
                <a:tc>
                  <a:txBody>
                    <a:bodyPr/>
                    <a:lstStyle/>
                    <a:p>
                      <a:r>
                        <a:rPr lang="es-MX" dirty="0" err="1"/>
                        <a:t>Good</a:t>
                      </a:r>
                      <a:r>
                        <a:rPr lang="es-MX" dirty="0"/>
                        <a:t> </a:t>
                      </a:r>
                      <a:r>
                        <a:rPr lang="es-MX" dirty="0" err="1"/>
                        <a:t>mechanical</a:t>
                      </a:r>
                      <a:r>
                        <a:rPr lang="es-MX" dirty="0"/>
                        <a:t> </a:t>
                      </a:r>
                      <a:r>
                        <a:rPr lang="es-MX" dirty="0" err="1"/>
                        <a:t>resistance</a:t>
                      </a:r>
                      <a:r>
                        <a:rPr lang="es-MX" dirty="0"/>
                        <a:t> </a:t>
                      </a:r>
                    </a:p>
                  </a:txBody>
                  <a:tcPr/>
                </a:tc>
                <a:tc>
                  <a:txBody>
                    <a:bodyPr/>
                    <a:lstStyle/>
                    <a:p>
                      <a:r>
                        <a:rPr lang="en-US" dirty="0"/>
                        <a:t>They are difficult to degrade for nature</a:t>
                      </a:r>
                      <a:endParaRPr lang="es-MX" dirty="0"/>
                    </a:p>
                  </a:txBody>
                  <a:tcPr/>
                </a:tc>
                <a:extLst>
                  <a:ext uri="{0D108BD9-81ED-4DB2-BD59-A6C34878D82A}">
                    <a16:rowId xmlns:a16="http://schemas.microsoft.com/office/drawing/2014/main" val="10004"/>
                  </a:ext>
                </a:extLst>
              </a:tr>
              <a:tr h="370840">
                <a:tc>
                  <a:txBody>
                    <a:bodyPr/>
                    <a:lstStyle/>
                    <a:p>
                      <a:r>
                        <a:rPr lang="es-MX" dirty="0" err="1"/>
                        <a:t>Good</a:t>
                      </a:r>
                      <a:r>
                        <a:rPr lang="es-MX" dirty="0"/>
                        <a:t> </a:t>
                      </a:r>
                      <a:r>
                        <a:rPr lang="es-MX" dirty="0" err="1"/>
                        <a:t>corrosion</a:t>
                      </a:r>
                      <a:r>
                        <a:rPr lang="es-MX" dirty="0"/>
                        <a:t> </a:t>
                      </a:r>
                      <a:r>
                        <a:rPr lang="es-MX" dirty="0" err="1"/>
                        <a:t>resistance</a:t>
                      </a:r>
                      <a:r>
                        <a:rPr lang="es-MX" dirty="0"/>
                        <a:t> </a:t>
                      </a:r>
                    </a:p>
                  </a:txBody>
                  <a:tcPr/>
                </a:tc>
                <a:tc>
                  <a:txBody>
                    <a:bodyPr/>
                    <a:lstStyle/>
                    <a:p>
                      <a:r>
                        <a:rPr lang="en-US" dirty="0"/>
                        <a:t>They are flammable, and can produce toxic gases.</a:t>
                      </a:r>
                      <a:endParaRPr lang="es-MX" dirty="0"/>
                    </a:p>
                  </a:txBody>
                  <a:tcPr/>
                </a:tc>
                <a:extLst>
                  <a:ext uri="{0D108BD9-81ED-4DB2-BD59-A6C34878D82A}">
                    <a16:rowId xmlns:a16="http://schemas.microsoft.com/office/drawing/2014/main" val="10005"/>
                  </a:ext>
                </a:extLst>
              </a:tr>
              <a:tr h="370840">
                <a:tc>
                  <a:txBody>
                    <a:bodyPr/>
                    <a:lstStyle/>
                    <a:p>
                      <a:r>
                        <a:rPr lang="en-US" sz="1800" b="0" i="0" kern="1200" dirty="0">
                          <a:solidFill>
                            <a:schemeClr val="dk1"/>
                          </a:solidFill>
                          <a:effectLst/>
                          <a:latin typeface="+mn-lt"/>
                          <a:ea typeface="+mn-ea"/>
                          <a:cs typeface="+mn-cs"/>
                        </a:rPr>
                        <a:t>Wide variety of polymers with different properties</a:t>
                      </a:r>
                      <a:br>
                        <a:rPr lang="en-US" dirty="0"/>
                      </a:br>
                      <a:endParaRPr lang="es-MX" dirty="0"/>
                    </a:p>
                  </a:txBody>
                  <a:tcPr/>
                </a:tc>
                <a:tc>
                  <a:txBody>
                    <a:bodyPr/>
                    <a:lstStyle/>
                    <a:p>
                      <a:endParaRPr lang="es-MX"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02113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Polymer</a:t>
            </a:r>
            <a:r>
              <a:rPr lang="es-MX" dirty="0"/>
              <a:t> </a:t>
            </a:r>
            <a:r>
              <a:rPr lang="es-MX" dirty="0" err="1"/>
              <a:t>applications</a:t>
            </a:r>
            <a:endParaRPr lang="es-MX" dirty="0"/>
          </a:p>
        </p:txBody>
      </p:sp>
      <p:sp>
        <p:nvSpPr>
          <p:cNvPr id="3" name="Marcador de contenido 2"/>
          <p:cNvSpPr>
            <a:spLocks noGrp="1"/>
          </p:cNvSpPr>
          <p:nvPr>
            <p:ph idx="1"/>
          </p:nvPr>
        </p:nvSpPr>
        <p:spPr/>
        <p:txBody>
          <a:bodyPr/>
          <a:lstStyle/>
          <a:p>
            <a:pPr marL="0" indent="0">
              <a:buNone/>
            </a:pPr>
            <a:r>
              <a:rPr lang="es-MX" dirty="0" err="1"/>
              <a:t>Some</a:t>
            </a:r>
            <a:r>
              <a:rPr lang="es-MX" dirty="0"/>
              <a:t> </a:t>
            </a:r>
            <a:r>
              <a:rPr lang="es-MX" dirty="0" err="1"/>
              <a:t>applications</a:t>
            </a:r>
            <a:r>
              <a:rPr lang="es-MX" dirty="0"/>
              <a:t> of </a:t>
            </a:r>
            <a:r>
              <a:rPr lang="es-MX" dirty="0" err="1"/>
              <a:t>polymers</a:t>
            </a:r>
            <a:r>
              <a:rPr lang="es-MX" dirty="0"/>
              <a:t> can be </a:t>
            </a:r>
            <a:r>
              <a:rPr lang="es-MX" dirty="0" err="1"/>
              <a:t>applied</a:t>
            </a:r>
            <a:r>
              <a:rPr lang="es-MX" dirty="0"/>
              <a:t> in </a:t>
            </a:r>
            <a:r>
              <a:rPr lang="es-MX" dirty="0" err="1"/>
              <a:t>the</a:t>
            </a:r>
            <a:r>
              <a:rPr lang="es-MX" dirty="0"/>
              <a:t> </a:t>
            </a:r>
            <a:r>
              <a:rPr lang="es-MX" dirty="0" err="1"/>
              <a:t>following</a:t>
            </a:r>
            <a:r>
              <a:rPr lang="es-MX" dirty="0"/>
              <a:t> industries:</a:t>
            </a:r>
          </a:p>
          <a:p>
            <a:r>
              <a:rPr lang="en-US" dirty="0"/>
              <a:t>Automotive</a:t>
            </a:r>
          </a:p>
          <a:p>
            <a:r>
              <a:rPr lang="en-US" dirty="0"/>
              <a:t>Aerospace</a:t>
            </a:r>
          </a:p>
          <a:p>
            <a:r>
              <a:rPr lang="en-US" dirty="0"/>
              <a:t>Medical</a:t>
            </a:r>
          </a:p>
          <a:p>
            <a:r>
              <a:rPr lang="en-US" dirty="0"/>
              <a:t>Building</a:t>
            </a:r>
          </a:p>
          <a:p>
            <a:r>
              <a:rPr lang="en-US" dirty="0"/>
              <a:t>Consumer Goods</a:t>
            </a:r>
          </a:p>
          <a:p>
            <a:r>
              <a:rPr lang="en-US" dirty="0"/>
              <a:t>Plumbing</a:t>
            </a:r>
          </a:p>
          <a:p>
            <a:pPr marL="0" indent="0">
              <a:buNone/>
            </a:pPr>
            <a:endParaRPr lang="es-MX" dirty="0"/>
          </a:p>
        </p:txBody>
      </p:sp>
      <p:sp>
        <p:nvSpPr>
          <p:cNvPr id="4" name="AutoShape 2" descr="Resultado de imagen para aerospa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2" name="Picture 4" descr="Resultado de imagen para aerospa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6629" y="2680854"/>
            <a:ext cx="2611603" cy="26071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AutoShape 6" descr="Resultado de imagen para automotiv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6" name="Picture 8" descr="Resultado de imagen para automot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2339" y="4140993"/>
            <a:ext cx="3447171" cy="22939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950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questions</a:t>
            </a:r>
            <a:endParaRPr lang="es-MX" dirty="0"/>
          </a:p>
        </p:txBody>
      </p:sp>
      <p:sp>
        <p:nvSpPr>
          <p:cNvPr id="3" name="Marcador de contenido 2"/>
          <p:cNvSpPr>
            <a:spLocks noGrp="1"/>
          </p:cNvSpPr>
          <p:nvPr>
            <p:ph idx="1"/>
          </p:nvPr>
        </p:nvSpPr>
        <p:spPr/>
        <p:txBody>
          <a:bodyPr/>
          <a:lstStyle/>
          <a:p>
            <a:r>
              <a:rPr lang="es-MX" dirty="0" err="1"/>
              <a:t>Mention</a:t>
            </a:r>
            <a:r>
              <a:rPr lang="es-MX" dirty="0"/>
              <a:t> </a:t>
            </a:r>
            <a:r>
              <a:rPr lang="es-MX" dirty="0" err="1"/>
              <a:t>the</a:t>
            </a:r>
            <a:r>
              <a:rPr lang="es-MX" dirty="0"/>
              <a:t> </a:t>
            </a:r>
            <a:r>
              <a:rPr lang="es-MX" dirty="0" err="1"/>
              <a:t>classifications</a:t>
            </a:r>
            <a:r>
              <a:rPr lang="es-MX" dirty="0"/>
              <a:t> of </a:t>
            </a:r>
            <a:r>
              <a:rPr lang="es-MX" dirty="0" err="1"/>
              <a:t>the</a:t>
            </a:r>
            <a:r>
              <a:rPr lang="es-MX" dirty="0"/>
              <a:t> </a:t>
            </a:r>
            <a:r>
              <a:rPr lang="es-MX" dirty="0" err="1"/>
              <a:t>polymers</a:t>
            </a:r>
            <a:r>
              <a:rPr lang="es-MX" dirty="0"/>
              <a:t> </a:t>
            </a:r>
            <a:r>
              <a:rPr lang="es-MX" dirty="0" err="1"/>
              <a:t>seen</a:t>
            </a:r>
            <a:r>
              <a:rPr lang="es-MX" dirty="0"/>
              <a:t> in </a:t>
            </a:r>
            <a:r>
              <a:rPr lang="es-MX" dirty="0" err="1"/>
              <a:t>this</a:t>
            </a:r>
            <a:r>
              <a:rPr lang="es-MX" dirty="0"/>
              <a:t> </a:t>
            </a:r>
            <a:r>
              <a:rPr lang="es-MX" dirty="0" err="1"/>
              <a:t>class</a:t>
            </a:r>
            <a:r>
              <a:rPr lang="es-MX" dirty="0"/>
              <a:t> </a:t>
            </a:r>
            <a:r>
              <a:rPr lang="es-MX" dirty="0" err="1"/>
              <a:t>with</a:t>
            </a:r>
            <a:r>
              <a:rPr lang="es-MX" dirty="0"/>
              <a:t> </a:t>
            </a:r>
            <a:r>
              <a:rPr lang="es-MX" dirty="0" err="1"/>
              <a:t>one</a:t>
            </a:r>
            <a:r>
              <a:rPr lang="es-MX" dirty="0"/>
              <a:t> </a:t>
            </a:r>
            <a:r>
              <a:rPr lang="es-MX" dirty="0" err="1"/>
              <a:t>example</a:t>
            </a:r>
            <a:endParaRPr lang="es-MX" dirty="0"/>
          </a:p>
          <a:p>
            <a:endParaRPr lang="es-MX" dirty="0"/>
          </a:p>
          <a:p>
            <a:r>
              <a:rPr lang="es-MX" dirty="0" err="1"/>
              <a:t>What</a:t>
            </a:r>
            <a:r>
              <a:rPr lang="es-MX" dirty="0"/>
              <a:t> </a:t>
            </a:r>
            <a:r>
              <a:rPr lang="es-MX" dirty="0" err="1"/>
              <a:t>is</a:t>
            </a:r>
            <a:r>
              <a:rPr lang="es-MX" dirty="0"/>
              <a:t> </a:t>
            </a:r>
            <a:r>
              <a:rPr lang="es-MX" dirty="0" err="1"/>
              <a:t>an</a:t>
            </a:r>
            <a:r>
              <a:rPr lang="es-MX" dirty="0"/>
              <a:t> </a:t>
            </a:r>
            <a:r>
              <a:rPr lang="es-MX" dirty="0" err="1"/>
              <a:t>hydrocarbon</a:t>
            </a:r>
            <a:r>
              <a:rPr lang="es-MX" dirty="0"/>
              <a:t> </a:t>
            </a:r>
            <a:r>
              <a:rPr lang="es-MX" dirty="0" err="1"/>
              <a:t>molecule</a:t>
            </a:r>
            <a:r>
              <a:rPr lang="es-MX" dirty="0"/>
              <a:t>?</a:t>
            </a:r>
          </a:p>
          <a:p>
            <a:endParaRPr lang="es-MX" dirty="0"/>
          </a:p>
          <a:p>
            <a:r>
              <a:rPr lang="es-MX" dirty="0" err="1"/>
              <a:t>What</a:t>
            </a:r>
            <a:r>
              <a:rPr lang="es-MX" dirty="0"/>
              <a:t> </a:t>
            </a:r>
            <a:r>
              <a:rPr lang="es-MX" dirty="0" err="1"/>
              <a:t>is</a:t>
            </a:r>
            <a:r>
              <a:rPr lang="es-MX" dirty="0"/>
              <a:t> </a:t>
            </a:r>
            <a:r>
              <a:rPr lang="es-MX" dirty="0" err="1"/>
              <a:t>the</a:t>
            </a:r>
            <a:r>
              <a:rPr lang="es-MX" dirty="0"/>
              <a:t> </a:t>
            </a:r>
            <a:r>
              <a:rPr lang="es-MX" dirty="0" err="1"/>
              <a:t>difference</a:t>
            </a:r>
            <a:r>
              <a:rPr lang="es-MX" dirty="0"/>
              <a:t> </a:t>
            </a:r>
            <a:r>
              <a:rPr lang="es-MX" dirty="0" err="1"/>
              <a:t>between</a:t>
            </a:r>
            <a:r>
              <a:rPr lang="es-MX" dirty="0"/>
              <a:t> </a:t>
            </a:r>
            <a:r>
              <a:rPr lang="es-MX" dirty="0" err="1"/>
              <a:t>homopolymers</a:t>
            </a:r>
            <a:r>
              <a:rPr lang="es-MX" dirty="0"/>
              <a:t> and </a:t>
            </a:r>
            <a:r>
              <a:rPr lang="es-MX" dirty="0" err="1"/>
              <a:t>copolymers</a:t>
            </a:r>
            <a:r>
              <a:rPr lang="es-MX" dirty="0"/>
              <a:t>?</a:t>
            </a:r>
          </a:p>
          <a:p>
            <a:endParaRPr lang="es-MX" dirty="0"/>
          </a:p>
          <a:p>
            <a:r>
              <a:rPr lang="es-MX" dirty="0" err="1"/>
              <a:t>Which</a:t>
            </a:r>
            <a:r>
              <a:rPr lang="es-MX" dirty="0"/>
              <a:t> are </a:t>
            </a:r>
            <a:r>
              <a:rPr lang="es-MX" dirty="0" err="1"/>
              <a:t>the</a:t>
            </a:r>
            <a:r>
              <a:rPr lang="es-MX" dirty="0"/>
              <a:t> 4 </a:t>
            </a:r>
            <a:r>
              <a:rPr lang="es-MX" dirty="0" err="1"/>
              <a:t>types</a:t>
            </a:r>
            <a:r>
              <a:rPr lang="es-MX" dirty="0"/>
              <a:t> of molecular </a:t>
            </a:r>
            <a:r>
              <a:rPr lang="es-MX" dirty="0" err="1"/>
              <a:t>structure</a:t>
            </a:r>
            <a:r>
              <a:rPr lang="es-MX" dirty="0"/>
              <a:t> in a </a:t>
            </a:r>
            <a:r>
              <a:rPr lang="es-MX" dirty="0" err="1"/>
              <a:t>polymer</a:t>
            </a:r>
            <a:endParaRPr lang="es-MX" dirty="0"/>
          </a:p>
          <a:p>
            <a:endParaRPr lang="es-MX" dirty="0"/>
          </a:p>
          <a:p>
            <a:r>
              <a:rPr lang="es-MX" dirty="0" err="1"/>
              <a:t>What</a:t>
            </a:r>
            <a:r>
              <a:rPr lang="es-MX" dirty="0"/>
              <a:t> </a:t>
            </a:r>
            <a:r>
              <a:rPr lang="es-MX" dirty="0" err="1"/>
              <a:t>is</a:t>
            </a:r>
            <a:r>
              <a:rPr lang="es-MX" dirty="0"/>
              <a:t> </a:t>
            </a:r>
            <a:r>
              <a:rPr lang="es-MX" dirty="0" err="1"/>
              <a:t>the</a:t>
            </a:r>
            <a:r>
              <a:rPr lang="es-MX" dirty="0"/>
              <a:t> </a:t>
            </a:r>
            <a:r>
              <a:rPr lang="es-MX" dirty="0" err="1"/>
              <a:t>difference</a:t>
            </a:r>
            <a:r>
              <a:rPr lang="es-MX" dirty="0"/>
              <a:t> </a:t>
            </a:r>
            <a:r>
              <a:rPr lang="es-MX" dirty="0" err="1"/>
              <a:t>between</a:t>
            </a:r>
            <a:r>
              <a:rPr lang="es-MX" dirty="0"/>
              <a:t> </a:t>
            </a:r>
            <a:r>
              <a:rPr lang="es-MX" dirty="0" err="1"/>
              <a:t>Thermoplastic</a:t>
            </a:r>
            <a:r>
              <a:rPr lang="es-MX" dirty="0"/>
              <a:t> and </a:t>
            </a:r>
            <a:r>
              <a:rPr lang="es-MX" dirty="0" err="1"/>
              <a:t>Thermosetting</a:t>
            </a:r>
            <a:r>
              <a:rPr lang="es-MX" dirty="0"/>
              <a:t> </a:t>
            </a:r>
            <a:r>
              <a:rPr lang="es-MX" dirty="0" err="1"/>
              <a:t>polymers</a:t>
            </a:r>
            <a:r>
              <a:rPr lang="es-MX" dirty="0"/>
              <a:t>?</a:t>
            </a:r>
          </a:p>
          <a:p>
            <a:endParaRPr lang="es-MX" dirty="0"/>
          </a:p>
          <a:p>
            <a:endParaRPr lang="es-MX" dirty="0"/>
          </a:p>
          <a:p>
            <a:endParaRPr lang="es-MX" dirty="0"/>
          </a:p>
          <a:p>
            <a:endParaRPr lang="es-MX" dirty="0"/>
          </a:p>
          <a:p>
            <a:endParaRPr lang="es-MX" dirty="0"/>
          </a:p>
        </p:txBody>
      </p:sp>
    </p:spTree>
    <p:extLst>
      <p:ext uri="{BB962C8B-B14F-4D97-AF65-F5344CB8AC3E}">
        <p14:creationId xmlns:p14="http://schemas.microsoft.com/office/powerpoint/2010/main" val="3505732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References</a:t>
            </a:r>
            <a:endParaRPr lang="es-MX" dirty="0"/>
          </a:p>
        </p:txBody>
      </p:sp>
      <p:sp>
        <p:nvSpPr>
          <p:cNvPr id="3" name="Marcador de contenido 2"/>
          <p:cNvSpPr>
            <a:spLocks noGrp="1"/>
          </p:cNvSpPr>
          <p:nvPr>
            <p:ph idx="1"/>
          </p:nvPr>
        </p:nvSpPr>
        <p:spPr/>
        <p:txBody>
          <a:bodyPr>
            <a:normAutofit fontScale="70000" lnSpcReduction="20000"/>
          </a:bodyPr>
          <a:lstStyle/>
          <a:p>
            <a:r>
              <a:rPr lang="en-US" dirty="0"/>
              <a:t>Collinsdictionary.com. (2018). </a:t>
            </a:r>
            <a:r>
              <a:rPr lang="en-US" i="1" dirty="0"/>
              <a:t>Thermoplastic definition and meaning | Collins English Dictionary</a:t>
            </a:r>
            <a:r>
              <a:rPr lang="en-US" dirty="0"/>
              <a:t>. [online] Available at: https://www.collinsdictionary.com/dictionary/english/thermoplastic [Accessed 18 May 2018].</a:t>
            </a:r>
          </a:p>
          <a:p>
            <a:r>
              <a:rPr lang="en-US" dirty="0"/>
              <a:t>Chemed.chem.purdue.edu. (2018). </a:t>
            </a:r>
            <a:r>
              <a:rPr lang="en-US" i="1" dirty="0"/>
              <a:t>Definitions of Terms</a:t>
            </a:r>
            <a:r>
              <a:rPr lang="en-US" dirty="0"/>
              <a:t>. [online] Available at: http://chemed.chem.purdue.edu/genchem/topicreview/bp/1polymer/terms.html [Accessed 18 May 2018].</a:t>
            </a:r>
          </a:p>
          <a:p>
            <a:r>
              <a:rPr lang="en-US" dirty="0"/>
              <a:t>Encyclopedia Britannica. (2018). </a:t>
            </a:r>
            <a:r>
              <a:rPr lang="en-US" i="1" dirty="0"/>
              <a:t>Repeating unit | chemistry</a:t>
            </a:r>
            <a:r>
              <a:rPr lang="en-US" dirty="0"/>
              <a:t>. [online] Available at: https://www.britannica.com/science/repeating-unit [Accessed 18 May 2018]. </a:t>
            </a:r>
          </a:p>
          <a:p>
            <a:r>
              <a:rPr lang="en-US" dirty="0"/>
              <a:t>Materials Science and </a:t>
            </a:r>
            <a:r>
              <a:rPr lang="en-US" dirty="0" err="1"/>
              <a:t>Engeneering</a:t>
            </a:r>
            <a:r>
              <a:rPr lang="en-US" dirty="0"/>
              <a:t>: An introduction W.D. </a:t>
            </a:r>
            <a:r>
              <a:rPr lang="en-US" dirty="0" err="1"/>
              <a:t>Calliste</a:t>
            </a:r>
            <a:r>
              <a:rPr lang="en-US" dirty="0"/>
              <a:t>, Jr., 7th edition, John Wiley and Sussex, Inc. </a:t>
            </a:r>
            <a:r>
              <a:rPr lang="es-MX" dirty="0"/>
              <a:t>(2007).</a:t>
            </a:r>
          </a:p>
          <a:p>
            <a:r>
              <a:rPr lang="en-US" dirty="0"/>
              <a:t>Nature.com. (2018). [online] Available at: https://www.nature.com/articles/pj200031.pdf?origin=ppub [Accessed 18 May 2018].</a:t>
            </a:r>
          </a:p>
          <a:p>
            <a:r>
              <a:rPr lang="en-US" dirty="0"/>
              <a:t>Osborne Industries. (2018). </a:t>
            </a:r>
            <a:r>
              <a:rPr lang="en-US" i="1" dirty="0"/>
              <a:t>The Difference Between Thermoplastic and Thermosetting Plastic</a:t>
            </a:r>
            <a:r>
              <a:rPr lang="en-US" dirty="0"/>
              <a:t>. [online] Available at: https://www.osborneindustries.com/news/the-difference-between-thermoplastic-and-thermosetting-plastic/ [Accessed 18 May 2018].</a:t>
            </a:r>
          </a:p>
          <a:p>
            <a:r>
              <a:rPr lang="en-US" dirty="0"/>
              <a:t>Pslc.ws. (2018). </a:t>
            </a:r>
            <a:r>
              <a:rPr lang="en-US" i="1" dirty="0"/>
              <a:t>Crosslinking</a:t>
            </a:r>
            <a:r>
              <a:rPr lang="en-US" dirty="0"/>
              <a:t>. [online] Available at: http://pslc.ws/macrog/xlink.htm [Accessed 18 May 2018].</a:t>
            </a:r>
          </a:p>
          <a:p>
            <a:r>
              <a:rPr lang="en-US" dirty="0" err="1"/>
              <a:t>Sciencing</a:t>
            </a:r>
            <a:r>
              <a:rPr lang="en-US" dirty="0"/>
              <a:t>. (2018). </a:t>
            </a:r>
            <a:r>
              <a:rPr lang="en-US" i="1" dirty="0"/>
              <a:t>What Is a Thermoplastic Polymer?</a:t>
            </a:r>
            <a:r>
              <a:rPr lang="en-US" dirty="0"/>
              <a:t>. [online] Available at: https://sciencing.com/thermoplastic-polymer-5552849.html [Accessed 18 May 2018].</a:t>
            </a:r>
          </a:p>
          <a:p>
            <a:r>
              <a:rPr lang="en-US" dirty="0" err="1"/>
              <a:t>ThoughtCo</a:t>
            </a:r>
            <a:r>
              <a:rPr lang="en-US" dirty="0"/>
              <a:t>. (2018). </a:t>
            </a:r>
            <a:r>
              <a:rPr lang="en-US" i="1" dirty="0"/>
              <a:t>What Is a Polymer? Definition and Examples</a:t>
            </a:r>
            <a:r>
              <a:rPr lang="en-US" dirty="0"/>
              <a:t>. [online] Available at: https://www.thoughtco.com/definition-of-polymer-605912 [Accessed 18 May 2018]. </a:t>
            </a:r>
          </a:p>
          <a:p>
            <a:endParaRPr lang="en-US" dirty="0"/>
          </a:p>
          <a:p>
            <a:pPr marL="0" indent="0">
              <a:buNone/>
            </a:pP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29283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Examples</a:t>
            </a:r>
            <a:r>
              <a:rPr lang="es-MX" dirty="0"/>
              <a:t> of </a:t>
            </a:r>
            <a:r>
              <a:rPr lang="es-MX" dirty="0" err="1"/>
              <a:t>polymers</a:t>
            </a:r>
            <a:endParaRPr lang="es-MX" dirty="0"/>
          </a:p>
        </p:txBody>
      </p:sp>
      <p:sp>
        <p:nvSpPr>
          <p:cNvPr id="3" name="Marcador de contenido 2"/>
          <p:cNvSpPr>
            <a:spLocks noGrp="1"/>
          </p:cNvSpPr>
          <p:nvPr>
            <p:ph idx="1"/>
          </p:nvPr>
        </p:nvSpPr>
        <p:spPr>
          <a:xfrm>
            <a:off x="1069848" y="2093976"/>
            <a:ext cx="10058400" cy="4050792"/>
          </a:xfrm>
        </p:spPr>
        <p:txBody>
          <a:bodyPr>
            <a:normAutofit/>
          </a:bodyPr>
          <a:lstStyle/>
          <a:p>
            <a:pPr marL="0" indent="0">
              <a:buNone/>
            </a:pPr>
            <a:r>
              <a:rPr lang="es-MX" dirty="0" err="1"/>
              <a:t>Polymers</a:t>
            </a:r>
            <a:r>
              <a:rPr lang="es-MX" dirty="0"/>
              <a:t> </a:t>
            </a:r>
            <a:r>
              <a:rPr lang="es-MX" dirty="0" err="1"/>
              <a:t>may</a:t>
            </a:r>
            <a:r>
              <a:rPr lang="es-MX" dirty="0"/>
              <a:t> be </a:t>
            </a:r>
            <a:r>
              <a:rPr lang="es-MX" dirty="0" err="1"/>
              <a:t>divided</a:t>
            </a:r>
            <a:r>
              <a:rPr lang="es-MX" dirty="0"/>
              <a:t> in </a:t>
            </a:r>
            <a:r>
              <a:rPr lang="es-MX" dirty="0" err="1"/>
              <a:t>two</a:t>
            </a:r>
            <a:r>
              <a:rPr lang="es-MX" dirty="0"/>
              <a:t> </a:t>
            </a:r>
            <a:r>
              <a:rPr lang="es-MX" dirty="0" err="1"/>
              <a:t>sections</a:t>
            </a:r>
            <a:endParaRPr lang="es-MX" dirty="0"/>
          </a:p>
          <a:p>
            <a:pPr marL="0" indent="0">
              <a:buNone/>
            </a:pPr>
            <a:endParaRPr lang="es-MX" dirty="0"/>
          </a:p>
          <a:p>
            <a:pPr marL="0" indent="0">
              <a:buNone/>
            </a:pPr>
            <a:r>
              <a:rPr lang="es-MX" dirty="0"/>
              <a:t>Natural </a:t>
            </a:r>
            <a:r>
              <a:rPr lang="es-MX" dirty="0" err="1"/>
              <a:t>polymers</a:t>
            </a:r>
            <a:r>
              <a:rPr lang="es-MX" dirty="0"/>
              <a:t>  </a:t>
            </a:r>
          </a:p>
          <a:p>
            <a:pPr>
              <a:buFontTx/>
              <a:buChar char="-"/>
            </a:pPr>
            <a:r>
              <a:rPr lang="es-MX" dirty="0" err="1"/>
              <a:t>Silk</a:t>
            </a:r>
            <a:endParaRPr lang="es-MX" dirty="0"/>
          </a:p>
          <a:p>
            <a:pPr>
              <a:buFontTx/>
              <a:buChar char="-"/>
            </a:pPr>
            <a:r>
              <a:rPr lang="es-MX" dirty="0" err="1"/>
              <a:t>Rubber</a:t>
            </a:r>
            <a:endParaRPr lang="es-MX" dirty="0"/>
          </a:p>
          <a:p>
            <a:pPr>
              <a:buFontTx/>
              <a:buChar char="-"/>
            </a:pPr>
            <a:r>
              <a:rPr lang="en-US" dirty="0"/>
              <a:t>Cellulose</a:t>
            </a:r>
          </a:p>
          <a:p>
            <a:pPr>
              <a:buFontTx/>
              <a:buChar char="-"/>
            </a:pPr>
            <a:r>
              <a:rPr lang="en-US" dirty="0"/>
              <a:t>Wool</a:t>
            </a:r>
          </a:p>
          <a:p>
            <a:pPr>
              <a:buFontTx/>
              <a:buChar char="-"/>
            </a:pPr>
            <a:r>
              <a:rPr lang="en-US" dirty="0"/>
              <a:t>Amber </a:t>
            </a:r>
          </a:p>
          <a:p>
            <a:pPr>
              <a:buFontTx/>
              <a:buChar char="-"/>
            </a:pPr>
            <a:r>
              <a:rPr lang="en-US" dirty="0"/>
              <a:t>Keratin</a:t>
            </a:r>
            <a:endParaRPr lang="es-MX" dirty="0"/>
          </a:p>
        </p:txBody>
      </p:sp>
      <p:sp>
        <p:nvSpPr>
          <p:cNvPr id="4" name="CuadroTexto 3"/>
          <p:cNvSpPr txBox="1"/>
          <p:nvPr/>
        </p:nvSpPr>
        <p:spPr>
          <a:xfrm>
            <a:off x="6658378" y="2730020"/>
            <a:ext cx="4584879" cy="2554545"/>
          </a:xfrm>
          <a:prstGeom prst="rect">
            <a:avLst/>
          </a:prstGeom>
          <a:noFill/>
        </p:spPr>
        <p:txBody>
          <a:bodyPr wrap="square" rtlCol="0">
            <a:spAutoFit/>
          </a:bodyPr>
          <a:lstStyle/>
          <a:p>
            <a:endParaRPr lang="es-MX" sz="2000" dirty="0"/>
          </a:p>
          <a:p>
            <a:r>
              <a:rPr lang="es-MX" sz="2000" dirty="0" err="1"/>
              <a:t>Synthetic</a:t>
            </a:r>
            <a:r>
              <a:rPr lang="es-MX" sz="2000" dirty="0"/>
              <a:t> </a:t>
            </a:r>
            <a:r>
              <a:rPr lang="es-MX" sz="2000" dirty="0" err="1"/>
              <a:t>polymers</a:t>
            </a:r>
            <a:endParaRPr lang="es-MX" sz="2000" dirty="0"/>
          </a:p>
          <a:p>
            <a:r>
              <a:rPr lang="es-MX" sz="2000" dirty="0"/>
              <a:t>- PVC (</a:t>
            </a:r>
            <a:r>
              <a:rPr lang="es-MX" sz="2000" dirty="0" err="1"/>
              <a:t>polyvinyl</a:t>
            </a:r>
            <a:r>
              <a:rPr lang="es-MX" sz="2000" dirty="0"/>
              <a:t> </a:t>
            </a:r>
            <a:r>
              <a:rPr lang="es-MX" sz="2000" dirty="0" err="1"/>
              <a:t>chloride</a:t>
            </a:r>
            <a:r>
              <a:rPr lang="es-MX" sz="2000" dirty="0"/>
              <a:t>)</a:t>
            </a:r>
          </a:p>
          <a:p>
            <a:r>
              <a:rPr lang="es-MX" sz="2000" dirty="0"/>
              <a:t>- </a:t>
            </a:r>
            <a:r>
              <a:rPr lang="es-MX" sz="2000" dirty="0" err="1"/>
              <a:t>Polystyrene</a:t>
            </a:r>
            <a:endParaRPr lang="es-MX" sz="2000" dirty="0"/>
          </a:p>
          <a:p>
            <a:r>
              <a:rPr lang="es-MX" sz="2000" dirty="0"/>
              <a:t> - </a:t>
            </a:r>
            <a:r>
              <a:rPr lang="es-MX" sz="2000" dirty="0" err="1"/>
              <a:t>Synthetic</a:t>
            </a:r>
            <a:r>
              <a:rPr lang="es-MX" sz="2000" dirty="0"/>
              <a:t> </a:t>
            </a:r>
            <a:r>
              <a:rPr lang="es-MX" sz="2000" dirty="0" err="1"/>
              <a:t>rubber</a:t>
            </a:r>
            <a:endParaRPr lang="es-MX" sz="2000" dirty="0"/>
          </a:p>
          <a:p>
            <a:r>
              <a:rPr lang="es-MX" sz="2000" dirty="0"/>
              <a:t>- </a:t>
            </a:r>
            <a:r>
              <a:rPr lang="es-MX" sz="2000" dirty="0" err="1"/>
              <a:t>Silicone</a:t>
            </a:r>
            <a:endParaRPr lang="es-MX" sz="2000" dirty="0"/>
          </a:p>
          <a:p>
            <a:r>
              <a:rPr lang="es-MX" sz="2000" dirty="0"/>
              <a:t>- </a:t>
            </a:r>
            <a:r>
              <a:rPr lang="es-MX" sz="2000" dirty="0" err="1"/>
              <a:t>Polyethylene</a:t>
            </a:r>
            <a:endParaRPr lang="es-MX" sz="2000" dirty="0"/>
          </a:p>
          <a:p>
            <a:pPr marL="285750" indent="-285750">
              <a:buFontTx/>
              <a:buChar char="-"/>
            </a:pPr>
            <a:r>
              <a:rPr lang="es-MX" sz="2000" dirty="0"/>
              <a:t>Nylon</a:t>
            </a:r>
          </a:p>
        </p:txBody>
      </p:sp>
    </p:spTree>
    <p:extLst>
      <p:ext uri="{BB962C8B-B14F-4D97-AF65-F5344CB8AC3E}">
        <p14:creationId xmlns:p14="http://schemas.microsoft.com/office/powerpoint/2010/main" val="31921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Natural </a:t>
            </a:r>
            <a:r>
              <a:rPr lang="es-MX" dirty="0" err="1"/>
              <a:t>polymers</a:t>
            </a:r>
            <a:endParaRPr lang="es-MX" dirty="0"/>
          </a:p>
        </p:txBody>
      </p:sp>
      <p:sp>
        <p:nvSpPr>
          <p:cNvPr id="3" name="Marcador de contenido 2"/>
          <p:cNvSpPr>
            <a:spLocks noGrp="1"/>
          </p:cNvSpPr>
          <p:nvPr>
            <p:ph idx="1"/>
          </p:nvPr>
        </p:nvSpPr>
        <p:spPr/>
        <p:txBody>
          <a:bodyPr/>
          <a:lstStyle/>
          <a:p>
            <a:pPr marL="0" indent="0">
              <a:buNone/>
            </a:pPr>
            <a:endParaRPr lang="es-MX" dirty="0"/>
          </a:p>
        </p:txBody>
      </p:sp>
      <p:sp>
        <p:nvSpPr>
          <p:cNvPr id="4" name="AutoShape 2" descr="Resultado de imagen para sil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4" descr="Resultado de imagen para silk"/>
          <p:cNvSpPr>
            <a:spLocks noChangeAspect="1" noChangeArrowheads="1"/>
          </p:cNvSpPr>
          <p:nvPr/>
        </p:nvSpPr>
        <p:spPr bwMode="auto">
          <a:xfrm>
            <a:off x="-2893107" y="1623555"/>
            <a:ext cx="131617" cy="1316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4" name="Picture 6" descr="Resultado de imagen para sil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217" y="1906577"/>
            <a:ext cx="2994293" cy="224572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para cellulo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9157" y="1755172"/>
            <a:ext cx="2754647" cy="239163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para wo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638" y="4497917"/>
            <a:ext cx="3219450"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sultado de imagen para amb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2601" y="3989812"/>
            <a:ext cx="1540182" cy="231079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sultado de imagen para kerati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41341" y="4356372"/>
            <a:ext cx="2294195" cy="229419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n para natural rubb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1241" y="2054424"/>
            <a:ext cx="3375613" cy="190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36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Synthetic</a:t>
            </a:r>
            <a:r>
              <a:rPr lang="es-MX" dirty="0"/>
              <a:t> </a:t>
            </a:r>
            <a:r>
              <a:rPr lang="es-MX" dirty="0" err="1"/>
              <a:t>polymers</a:t>
            </a:r>
            <a:endParaRPr lang="es-MX" dirty="0"/>
          </a:p>
        </p:txBody>
      </p:sp>
      <p:sp>
        <p:nvSpPr>
          <p:cNvPr id="3" name="Marcador de contenido 2"/>
          <p:cNvSpPr>
            <a:spLocks noGrp="1"/>
          </p:cNvSpPr>
          <p:nvPr>
            <p:ph idx="1"/>
          </p:nvPr>
        </p:nvSpPr>
        <p:spPr/>
        <p:txBody>
          <a:bodyPr/>
          <a:lstStyle/>
          <a:p>
            <a:endParaRPr lang="es-MX"/>
          </a:p>
        </p:txBody>
      </p:sp>
      <p:pic>
        <p:nvPicPr>
          <p:cNvPr id="4098" name="Picture 2" descr="Resultado de imagen para pv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351" y="1984373"/>
            <a:ext cx="2865400" cy="175107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polystyre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774" y="1903372"/>
            <a:ext cx="3237896" cy="181356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para synthetic rubb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694" y="1903372"/>
            <a:ext cx="3264587" cy="194168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esultado de imagen para silico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351" y="4103056"/>
            <a:ext cx="2396783" cy="239678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Resultado de imagen para polyethyle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774" y="4103056"/>
            <a:ext cx="2713081" cy="2572002"/>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Resultado de imagen para nyl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88139" y="4172693"/>
            <a:ext cx="2368169" cy="236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016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Hydrocarbon</a:t>
            </a:r>
            <a:r>
              <a:rPr lang="es-MX" dirty="0"/>
              <a:t> </a:t>
            </a:r>
            <a:r>
              <a:rPr lang="es-MX" dirty="0" err="1"/>
              <a:t>molecules</a:t>
            </a:r>
            <a:endParaRPr lang="es-MX" dirty="0"/>
          </a:p>
        </p:txBody>
      </p:sp>
      <p:sp>
        <p:nvSpPr>
          <p:cNvPr id="3" name="Marcador de contenido 2"/>
          <p:cNvSpPr>
            <a:spLocks noGrp="1"/>
          </p:cNvSpPr>
          <p:nvPr>
            <p:ph idx="1"/>
          </p:nvPr>
        </p:nvSpPr>
        <p:spPr/>
        <p:txBody>
          <a:bodyPr/>
          <a:lstStyle/>
          <a:p>
            <a:pPr marL="0" indent="0">
              <a:buNone/>
            </a:pPr>
            <a:r>
              <a:rPr lang="es-MX" dirty="0" err="1"/>
              <a:t>Many</a:t>
            </a:r>
            <a:r>
              <a:rPr lang="es-MX" dirty="0"/>
              <a:t> </a:t>
            </a:r>
            <a:r>
              <a:rPr lang="es-MX" dirty="0" err="1"/>
              <a:t>organic</a:t>
            </a:r>
            <a:r>
              <a:rPr lang="es-MX" dirty="0"/>
              <a:t> </a:t>
            </a:r>
            <a:r>
              <a:rPr lang="es-MX" dirty="0" err="1"/>
              <a:t>materials</a:t>
            </a:r>
            <a:r>
              <a:rPr lang="es-MX" dirty="0"/>
              <a:t> are </a:t>
            </a:r>
            <a:r>
              <a:rPr lang="es-MX" dirty="0" err="1"/>
              <a:t>hydrocarbons</a:t>
            </a:r>
            <a:r>
              <a:rPr lang="es-MX" dirty="0"/>
              <a:t>, </a:t>
            </a:r>
            <a:r>
              <a:rPr lang="es-MX" dirty="0" err="1"/>
              <a:t>it</a:t>
            </a:r>
            <a:r>
              <a:rPr lang="es-MX" dirty="0"/>
              <a:t> </a:t>
            </a:r>
            <a:r>
              <a:rPr lang="es-MX" dirty="0" err="1"/>
              <a:t>means</a:t>
            </a:r>
            <a:r>
              <a:rPr lang="es-MX" dirty="0"/>
              <a:t> </a:t>
            </a:r>
            <a:r>
              <a:rPr lang="es-MX" dirty="0" err="1"/>
              <a:t>that</a:t>
            </a:r>
            <a:r>
              <a:rPr lang="es-MX" dirty="0"/>
              <a:t> </a:t>
            </a:r>
            <a:r>
              <a:rPr lang="es-MX" dirty="0" err="1"/>
              <a:t>they</a:t>
            </a:r>
            <a:r>
              <a:rPr lang="es-MX" dirty="0"/>
              <a:t> are </a:t>
            </a:r>
            <a:r>
              <a:rPr lang="es-MX" dirty="0" err="1"/>
              <a:t>composed</a:t>
            </a:r>
            <a:r>
              <a:rPr lang="es-MX" dirty="0"/>
              <a:t> of </a:t>
            </a:r>
            <a:r>
              <a:rPr lang="es-MX" dirty="0" err="1"/>
              <a:t>carbon</a:t>
            </a:r>
            <a:r>
              <a:rPr lang="es-MX" dirty="0"/>
              <a:t> and </a:t>
            </a:r>
            <a:r>
              <a:rPr lang="es-MX" dirty="0" err="1"/>
              <a:t>hydrogen</a:t>
            </a:r>
            <a:r>
              <a:rPr lang="es-MX" dirty="0"/>
              <a:t>. </a:t>
            </a:r>
          </a:p>
          <a:p>
            <a:pPr marL="0" indent="0">
              <a:buNone/>
            </a:pPr>
            <a:r>
              <a:rPr lang="en-US" dirty="0"/>
              <a:t>The </a:t>
            </a:r>
            <a:r>
              <a:rPr lang="en-US" dirty="0" err="1"/>
              <a:t>intramolecular</a:t>
            </a:r>
            <a:r>
              <a:rPr lang="en-US" dirty="0"/>
              <a:t> bonds are covalent. Each carbon atom has four electrons that may participate in covalent bonding, whereas every hydrogen atom has only one bonding electron.</a:t>
            </a:r>
          </a:p>
          <a:p>
            <a:pPr marL="0" indent="0">
              <a:buNone/>
            </a:pPr>
            <a:r>
              <a:rPr lang="en-US" dirty="0"/>
              <a:t>Example: C2H4 (ethylene)</a:t>
            </a:r>
          </a:p>
          <a:p>
            <a:pPr marL="0" indent="0">
              <a:buNone/>
            </a:pPr>
            <a:endParaRPr lang="en-US" dirty="0"/>
          </a:p>
          <a:p>
            <a:pPr marL="0" indent="0">
              <a:buNone/>
            </a:pPr>
            <a:endParaRPr lang="en-US" dirty="0"/>
          </a:p>
          <a:p>
            <a:pPr marL="0" indent="0">
              <a:buNone/>
            </a:pPr>
            <a:endParaRPr lang="es-MX" dirty="0"/>
          </a:p>
        </p:txBody>
      </p:sp>
      <p:pic>
        <p:nvPicPr>
          <p:cNvPr id="4" name="Imagen 3"/>
          <p:cNvPicPr>
            <a:picLocks noChangeAspect="1"/>
          </p:cNvPicPr>
          <p:nvPr/>
        </p:nvPicPr>
        <p:blipFill rotWithShape="1">
          <a:blip r:embed="rId2"/>
          <a:srcRect l="52219" t="68695" r="43342" b="20340"/>
          <a:stretch/>
        </p:blipFill>
        <p:spPr>
          <a:xfrm>
            <a:off x="1631322" y="4146804"/>
            <a:ext cx="1524000" cy="2116670"/>
          </a:xfrm>
          <a:prstGeom prst="rect">
            <a:avLst/>
          </a:prstGeom>
        </p:spPr>
      </p:pic>
      <p:sp>
        <p:nvSpPr>
          <p:cNvPr id="5" name="CuadroTexto 4"/>
          <p:cNvSpPr txBox="1"/>
          <p:nvPr/>
        </p:nvSpPr>
        <p:spPr>
          <a:xfrm>
            <a:off x="3304675" y="4558808"/>
            <a:ext cx="1700463" cy="646331"/>
          </a:xfrm>
          <a:prstGeom prst="rect">
            <a:avLst/>
          </a:prstGeom>
          <a:noFill/>
        </p:spPr>
        <p:txBody>
          <a:bodyPr wrap="square" rtlCol="0">
            <a:spAutoFit/>
          </a:bodyPr>
          <a:lstStyle/>
          <a:p>
            <a:r>
              <a:rPr lang="es-MX" dirty="0" err="1"/>
              <a:t>Double</a:t>
            </a:r>
            <a:r>
              <a:rPr lang="es-MX" dirty="0"/>
              <a:t> </a:t>
            </a:r>
          </a:p>
          <a:p>
            <a:r>
              <a:rPr lang="es-MX" dirty="0" err="1"/>
              <a:t>bonding</a:t>
            </a:r>
            <a:endParaRPr lang="es-MX" dirty="0"/>
          </a:p>
        </p:txBody>
      </p:sp>
      <p:sp>
        <p:nvSpPr>
          <p:cNvPr id="6" name="CuadroTexto 5"/>
          <p:cNvSpPr txBox="1"/>
          <p:nvPr/>
        </p:nvSpPr>
        <p:spPr>
          <a:xfrm>
            <a:off x="6679052" y="3777472"/>
            <a:ext cx="3015915" cy="400110"/>
          </a:xfrm>
          <a:prstGeom prst="rect">
            <a:avLst/>
          </a:prstGeom>
          <a:noFill/>
        </p:spPr>
        <p:txBody>
          <a:bodyPr wrap="square" rtlCol="0">
            <a:spAutoFit/>
          </a:bodyPr>
          <a:lstStyle/>
          <a:p>
            <a:r>
              <a:rPr lang="es-MX" sz="2000" dirty="0"/>
              <a:t>C2H2 (</a:t>
            </a:r>
            <a:r>
              <a:rPr lang="es-MX" sz="2000" dirty="0" err="1"/>
              <a:t>acetylene</a:t>
            </a:r>
            <a:r>
              <a:rPr lang="es-MX" sz="2000" dirty="0"/>
              <a:t>)</a:t>
            </a:r>
          </a:p>
        </p:txBody>
      </p:sp>
      <p:pic>
        <p:nvPicPr>
          <p:cNvPr id="8" name="Imagen 7"/>
          <p:cNvPicPr/>
          <p:nvPr/>
        </p:nvPicPr>
        <p:blipFill rotWithShape="1">
          <a:blip r:embed="rId3"/>
          <a:srcRect l="50582" t="48174" r="41175" b="48438"/>
          <a:stretch/>
        </p:blipFill>
        <p:spPr bwMode="auto">
          <a:xfrm>
            <a:off x="6266702" y="4364013"/>
            <a:ext cx="3599982" cy="1035919"/>
          </a:xfrm>
          <a:prstGeom prst="rect">
            <a:avLst/>
          </a:prstGeom>
          <a:ln>
            <a:noFill/>
          </a:ln>
          <a:extLst>
            <a:ext uri="{53640926-AAD7-44D8-BBD7-CCE9431645EC}">
              <a14:shadowObscured xmlns:a14="http://schemas.microsoft.com/office/drawing/2010/main"/>
            </a:ext>
          </a:extLst>
        </p:spPr>
      </p:pic>
      <p:sp>
        <p:nvSpPr>
          <p:cNvPr id="9" name="CuadroTexto 8"/>
          <p:cNvSpPr txBox="1"/>
          <p:nvPr/>
        </p:nvSpPr>
        <p:spPr>
          <a:xfrm>
            <a:off x="6526650" y="5205139"/>
            <a:ext cx="3080085" cy="369332"/>
          </a:xfrm>
          <a:prstGeom prst="rect">
            <a:avLst/>
          </a:prstGeom>
          <a:noFill/>
        </p:spPr>
        <p:txBody>
          <a:bodyPr wrap="square" rtlCol="0">
            <a:spAutoFit/>
          </a:bodyPr>
          <a:lstStyle/>
          <a:p>
            <a:pPr algn="ctr"/>
            <a:r>
              <a:rPr lang="es-MX" dirty="0"/>
              <a:t>Triple </a:t>
            </a:r>
            <a:r>
              <a:rPr lang="es-MX" dirty="0" err="1"/>
              <a:t>bonding</a:t>
            </a:r>
            <a:endParaRPr lang="es-MX" dirty="0"/>
          </a:p>
        </p:txBody>
      </p:sp>
    </p:spTree>
    <p:extLst>
      <p:ext uri="{BB962C8B-B14F-4D97-AF65-F5344CB8AC3E}">
        <p14:creationId xmlns:p14="http://schemas.microsoft.com/office/powerpoint/2010/main" val="375817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Some</a:t>
            </a:r>
            <a:r>
              <a:rPr lang="es-MX" dirty="0"/>
              <a:t> </a:t>
            </a:r>
            <a:r>
              <a:rPr lang="es-MX" dirty="0" err="1"/>
              <a:t>important</a:t>
            </a:r>
            <a:r>
              <a:rPr lang="es-MX" dirty="0"/>
              <a:t> </a:t>
            </a:r>
            <a:r>
              <a:rPr lang="es-MX" dirty="0" err="1"/>
              <a:t>terms</a:t>
            </a:r>
            <a:endParaRPr lang="es-MX" dirty="0"/>
          </a:p>
        </p:txBody>
      </p:sp>
      <p:sp>
        <p:nvSpPr>
          <p:cNvPr id="3" name="Marcador de contenido 2"/>
          <p:cNvSpPr>
            <a:spLocks noGrp="1"/>
          </p:cNvSpPr>
          <p:nvPr>
            <p:ph idx="1"/>
          </p:nvPr>
        </p:nvSpPr>
        <p:spPr>
          <a:xfrm>
            <a:off x="1085890" y="2121408"/>
            <a:ext cx="10058400" cy="4050792"/>
          </a:xfrm>
        </p:spPr>
        <p:txBody>
          <a:bodyPr/>
          <a:lstStyle/>
          <a:p>
            <a:r>
              <a:rPr lang="es-MX" dirty="0" err="1"/>
              <a:t>Unsatured</a:t>
            </a:r>
            <a:r>
              <a:rPr lang="es-MX" dirty="0"/>
              <a:t>:  </a:t>
            </a:r>
            <a:r>
              <a:rPr lang="en-US" dirty="0"/>
              <a:t>Molecules that have double and triple covalent bonds.</a:t>
            </a:r>
          </a:p>
          <a:p>
            <a:endParaRPr lang="en-US" dirty="0"/>
          </a:p>
          <a:p>
            <a:r>
              <a:rPr lang="en-US" dirty="0" err="1"/>
              <a:t>Satured</a:t>
            </a:r>
            <a:r>
              <a:rPr lang="en-US" dirty="0"/>
              <a:t>: In a </a:t>
            </a:r>
            <a:r>
              <a:rPr lang="en-US" dirty="0" err="1"/>
              <a:t>satured</a:t>
            </a:r>
            <a:r>
              <a:rPr lang="en-US" dirty="0"/>
              <a:t> hydrocarbon all bonds are single ones and there can’t be new joined atoms without the removal of others that are already bonded.</a:t>
            </a:r>
          </a:p>
          <a:p>
            <a:endParaRPr lang="en-US" dirty="0"/>
          </a:p>
          <a:p>
            <a:r>
              <a:rPr lang="es-MX" dirty="0" err="1"/>
              <a:t>Isomerism</a:t>
            </a:r>
            <a:r>
              <a:rPr lang="es-MX" dirty="0"/>
              <a:t>: </a:t>
            </a:r>
            <a:r>
              <a:rPr lang="en-US" dirty="0"/>
              <a:t>Property by which certain chemical compounds being formed by the same elements in the same proportions have different properties because the atoms are placed in different positions of the molecule.</a:t>
            </a:r>
          </a:p>
          <a:p>
            <a:endParaRPr lang="en-US" dirty="0"/>
          </a:p>
          <a:p>
            <a:r>
              <a:rPr lang="en-US" dirty="0"/>
              <a:t>Polymerization: A chemical reaction in which two or more molecules combine to form larger molecules that contain repeating structural units.</a:t>
            </a:r>
          </a:p>
          <a:p>
            <a:endParaRPr lang="es-MX" dirty="0"/>
          </a:p>
        </p:txBody>
      </p:sp>
    </p:spTree>
    <p:extLst>
      <p:ext uri="{BB962C8B-B14F-4D97-AF65-F5344CB8AC3E}">
        <p14:creationId xmlns:p14="http://schemas.microsoft.com/office/powerpoint/2010/main" val="152106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Examples</a:t>
            </a:r>
            <a:r>
              <a:rPr lang="es-MX" dirty="0"/>
              <a:t> of </a:t>
            </a:r>
            <a:r>
              <a:rPr lang="es-MX" dirty="0" err="1"/>
              <a:t>isomers</a:t>
            </a:r>
            <a:endParaRPr lang="es-MX" dirty="0"/>
          </a:p>
        </p:txBody>
      </p:sp>
      <p:sp>
        <p:nvSpPr>
          <p:cNvPr id="3" name="Marcador de contenido 2"/>
          <p:cNvSpPr>
            <a:spLocks noGrp="1"/>
          </p:cNvSpPr>
          <p:nvPr>
            <p:ph idx="1"/>
          </p:nvPr>
        </p:nvSpPr>
        <p:spPr/>
        <p:txBody>
          <a:bodyPr/>
          <a:lstStyle/>
          <a:p>
            <a:endParaRPr lang="es-MX" dirty="0"/>
          </a:p>
        </p:txBody>
      </p:sp>
      <p:pic>
        <p:nvPicPr>
          <p:cNvPr id="5122" name="Picture 2" descr="Resultado de imagen para isomers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70" y="2607088"/>
            <a:ext cx="5238750" cy="17716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butane iso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325" y="2472628"/>
            <a:ext cx="3862097" cy="204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65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a:t>Polymer</a:t>
            </a:r>
            <a:r>
              <a:rPr lang="es-MX" dirty="0"/>
              <a:t> </a:t>
            </a:r>
            <a:r>
              <a:rPr lang="es-MX" dirty="0" err="1"/>
              <a:t>molecules</a:t>
            </a:r>
            <a:endParaRPr lang="es-MX" dirty="0"/>
          </a:p>
        </p:txBody>
      </p:sp>
      <p:sp>
        <p:nvSpPr>
          <p:cNvPr id="3" name="Marcador de contenido 2"/>
          <p:cNvSpPr>
            <a:spLocks noGrp="1"/>
          </p:cNvSpPr>
          <p:nvPr>
            <p:ph idx="1"/>
          </p:nvPr>
        </p:nvSpPr>
        <p:spPr>
          <a:xfrm>
            <a:off x="1069848" y="1862101"/>
            <a:ext cx="10058400" cy="4050792"/>
          </a:xfrm>
        </p:spPr>
        <p:txBody>
          <a:bodyPr/>
          <a:lstStyle/>
          <a:p>
            <a:pPr marL="0" indent="0">
              <a:buNone/>
            </a:pPr>
            <a:br>
              <a:rPr lang="en-US" dirty="0"/>
            </a:br>
            <a:r>
              <a:rPr lang="en-US" dirty="0"/>
              <a:t>Because the polymers are huge compared to other molecules they are often referred to as </a:t>
            </a:r>
            <a:r>
              <a:rPr lang="en-US" u="sng" dirty="0"/>
              <a:t>macromolecules</a:t>
            </a:r>
            <a:r>
              <a:rPr lang="en-US" dirty="0"/>
              <a:t> and these long molecules are composed of structural entities called </a:t>
            </a:r>
            <a:r>
              <a:rPr lang="en-US" u="sng" dirty="0"/>
              <a:t>repeat units</a:t>
            </a:r>
          </a:p>
          <a:p>
            <a:pPr marL="0" indent="0">
              <a:buNone/>
            </a:pPr>
            <a:r>
              <a:rPr lang="en-US" dirty="0"/>
              <a:t>Example:</a:t>
            </a:r>
          </a:p>
          <a:p>
            <a:pPr marL="0" indent="0">
              <a:buNone/>
            </a:pPr>
            <a:endParaRPr lang="es-MX" u="sng" dirty="0"/>
          </a:p>
        </p:txBody>
      </p:sp>
      <p:pic>
        <p:nvPicPr>
          <p:cNvPr id="1026" name="Picture 2" descr="Figure 3: Homopolymer and copolymer arrangements of polymer &lt;strong&gt;repeating unit&lt;/strong&gt;s. The five possible arrangements are represented by (A) polyvinyl chloride, (B) styrene-butadiene copolymer, (C) styrene-maleic anhydride copolymer, (D) styrene-isoprene copolymer, and (E) ethylene-acrylonitrile copolymer. Each coloured ball represents the &lt;strong&gt;repeating unit&lt;/strong&gt; of the same colour be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809" y="3460379"/>
            <a:ext cx="4700788" cy="31544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403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txDef>
      <a:spPr>
        <a:noFill/>
      </a:spPr>
      <a:bodyPr wrap="square" rtlCol="0">
        <a:spAutoFit/>
      </a:bodyPr>
      <a:lstStyle>
        <a:defPPr>
          <a:defRPr dirty="0" err="1"/>
        </a:defPPr>
      </a:lstStyle>
    </a:txDef>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Retrospect</Template>
  <TotalTime>613</TotalTime>
  <Words>911</Words>
  <Application>Microsoft Office PowerPoint</Application>
  <PresentationFormat>Panorámica</PresentationFormat>
  <Paragraphs>150</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Tipo de madera</vt:lpstr>
      <vt:lpstr>Polymer structure</vt:lpstr>
      <vt:lpstr>Definition of polymer</vt:lpstr>
      <vt:lpstr>Examples of polymers</vt:lpstr>
      <vt:lpstr>Natural polymers</vt:lpstr>
      <vt:lpstr>Synthetic polymers</vt:lpstr>
      <vt:lpstr>Hydrocarbon molecules</vt:lpstr>
      <vt:lpstr>Some important terms</vt:lpstr>
      <vt:lpstr>Examples of isomers</vt:lpstr>
      <vt:lpstr>Polymer molecules</vt:lpstr>
      <vt:lpstr>THE CHEMISTRY OF POLYMER MOLECULES</vt:lpstr>
      <vt:lpstr>THE CHEMISTRY OF POLYMER MOLECULES</vt:lpstr>
      <vt:lpstr>Examples</vt:lpstr>
      <vt:lpstr>MOLECULAR STRUCTURE</vt:lpstr>
      <vt:lpstr>Linear Polymers</vt:lpstr>
      <vt:lpstr>Branched polymers</vt:lpstr>
      <vt:lpstr>Crosslinked Polymers</vt:lpstr>
      <vt:lpstr>Network Polymers</vt:lpstr>
      <vt:lpstr>Thermoplastic and thermosetting polymers</vt:lpstr>
      <vt:lpstr>What is the difference between Thermoplastic and Thermosetting polymers?</vt:lpstr>
      <vt:lpstr>Advantages and disvantages</vt:lpstr>
      <vt:lpstr>Polymer applications</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Fam. Gzz</dc:creator>
  <cp:lastModifiedBy>Fam. Gzz</cp:lastModifiedBy>
  <cp:revision>46</cp:revision>
  <dcterms:created xsi:type="dcterms:W3CDTF">2018-05-17T00:50:15Z</dcterms:created>
  <dcterms:modified xsi:type="dcterms:W3CDTF">2018-05-23T03:58:24Z</dcterms:modified>
</cp:coreProperties>
</file>