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261" r:id="rId4"/>
    <p:sldId id="260" r:id="rId5"/>
    <p:sldId id="262" r:id="rId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s-ES" smtClean="0"/>
              <a:t>Haga clic para modificar el estilo de título del patrón</a:t>
            </a:r>
            <a:endParaRPr kumimoji="0" lang="en-US"/>
          </a:p>
        </p:txBody>
      </p:sp>
      <p:sp>
        <p:nvSpPr>
          <p:cNvPr id="28" name="27 Marcador de fecha"/>
          <p:cNvSpPr>
            <a:spLocks noGrp="1"/>
          </p:cNvSpPr>
          <p:nvPr>
            <p:ph type="dt" sz="half" idx="10"/>
          </p:nvPr>
        </p:nvSpPr>
        <p:spPr/>
        <p:txBody>
          <a:bodyPr/>
          <a:lstStyle/>
          <a:p>
            <a:fld id="{B6BD5B8D-E073-4890-8252-1F40B7C7CEA1}" type="datetimeFigureOut">
              <a:rPr lang="es-ES" smtClean="0"/>
              <a:pPr/>
              <a:t>22/05/2018</a:t>
            </a:fld>
            <a:endParaRPr lang="es-ES"/>
          </a:p>
        </p:txBody>
      </p:sp>
      <p:sp>
        <p:nvSpPr>
          <p:cNvPr id="17" name="16 Marcador de pie de página"/>
          <p:cNvSpPr>
            <a:spLocks noGrp="1"/>
          </p:cNvSpPr>
          <p:nvPr>
            <p:ph type="ftr" sz="quarter" idx="11"/>
          </p:nvPr>
        </p:nvSpPr>
        <p:spPr/>
        <p:txBody>
          <a:bodyPr/>
          <a:lstStyle/>
          <a:p>
            <a:endParaRPr lang="es-ES"/>
          </a:p>
        </p:txBody>
      </p:sp>
      <p:sp>
        <p:nvSpPr>
          <p:cNvPr id="29" name="28 Marcador de número de diapositiva"/>
          <p:cNvSpPr>
            <a:spLocks noGrp="1"/>
          </p:cNvSpPr>
          <p:nvPr>
            <p:ph type="sldNum" sz="quarter" idx="12"/>
          </p:nvPr>
        </p:nvSpPr>
        <p:spPr/>
        <p:txBody>
          <a:bodyPr/>
          <a:lstStyle/>
          <a:p>
            <a:fld id="{8B02DAD5-21B6-4110-B181-32657E64AE70}" type="slidenum">
              <a:rPr lang="es-ES" smtClean="0"/>
              <a:pPr/>
              <a:t>‹Nº›</a:t>
            </a:fld>
            <a:endParaRPr lang="es-ES"/>
          </a:p>
        </p:txBody>
      </p:sp>
      <p:sp>
        <p:nvSpPr>
          <p:cNvPr id="9" name="8 Subtítulo"/>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6BD5B8D-E073-4890-8252-1F40B7C7CEA1}" type="datetimeFigureOut">
              <a:rPr lang="es-ES" smtClean="0"/>
              <a:pPr/>
              <a:t>22/05/2018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B02DAD5-21B6-4110-B181-32657E64AE70}"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6BD5B8D-E073-4890-8252-1F40B7C7CEA1}" type="datetimeFigureOut">
              <a:rPr lang="es-ES" smtClean="0"/>
              <a:pPr/>
              <a:t>22/05/2018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B02DAD5-21B6-4110-B181-32657E64AE70}"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6BD5B8D-E073-4890-8252-1F40B7C7CEA1}" type="datetimeFigureOut">
              <a:rPr lang="es-ES" smtClean="0"/>
              <a:pPr/>
              <a:t>22/05/2018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B02DAD5-21B6-4110-B181-32657E64AE70}"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3">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B6BD5B8D-E073-4890-8252-1F40B7C7CEA1}" type="datetimeFigureOut">
              <a:rPr lang="es-ES" smtClean="0"/>
              <a:pPr/>
              <a:t>22/05/2018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a:xfrm>
            <a:off x="7924800" y="6416675"/>
            <a:ext cx="762000" cy="365125"/>
          </a:xfrm>
        </p:spPr>
        <p:txBody>
          <a:bodyPr/>
          <a:lstStyle/>
          <a:p>
            <a:fld id="{8B02DAD5-21B6-4110-B181-32657E64AE70}"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B6BD5B8D-E073-4890-8252-1F40B7C7CEA1}" type="datetimeFigureOut">
              <a:rPr lang="es-ES" smtClean="0"/>
              <a:pPr/>
              <a:t>22/05/2018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B02DAD5-21B6-4110-B181-32657E64AE70}"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B6BD5B8D-E073-4890-8252-1F40B7C7CEA1}" type="datetimeFigureOut">
              <a:rPr lang="es-ES" smtClean="0"/>
              <a:pPr/>
              <a:t>22/05/2018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8B02DAD5-21B6-4110-B181-32657E64AE70}"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B6BD5B8D-E073-4890-8252-1F40B7C7CEA1}" type="datetimeFigureOut">
              <a:rPr lang="es-ES" smtClean="0"/>
              <a:pPr/>
              <a:t>22/05/2018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8B02DAD5-21B6-4110-B181-32657E64AE70}"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6BD5B8D-E073-4890-8252-1F40B7C7CEA1}" type="datetimeFigureOut">
              <a:rPr lang="es-ES" smtClean="0"/>
              <a:pPr/>
              <a:t>22/05/2018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8B02DAD5-21B6-4110-B181-32657E64AE70}"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B6BD5B8D-E073-4890-8252-1F40B7C7CEA1}" type="datetimeFigureOut">
              <a:rPr lang="es-ES" smtClean="0"/>
              <a:pPr/>
              <a:t>22/05/2018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B02DAD5-21B6-4110-B181-32657E64AE70}"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s-ES" smtClean="0">
                <a:solidFill>
                  <a:schemeClr val="lt1"/>
                </a:solidFill>
                <a:latin typeface="+mn-lt"/>
                <a:ea typeface="+mn-ea"/>
                <a:cs typeface="+mn-cs"/>
              </a:rPr>
              <a:t>Haga clic en el icono para agregar una imagen</a:t>
            </a:r>
            <a:endParaRPr kumimoji="0" lang="en-US" dirty="0">
              <a:solidFill>
                <a:schemeClr val="lt1"/>
              </a:solidFill>
              <a:latin typeface="+mn-lt"/>
              <a:ea typeface="+mn-ea"/>
              <a:cs typeface="+mn-cs"/>
            </a:endParaRPr>
          </a:p>
        </p:txBody>
      </p:sp>
      <p:sp>
        <p:nvSpPr>
          <p:cNvPr id="4" name="3 Marcador de texto"/>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B6BD5B8D-E073-4890-8252-1F40B7C7CEA1}" type="datetimeFigureOut">
              <a:rPr lang="es-ES" smtClean="0"/>
              <a:pPr/>
              <a:t>22/05/2018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B02DAD5-21B6-4110-B181-32657E64AE70}"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6BD5B8D-E073-4890-8252-1F40B7C7CEA1}" type="datetimeFigureOut">
              <a:rPr lang="es-ES" smtClean="0"/>
              <a:pPr/>
              <a:t>22/05/2018</a:t>
            </a:fld>
            <a:endParaRPr lang="es-ES"/>
          </a:p>
        </p:txBody>
      </p:sp>
      <p:sp>
        <p:nvSpPr>
          <p:cNvPr id="3" name="2 Marcador de pie de página"/>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s-ES"/>
          </a:p>
        </p:txBody>
      </p:sp>
      <p:sp>
        <p:nvSpPr>
          <p:cNvPr id="23" name="22 Marcador de número de diapositiva"/>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B02DAD5-21B6-4110-B181-32657E64AE70}"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85720" y="285728"/>
            <a:ext cx="8508786" cy="1828800"/>
          </a:xfrm>
        </p:spPr>
        <p:txBody>
          <a:bodyPr/>
          <a:lstStyle/>
          <a:p>
            <a:r>
              <a:rPr lang="es-ES" dirty="0" smtClean="0"/>
              <a:t>Processing of ceramics</a:t>
            </a:r>
            <a:endParaRPr lang="es-ES" dirty="0"/>
          </a:p>
        </p:txBody>
      </p:sp>
      <p:sp>
        <p:nvSpPr>
          <p:cNvPr id="3" name="2 Subtítulo"/>
          <p:cNvSpPr>
            <a:spLocks noGrp="1"/>
          </p:cNvSpPr>
          <p:nvPr>
            <p:ph type="subTitle" idx="1"/>
          </p:nvPr>
        </p:nvSpPr>
        <p:spPr>
          <a:xfrm>
            <a:off x="428596" y="4714884"/>
            <a:ext cx="6400800" cy="1752600"/>
          </a:xfrm>
        </p:spPr>
        <p:txBody>
          <a:bodyPr/>
          <a:lstStyle/>
          <a:p>
            <a:pPr algn="l"/>
            <a:r>
              <a:rPr lang="es-ES" dirty="0" smtClean="0"/>
              <a:t>Alumno: Emmanuel Serrato </a:t>
            </a:r>
            <a:r>
              <a:rPr lang="es-ES" dirty="0" err="1" smtClean="0"/>
              <a:t>Macias</a:t>
            </a:r>
            <a:endParaRPr lang="es-ES" dirty="0" smtClean="0"/>
          </a:p>
          <a:p>
            <a:pPr algn="l"/>
            <a:r>
              <a:rPr lang="es-ES" dirty="0" smtClean="0"/>
              <a:t>Matricula: 1766621</a:t>
            </a:r>
          </a:p>
          <a:p>
            <a:pPr algn="l"/>
            <a:r>
              <a:rPr lang="es-ES" dirty="0" smtClean="0"/>
              <a:t>Carrera: IMA</a:t>
            </a:r>
          </a:p>
          <a:p>
            <a:endParaRPr lang="es-ES" dirty="0"/>
          </a:p>
        </p:txBody>
      </p:sp>
      <p:pic>
        <p:nvPicPr>
          <p:cNvPr id="15362" name="Picture 2" descr="Resultado de imagen para procesamiento de ceramica"/>
          <p:cNvPicPr>
            <a:picLocks noChangeAspect="1" noChangeArrowheads="1"/>
          </p:cNvPicPr>
          <p:nvPr/>
        </p:nvPicPr>
        <p:blipFill>
          <a:blip r:embed="rId2"/>
          <a:srcRect/>
          <a:stretch>
            <a:fillRect/>
          </a:stretch>
        </p:blipFill>
        <p:spPr bwMode="auto">
          <a:xfrm>
            <a:off x="1857356" y="2285992"/>
            <a:ext cx="5214974" cy="2400306"/>
          </a:xfrm>
          <a:prstGeom prst="rect">
            <a:avLst/>
          </a:prstGeom>
          <a:noFill/>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 calcmode="lin" valueType="num">
                                      <p:cBhvr>
                                        <p:cTn id="9" dur="2000" fill="hold"/>
                                        <p:tgtEl>
                                          <p:spTgt spid="2"/>
                                        </p:tgtEl>
                                        <p:attrNameLst>
                                          <p:attrName>style.rotation</p:attrName>
                                        </p:attrNameLst>
                                      </p:cBhvr>
                                      <p:tavLst>
                                        <p:tav tm="0">
                                          <p:val>
                                            <p:fltVal val="360"/>
                                          </p:val>
                                        </p:tav>
                                        <p:tav tm="100000">
                                          <p:val>
                                            <p:fltVal val="0"/>
                                          </p:val>
                                        </p:tav>
                                      </p:tavLst>
                                    </p:anim>
                                    <p:animEffect transition="in" filter="fade">
                                      <p:cBhvr>
                                        <p:cTn id="10" dur="2000"/>
                                        <p:tgtEl>
                                          <p:spTgt spid="2"/>
                                        </p:tgtEl>
                                      </p:cBhvr>
                                    </p:animEffect>
                                  </p:childTnLst>
                                </p:cTn>
                              </p:par>
                              <p:par>
                                <p:cTn id="11" presetID="3" presetClass="entr" presetSubtype="10" fill="hold" nodeType="withEffect">
                                  <p:stCondLst>
                                    <p:cond delay="0"/>
                                  </p:stCondLst>
                                  <p:childTnLst>
                                    <p:set>
                                      <p:cBhvr>
                                        <p:cTn id="12" dur="1" fill="hold">
                                          <p:stCondLst>
                                            <p:cond delay="0"/>
                                          </p:stCondLst>
                                        </p:cTn>
                                        <p:tgtEl>
                                          <p:spTgt spid="15362"/>
                                        </p:tgtEl>
                                        <p:attrNameLst>
                                          <p:attrName>style.visibility</p:attrName>
                                        </p:attrNameLst>
                                      </p:cBhvr>
                                      <p:to>
                                        <p:strVal val="visible"/>
                                      </p:to>
                                    </p:set>
                                    <p:animEffect transition="in" filter="blinds(horizontal)">
                                      <p:cBhvr>
                                        <p:cTn id="13" dur="20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PROCESSED OF THE CERAMICS</a:t>
            </a:r>
            <a:endParaRPr lang="es-ES" dirty="0"/>
          </a:p>
        </p:txBody>
      </p:sp>
      <p:sp>
        <p:nvSpPr>
          <p:cNvPr id="3" name="2 Marcador de contenido"/>
          <p:cNvSpPr>
            <a:spLocks noGrp="1"/>
          </p:cNvSpPr>
          <p:nvPr>
            <p:ph idx="1"/>
          </p:nvPr>
        </p:nvSpPr>
        <p:spPr>
          <a:xfrm>
            <a:off x="214282" y="1214422"/>
            <a:ext cx="8686800" cy="3500462"/>
          </a:xfrm>
        </p:spPr>
        <p:txBody>
          <a:bodyPr>
            <a:normAutofit/>
          </a:bodyPr>
          <a:lstStyle/>
          <a:p>
            <a:pPr>
              <a:buNone/>
            </a:pPr>
            <a:r>
              <a:rPr lang="es-ES" dirty="0" smtClean="0"/>
              <a:t>    </a:t>
            </a:r>
            <a:r>
              <a:rPr lang="en-US" dirty="0" smtClean="0"/>
              <a:t>Most traditional and technical ceramic products are manufactured by compacting powders or particles in materials that are then heated to enormous temperatures to bond the particles together. The basic stages for the processing of ceramics by particle agglomeration are:</a:t>
            </a:r>
            <a:endParaRPr lang="es-ES" dirty="0"/>
          </a:p>
        </p:txBody>
      </p:sp>
      <p:sp>
        <p:nvSpPr>
          <p:cNvPr id="4" name="2 Marcador de contenido"/>
          <p:cNvSpPr txBox="1">
            <a:spLocks/>
          </p:cNvSpPr>
          <p:nvPr/>
        </p:nvSpPr>
        <p:spPr>
          <a:xfrm>
            <a:off x="285720" y="3929066"/>
            <a:ext cx="8686800" cy="2928934"/>
          </a:xfrm>
          <a:prstGeom prst="rect">
            <a:avLst/>
          </a:prstGeom>
        </p:spPr>
        <p:txBody>
          <a:bodyPr vert="horz">
            <a:normAutofit/>
          </a:bodyPr>
          <a:lstStyle/>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None/>
              <a:tabLst/>
              <a:defRPr/>
            </a:pPr>
            <a:r>
              <a:rPr kumimoji="0" lang="es-E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es-E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18434" name="Picture 2" descr="Resultado de imagen para objetos de ceramica"/>
          <p:cNvPicPr>
            <a:picLocks noChangeAspect="1" noChangeArrowheads="1"/>
          </p:cNvPicPr>
          <p:nvPr/>
        </p:nvPicPr>
        <p:blipFill>
          <a:blip r:embed="rId2"/>
          <a:srcRect/>
          <a:stretch>
            <a:fillRect/>
          </a:stretch>
        </p:blipFill>
        <p:spPr bwMode="auto">
          <a:xfrm rot="10800000" flipV="1">
            <a:off x="1928793" y="3857628"/>
            <a:ext cx="5200591" cy="28020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plus(in)">
                                      <p:cBhvr>
                                        <p:cTn id="7" dur="2000"/>
                                        <p:tgtEl>
                                          <p:spTgt spid="3">
                                            <p:txEl>
                                              <p:pRg st="0" end="0"/>
                                            </p:txEl>
                                          </p:spTgt>
                                        </p:tgtEl>
                                      </p:cBhvr>
                                    </p:animEffect>
                                  </p:childTnLst>
                                </p:cTn>
                              </p:par>
                              <p:par>
                                <p:cTn id="8" presetID="13" presetClass="entr" presetSubtype="16" fill="hold" nodeType="withEffect">
                                  <p:stCondLst>
                                    <p:cond delay="0"/>
                                  </p:stCondLst>
                                  <p:childTnLst>
                                    <p:set>
                                      <p:cBhvr>
                                        <p:cTn id="9" dur="1" fill="hold">
                                          <p:stCondLst>
                                            <p:cond delay="0"/>
                                          </p:stCondLst>
                                        </p:cTn>
                                        <p:tgtEl>
                                          <p:spTgt spid="18434"/>
                                        </p:tgtEl>
                                        <p:attrNameLst>
                                          <p:attrName>style.visibility</p:attrName>
                                        </p:attrNameLst>
                                      </p:cBhvr>
                                      <p:to>
                                        <p:strVal val="visible"/>
                                      </p:to>
                                    </p:set>
                                    <p:animEffect transition="in" filter="plus(in)">
                                      <p:cBhvr>
                                        <p:cTn id="10" dur="2000"/>
                                        <p:tgtEl>
                                          <p:spTgt spid="18434"/>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2000" fill="hold"/>
                                        <p:tgtEl>
                                          <p:spTgt spid="2"/>
                                        </p:tgtEl>
                                        <p:attrNameLst>
                                          <p:attrName>ppt_w</p:attrName>
                                        </p:attrNameLst>
                                      </p:cBhvr>
                                      <p:tavLst>
                                        <p:tav tm="0">
                                          <p:val>
                                            <p:fltVal val="0"/>
                                          </p:val>
                                        </p:tav>
                                        <p:tav tm="100000">
                                          <p:val>
                                            <p:strVal val="#ppt_w"/>
                                          </p:val>
                                        </p:tav>
                                      </p:tavLst>
                                    </p:anim>
                                    <p:anim calcmode="lin" valueType="num">
                                      <p:cBhvr>
                                        <p:cTn id="14" dur="2000" fill="hold"/>
                                        <p:tgtEl>
                                          <p:spTgt spid="2"/>
                                        </p:tgtEl>
                                        <p:attrNameLst>
                                          <p:attrName>ppt_h</p:attrName>
                                        </p:attrNameLst>
                                      </p:cBhvr>
                                      <p:tavLst>
                                        <p:tav tm="0">
                                          <p:val>
                                            <p:fltVal val="0"/>
                                          </p:val>
                                        </p:tav>
                                        <p:tav tm="100000">
                                          <p:val>
                                            <p:strVal val="#ppt_h"/>
                                          </p:val>
                                        </p:tav>
                                      </p:tavLst>
                                    </p:anim>
                                    <p:anim calcmode="lin" valueType="num">
                                      <p:cBhvr>
                                        <p:cTn id="15" dur="2000" fill="hold"/>
                                        <p:tgtEl>
                                          <p:spTgt spid="2"/>
                                        </p:tgtEl>
                                        <p:attrNameLst>
                                          <p:attrName>style.rotation</p:attrName>
                                        </p:attrNameLst>
                                      </p:cBhvr>
                                      <p:tavLst>
                                        <p:tav tm="0">
                                          <p:val>
                                            <p:fltVal val="360"/>
                                          </p:val>
                                        </p:tav>
                                        <p:tav tm="100000">
                                          <p:val>
                                            <p:fltVal val="0"/>
                                          </p:val>
                                        </p:tav>
                                      </p:tavLst>
                                    </p:anim>
                                    <p:animEffect transition="in" filter="fade">
                                      <p:cBhvr>
                                        <p:cTn id="16"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57158" y="2214554"/>
            <a:ext cx="8229600" cy="1143008"/>
          </a:xfrm>
        </p:spPr>
        <p:txBody>
          <a:bodyPr>
            <a:normAutofit/>
          </a:bodyPr>
          <a:lstStyle/>
          <a:p>
            <a:pPr>
              <a:buNone/>
            </a:pPr>
            <a:r>
              <a:rPr lang="es-ES" dirty="0" smtClean="0"/>
              <a:t>2. molding or casting</a:t>
            </a:r>
            <a:endParaRPr lang="es-ES" dirty="0"/>
          </a:p>
        </p:txBody>
      </p:sp>
      <p:sp>
        <p:nvSpPr>
          <p:cNvPr id="4" name="2 Marcador de contenido"/>
          <p:cNvSpPr txBox="1">
            <a:spLocks/>
          </p:cNvSpPr>
          <p:nvPr/>
        </p:nvSpPr>
        <p:spPr>
          <a:xfrm>
            <a:off x="357158" y="214290"/>
            <a:ext cx="8229600" cy="1143008"/>
          </a:xfrm>
          <a:prstGeom prst="rect">
            <a:avLst/>
          </a:prstGeom>
        </p:spPr>
        <p:txBody>
          <a:bodyPr vert="horz">
            <a:normAutofit/>
          </a:bodyPr>
          <a:lstStyle/>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None/>
              <a:tabLst/>
              <a:defRPr/>
            </a:pPr>
            <a:endParaRPr kumimoji="0" lang="es-E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2 Marcador de contenido"/>
          <p:cNvSpPr txBox="1">
            <a:spLocks/>
          </p:cNvSpPr>
          <p:nvPr/>
        </p:nvSpPr>
        <p:spPr>
          <a:xfrm>
            <a:off x="357158" y="4929198"/>
            <a:ext cx="8229600" cy="1143008"/>
          </a:xfrm>
          <a:prstGeom prst="rect">
            <a:avLst/>
          </a:prstGeom>
        </p:spPr>
        <p:txBody>
          <a:bodyPr vert="horz">
            <a:normAutofit/>
          </a:bodyPr>
          <a:lstStyle/>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None/>
              <a:tabLst/>
              <a:defRPr/>
            </a:pPr>
            <a:endParaRPr kumimoji="0" lang="es-E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5 Rectángulo"/>
          <p:cNvSpPr/>
          <p:nvPr/>
        </p:nvSpPr>
        <p:spPr>
          <a:xfrm>
            <a:off x="500034" y="214290"/>
            <a:ext cx="3857652" cy="523220"/>
          </a:xfrm>
          <a:prstGeom prst="rect">
            <a:avLst/>
          </a:prstGeom>
        </p:spPr>
        <p:txBody>
          <a:bodyPr wrap="square">
            <a:spAutoFit/>
          </a:bodyPr>
          <a:lstStyle/>
          <a:p>
            <a:r>
              <a:rPr lang="es-ES" sz="2400" dirty="0" smtClean="0"/>
              <a:t>1. </a:t>
            </a:r>
            <a:r>
              <a:rPr lang="es-ES" sz="2800" dirty="0" smtClean="0"/>
              <a:t>material</a:t>
            </a:r>
            <a:r>
              <a:rPr lang="es-ES" sz="2400" dirty="0" smtClean="0"/>
              <a:t> preparation.</a:t>
            </a:r>
            <a:endParaRPr lang="es-ES" sz="2400" dirty="0"/>
          </a:p>
        </p:txBody>
      </p:sp>
      <p:sp>
        <p:nvSpPr>
          <p:cNvPr id="16386" name="AutoShape 2" descr="Resultado de imagen para preparacion de material de ceramic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16388" name="AutoShape 4" descr="Resultado de imagen para preparacion de material de ceramic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6390" name="Picture 6" descr="Resultado de imagen para preparacion de material de ceramica"/>
          <p:cNvPicPr>
            <a:picLocks noChangeAspect="1" noChangeArrowheads="1"/>
          </p:cNvPicPr>
          <p:nvPr/>
        </p:nvPicPr>
        <p:blipFill>
          <a:blip r:embed="rId2"/>
          <a:srcRect/>
          <a:stretch>
            <a:fillRect/>
          </a:stretch>
        </p:blipFill>
        <p:spPr bwMode="auto">
          <a:xfrm>
            <a:off x="3286116" y="714356"/>
            <a:ext cx="2571768" cy="1542288"/>
          </a:xfrm>
          <a:prstGeom prst="rect">
            <a:avLst/>
          </a:prstGeom>
          <a:noFill/>
        </p:spPr>
      </p:pic>
      <p:pic>
        <p:nvPicPr>
          <p:cNvPr id="16392" name="Picture 8" descr="Resultado de imagen para preparacion de material de ceramica"/>
          <p:cNvPicPr>
            <a:picLocks noChangeAspect="1" noChangeArrowheads="1"/>
          </p:cNvPicPr>
          <p:nvPr/>
        </p:nvPicPr>
        <p:blipFill>
          <a:blip r:embed="rId3"/>
          <a:srcRect/>
          <a:stretch>
            <a:fillRect/>
          </a:stretch>
        </p:blipFill>
        <p:spPr bwMode="auto">
          <a:xfrm>
            <a:off x="3500430" y="2714620"/>
            <a:ext cx="2214578" cy="1675897"/>
          </a:xfrm>
          <a:prstGeom prst="rect">
            <a:avLst/>
          </a:prstGeom>
          <a:noFill/>
        </p:spPr>
      </p:pic>
      <p:sp>
        <p:nvSpPr>
          <p:cNvPr id="13" name="12 Rectángulo"/>
          <p:cNvSpPr/>
          <p:nvPr/>
        </p:nvSpPr>
        <p:spPr>
          <a:xfrm>
            <a:off x="571440" y="4500570"/>
            <a:ext cx="8572560" cy="369332"/>
          </a:xfrm>
          <a:prstGeom prst="rect">
            <a:avLst/>
          </a:prstGeom>
        </p:spPr>
        <p:txBody>
          <a:bodyPr wrap="square">
            <a:spAutoFit/>
          </a:bodyPr>
          <a:lstStyle/>
          <a:p>
            <a:r>
              <a:rPr lang="en-US" dirty="0" smtClean="0"/>
              <a:t>3. Thermal treatment of drying and heating</a:t>
            </a:r>
            <a:endParaRPr lang="es-ES" dirty="0"/>
          </a:p>
        </p:txBody>
      </p:sp>
      <p:pic>
        <p:nvPicPr>
          <p:cNvPr id="16394" name="Picture 10" descr="Resultado de imagen para tratamiento tÃ©rmico del secado y horneado de ceramica"/>
          <p:cNvPicPr>
            <a:picLocks noChangeAspect="1" noChangeArrowheads="1"/>
          </p:cNvPicPr>
          <p:nvPr/>
        </p:nvPicPr>
        <p:blipFill>
          <a:blip r:embed="rId4"/>
          <a:srcRect/>
          <a:stretch>
            <a:fillRect/>
          </a:stretch>
        </p:blipFill>
        <p:spPr bwMode="auto">
          <a:xfrm>
            <a:off x="3428992" y="5000636"/>
            <a:ext cx="2619375" cy="1752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3" presetClass="entr" presetSubtype="16" fill="hold" nodeType="clickEffect">
                                  <p:stCondLst>
                                    <p:cond delay="0"/>
                                  </p:stCondLst>
                                  <p:childTnLst>
                                    <p:set>
                                      <p:cBhvr>
                                        <p:cTn id="14" dur="1" fill="hold">
                                          <p:stCondLst>
                                            <p:cond delay="0"/>
                                          </p:stCondLst>
                                        </p:cTn>
                                        <p:tgtEl>
                                          <p:spTgt spid="16390"/>
                                        </p:tgtEl>
                                        <p:attrNameLst>
                                          <p:attrName>style.visibility</p:attrName>
                                        </p:attrNameLst>
                                      </p:cBhvr>
                                      <p:to>
                                        <p:strVal val="visible"/>
                                      </p:to>
                                    </p:set>
                                    <p:animEffect transition="in" filter="plus(in)">
                                      <p:cBhvr>
                                        <p:cTn id="15" dur="2000"/>
                                        <p:tgtEl>
                                          <p:spTgt spid="16390"/>
                                        </p:tgtEl>
                                      </p:cBhvr>
                                    </p:animEffect>
                                  </p:childTnLst>
                                </p:cTn>
                              </p:par>
                            </p:childTnLst>
                          </p:cTn>
                        </p:par>
                      </p:childTnLst>
                    </p:cTn>
                  </p:par>
                  <p:par>
                    <p:cTn id="16" fill="hold">
                      <p:stCondLst>
                        <p:cond delay="indefinite"/>
                      </p:stCondLst>
                      <p:childTnLst>
                        <p:par>
                          <p:cTn id="17" fill="hold">
                            <p:stCondLst>
                              <p:cond delay="0"/>
                            </p:stCondLst>
                            <p:childTnLst>
                              <p:par>
                                <p:cTn id="18" presetID="49" presetClass="entr" presetSubtype="0" decel="100000"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p:cTn id="20"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2"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3" presetClass="entr" presetSubtype="16" fill="hold" nodeType="clickEffect">
                                  <p:stCondLst>
                                    <p:cond delay="0"/>
                                  </p:stCondLst>
                                  <p:childTnLst>
                                    <p:set>
                                      <p:cBhvr>
                                        <p:cTn id="27" dur="1" fill="hold">
                                          <p:stCondLst>
                                            <p:cond delay="0"/>
                                          </p:stCondLst>
                                        </p:cTn>
                                        <p:tgtEl>
                                          <p:spTgt spid="16392"/>
                                        </p:tgtEl>
                                        <p:attrNameLst>
                                          <p:attrName>style.visibility</p:attrName>
                                        </p:attrNameLst>
                                      </p:cBhvr>
                                      <p:to>
                                        <p:strVal val="visible"/>
                                      </p:to>
                                    </p:set>
                                    <p:animEffect transition="in" filter="plus(in)">
                                      <p:cBhvr>
                                        <p:cTn id="28" dur="2000"/>
                                        <p:tgtEl>
                                          <p:spTgt spid="16392"/>
                                        </p:tgtEl>
                                      </p:cBhvr>
                                    </p:animEffect>
                                  </p:childTnLst>
                                </p:cTn>
                              </p:par>
                            </p:childTnLst>
                          </p:cTn>
                        </p:par>
                      </p:childTnLst>
                    </p:cTn>
                  </p:par>
                  <p:par>
                    <p:cTn id="29" fill="hold">
                      <p:stCondLst>
                        <p:cond delay="indefinite"/>
                      </p:stCondLst>
                      <p:childTnLst>
                        <p:par>
                          <p:cTn id="30" fill="hold">
                            <p:stCondLst>
                              <p:cond delay="0"/>
                            </p:stCondLst>
                            <p:childTnLst>
                              <p:par>
                                <p:cTn id="31" presetID="49" presetClass="entr" presetSubtype="0" decel="10000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 calcmode="lin" valueType="num">
                                      <p:cBhvr>
                                        <p:cTn id="35" dur="500" fill="hold"/>
                                        <p:tgtEl>
                                          <p:spTgt spid="13"/>
                                        </p:tgtEl>
                                        <p:attrNameLst>
                                          <p:attrName>style.rotation</p:attrName>
                                        </p:attrNameLst>
                                      </p:cBhvr>
                                      <p:tavLst>
                                        <p:tav tm="0">
                                          <p:val>
                                            <p:fltVal val="360"/>
                                          </p:val>
                                        </p:tav>
                                        <p:tav tm="100000">
                                          <p:val>
                                            <p:fltVal val="0"/>
                                          </p:val>
                                        </p:tav>
                                      </p:tavLst>
                                    </p:anim>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3" presetClass="entr" presetSubtype="16" fill="hold" nodeType="clickEffect">
                                  <p:stCondLst>
                                    <p:cond delay="0"/>
                                  </p:stCondLst>
                                  <p:childTnLst>
                                    <p:set>
                                      <p:cBhvr>
                                        <p:cTn id="40" dur="1" fill="hold">
                                          <p:stCondLst>
                                            <p:cond delay="0"/>
                                          </p:stCondLst>
                                        </p:cTn>
                                        <p:tgtEl>
                                          <p:spTgt spid="16394"/>
                                        </p:tgtEl>
                                        <p:attrNameLst>
                                          <p:attrName>style.visibility</p:attrName>
                                        </p:attrNameLst>
                                      </p:cBhvr>
                                      <p:to>
                                        <p:strVal val="visible"/>
                                      </p:to>
                                    </p:set>
                                    <p:animEffect transition="in" filter="plus(in)">
                                      <p:cBhvr>
                                        <p:cTn id="41" dur="2000"/>
                                        <p:tgtEl>
                                          <p:spTgt spid="16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PREPARATION OF MATERIALS</a:t>
            </a:r>
            <a:br>
              <a:rPr lang="es-ES" dirty="0" smtClean="0"/>
            </a:br>
            <a:endParaRPr lang="es-ES" dirty="0"/>
          </a:p>
        </p:txBody>
      </p:sp>
      <p:sp>
        <p:nvSpPr>
          <p:cNvPr id="3" name="2 Marcador de contenido"/>
          <p:cNvSpPr>
            <a:spLocks noGrp="1"/>
          </p:cNvSpPr>
          <p:nvPr>
            <p:ph idx="1"/>
          </p:nvPr>
        </p:nvSpPr>
        <p:spPr>
          <a:xfrm>
            <a:off x="500034" y="1142984"/>
            <a:ext cx="8229600" cy="4709160"/>
          </a:xfrm>
        </p:spPr>
        <p:txBody>
          <a:bodyPr/>
          <a:lstStyle/>
          <a:p>
            <a:pPr>
              <a:buNone/>
            </a:pPr>
            <a:r>
              <a:rPr lang="en-US" dirty="0" smtClean="0"/>
              <a:t>    Most products in so manufactured by particle agglomeration. The raw materials of these products vary depending on the required properties of the finished ceramic piece. Particles and other ingredients, such as foundations and lubricants can be dry or wet mixed. For ceramic products that do not need to have very critical properties, such as common bricks and sewer pipes and other clay products.</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CONFORMING TECHNIQUES.</a:t>
            </a:r>
            <a:endParaRPr lang="es-ES" dirty="0"/>
          </a:p>
        </p:txBody>
      </p:sp>
      <p:sp>
        <p:nvSpPr>
          <p:cNvPr id="5" name="2 Marcador de contenido"/>
          <p:cNvSpPr>
            <a:spLocks noGrp="1"/>
          </p:cNvSpPr>
          <p:nvPr>
            <p:ph idx="1"/>
          </p:nvPr>
        </p:nvSpPr>
        <p:spPr>
          <a:xfrm>
            <a:off x="285720" y="1285860"/>
            <a:ext cx="8472518" cy="5286412"/>
          </a:xfrm>
        </p:spPr>
        <p:txBody>
          <a:bodyPr>
            <a:normAutofit fontScale="70000" lnSpcReduction="20000"/>
          </a:bodyPr>
          <a:lstStyle/>
          <a:p>
            <a:pPr>
              <a:buNone/>
            </a:pPr>
            <a:r>
              <a:rPr lang="en-US" dirty="0" smtClean="0"/>
              <a:t>PRESSING. The ceramic raw material can be pressed in a dry, plastic or wet state inside a die to form products with a certain shape.</a:t>
            </a:r>
          </a:p>
          <a:p>
            <a:pPr>
              <a:buNone/>
            </a:pPr>
            <a:endParaRPr lang="en-US" dirty="0" smtClean="0"/>
          </a:p>
          <a:p>
            <a:pPr>
              <a:buNone/>
            </a:pPr>
            <a:endParaRPr lang="en-US" dirty="0" smtClean="0"/>
          </a:p>
          <a:p>
            <a:pPr>
              <a:buNone/>
            </a:pPr>
            <a:endParaRPr lang="en-US" dirty="0" smtClean="0"/>
          </a:p>
          <a:p>
            <a:pPr>
              <a:buNone/>
            </a:pPr>
            <a:r>
              <a:rPr lang="en-US" dirty="0" smtClean="0"/>
              <a:t>PRESSED IN DRY. This method is frequently used for refractory products (high thermal resistance material) and electronic ceramic components. This process can be defined as the simultaneous </a:t>
            </a:r>
            <a:r>
              <a:rPr lang="en-US" dirty="0" err="1" smtClean="0"/>
              <a:t>uniaxial</a:t>
            </a:r>
            <a:r>
              <a:rPr lang="en-US" dirty="0" smtClean="0"/>
              <a:t> compaction and the formation of a granulated powder together with small amounts of water or organic foundations of a die.</a:t>
            </a:r>
          </a:p>
          <a:p>
            <a:pPr>
              <a:buNone/>
            </a:pPr>
            <a:endParaRPr lang="en-US" dirty="0" smtClean="0"/>
          </a:p>
          <a:p>
            <a:pPr>
              <a:buNone/>
            </a:pPr>
            <a:r>
              <a:rPr lang="en-US" dirty="0" smtClean="0"/>
              <a:t> </a:t>
            </a:r>
          </a:p>
          <a:p>
            <a:pPr>
              <a:buNone/>
            </a:pPr>
            <a:endParaRPr lang="en-US" dirty="0" smtClean="0"/>
          </a:p>
          <a:p>
            <a:pPr>
              <a:buNone/>
            </a:pPr>
            <a:r>
              <a:rPr lang="en-US" dirty="0" smtClean="0"/>
              <a:t>ISOMETRIC COMPACTION. in this process the ceramic powder is loaded into a flexible (usually rubber) sealed container (called a cartridge) that is inside a hydraulic fluid chamber that is applied pressure.</a:t>
            </a:r>
            <a:endParaRPr lang="es-E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értice">
  <a:themeElements>
    <a:clrScheme name="Vértice">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Vértice">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Vértice">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104</TotalTime>
  <Words>236</Words>
  <Application>Microsoft Office PowerPoint</Application>
  <PresentationFormat>Presentación en pantalla (4:3)</PresentationFormat>
  <Paragraphs>22</Paragraphs>
  <Slides>5</Slides>
  <Notes>0</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Vértice</vt:lpstr>
      <vt:lpstr>Processing of ceramics</vt:lpstr>
      <vt:lpstr>PROCESSED OF THE CERAMICS</vt:lpstr>
      <vt:lpstr>Diapositiva 3</vt:lpstr>
      <vt:lpstr>PREPARATION OF MATERIALS </vt:lpstr>
      <vt:lpstr>CONFORMING TECHNIQUES.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Processing of ceramics</dc:title>
  <dc:creator>PARTICULAR</dc:creator>
  <cp:lastModifiedBy>PARTICULAR</cp:lastModifiedBy>
  <cp:revision>11</cp:revision>
  <dcterms:created xsi:type="dcterms:W3CDTF">2018-05-19T00:10:51Z</dcterms:created>
  <dcterms:modified xsi:type="dcterms:W3CDTF">2018-05-22T16:04:52Z</dcterms:modified>
</cp:coreProperties>
</file>