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062"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6 Triángulo isósceles"/>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Título"/>
          <p:cNvSpPr>
            <a:spLocks noGrp="1"/>
          </p:cNvSpPr>
          <p:nvPr>
            <p:ph type="ctrTitle"/>
          </p:nvPr>
        </p:nvSpPr>
        <p:spPr>
          <a:xfrm>
            <a:off x="540544" y="776288"/>
            <a:ext cx="8062912" cy="1470025"/>
          </a:xfrm>
        </p:spPr>
        <p:txBody>
          <a:bodyPr anchor="b">
            <a:normAutofit/>
          </a:bodyPr>
          <a:lstStyle>
            <a:lvl1pPr algn="r">
              <a:defRPr sz="4400"/>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a:xfrm>
            <a:off x="1371600" y="6012656"/>
            <a:ext cx="5791200" cy="365125"/>
          </a:xfrm>
        </p:spPr>
        <p:txBody>
          <a:bodyPr tIns="0" bIns="0" anchor="t"/>
          <a:lstStyle>
            <a:lvl1pPr algn="r">
              <a:defRPr sz="1000"/>
            </a:lvl1pPr>
          </a:lstStyle>
          <a:p>
            <a:fld id="{08582192-4961-424A-9051-C03FB78035C0}" type="datetimeFigureOut">
              <a:rPr lang="es-MX" smtClean="0"/>
              <a:t>21/05/2018</a:t>
            </a:fld>
            <a:endParaRPr lang="es-MX"/>
          </a:p>
        </p:txBody>
      </p:sp>
      <p:sp>
        <p:nvSpPr>
          <p:cNvPr id="17" name="16 Marcador de pie de página"/>
          <p:cNvSpPr>
            <a:spLocks noGrp="1"/>
          </p:cNvSpPr>
          <p:nvPr>
            <p:ph type="ftr" sz="quarter" idx="11"/>
          </p:nvPr>
        </p:nvSpPr>
        <p:spPr>
          <a:xfrm>
            <a:off x="1371600" y="5650704"/>
            <a:ext cx="5791200" cy="365125"/>
          </a:xfrm>
        </p:spPr>
        <p:txBody>
          <a:bodyPr tIns="0" bIns="0" anchor="b"/>
          <a:lstStyle>
            <a:lvl1pPr algn="r">
              <a:defRPr sz="1100"/>
            </a:lvl1pPr>
          </a:lstStyle>
          <a:p>
            <a:endParaRPr lang="es-MX"/>
          </a:p>
        </p:txBody>
      </p:sp>
      <p:sp>
        <p:nvSpPr>
          <p:cNvPr id="29" name="28 Marcador de número de diapositiva"/>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55840598-86C0-43C7-A7C5-EFD02F85C25A}" type="slidenum">
              <a:rPr lang="es-MX" smtClean="0"/>
              <a:t>‹Nº›</a:t>
            </a:fld>
            <a:endParaRPr lang="es-MX"/>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08582192-4961-424A-9051-C03FB78035C0}" type="datetimeFigureOut">
              <a:rPr lang="es-MX" smtClean="0"/>
              <a:t>21/05/2018</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55840598-86C0-43C7-A7C5-EFD02F85C25A}" type="slidenum">
              <a:rPr lang="es-MX" smtClean="0"/>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781800" y="381000"/>
            <a:ext cx="1905000" cy="5486400"/>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381000"/>
            <a:ext cx="6248400" cy="5486400"/>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08582192-4961-424A-9051-C03FB78035C0}" type="datetimeFigureOut">
              <a:rPr lang="es-MX" smtClean="0"/>
              <a:t>21/05/2018</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55840598-86C0-43C7-A7C5-EFD02F85C25A}" type="slidenum">
              <a:rPr lang="es-MX" smtClean="0"/>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67494"/>
            <a:ext cx="8229600" cy="1399032"/>
          </a:xfrm>
        </p:spPr>
        <p:txBody>
          <a:body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a:xfrm>
            <a:off x="457200" y="1882808"/>
            <a:ext cx="8229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a:xfrm>
            <a:off x="4791456" y="6480048"/>
            <a:ext cx="2133600" cy="301752"/>
          </a:xfrm>
        </p:spPr>
        <p:txBody>
          <a:bodyPr/>
          <a:lstStyle/>
          <a:p>
            <a:fld id="{08582192-4961-424A-9051-C03FB78035C0}" type="datetimeFigureOut">
              <a:rPr lang="es-MX" smtClean="0"/>
              <a:t>21/05/2018</a:t>
            </a:fld>
            <a:endParaRPr lang="es-MX"/>
          </a:p>
        </p:txBody>
      </p:sp>
      <p:sp>
        <p:nvSpPr>
          <p:cNvPr id="5" name="4 Marcador de pie de página"/>
          <p:cNvSpPr>
            <a:spLocks noGrp="1"/>
          </p:cNvSpPr>
          <p:nvPr>
            <p:ph type="ftr" sz="quarter" idx="11"/>
          </p:nvPr>
        </p:nvSpPr>
        <p:spPr>
          <a:xfrm>
            <a:off x="457200" y="6480969"/>
            <a:ext cx="4260056" cy="300831"/>
          </a:xfrm>
        </p:spPr>
        <p:txBody>
          <a:bodyPr/>
          <a:lstStyle/>
          <a:p>
            <a:endParaRPr lang="es-MX"/>
          </a:p>
        </p:txBody>
      </p:sp>
      <p:sp>
        <p:nvSpPr>
          <p:cNvPr id="6" name="5 Marcador de número de diapositiva"/>
          <p:cNvSpPr>
            <a:spLocks noGrp="1"/>
          </p:cNvSpPr>
          <p:nvPr>
            <p:ph type="sldNum" sz="quarter" idx="12"/>
          </p:nvPr>
        </p:nvSpPr>
        <p:spPr/>
        <p:txBody>
          <a:bodyPr/>
          <a:lstStyle/>
          <a:p>
            <a:fld id="{55840598-86C0-43C7-A7C5-EFD02F85C25A}" type="slidenum">
              <a:rPr lang="es-MX" smtClean="0"/>
              <a:t>‹Nº›</a:t>
            </a:fld>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2">
        <a:schemeClr val="bg1"/>
      </p:bgRef>
    </p:bg>
    <p:spTree>
      <p:nvGrpSpPr>
        <p:cNvPr id="1" name=""/>
        <p:cNvGrpSpPr/>
        <p:nvPr/>
      </p:nvGrpSpPr>
      <p:grpSpPr>
        <a:xfrm>
          <a:off x="0" y="0"/>
          <a:ext cx="0" cy="0"/>
          <a:chOff x="0" y="0"/>
          <a:chExt cx="0" cy="0"/>
        </a:xfrm>
      </p:grpSpPr>
      <p:sp>
        <p:nvSpPr>
          <p:cNvPr id="9" name="8 Triángulo rectángulo"/>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7 Triángulo isósceles"/>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3 Marcador de fecha"/>
          <p:cNvSpPr>
            <a:spLocks noGrp="1"/>
          </p:cNvSpPr>
          <p:nvPr>
            <p:ph type="dt" sz="half" idx="10"/>
          </p:nvPr>
        </p:nvSpPr>
        <p:spPr>
          <a:xfrm>
            <a:off x="6955632" y="6477000"/>
            <a:ext cx="2133600" cy="304800"/>
          </a:xfrm>
        </p:spPr>
        <p:txBody>
          <a:bodyPr/>
          <a:lstStyle/>
          <a:p>
            <a:fld id="{08582192-4961-424A-9051-C03FB78035C0}" type="datetimeFigureOut">
              <a:rPr lang="es-MX" smtClean="0"/>
              <a:t>21/05/2018</a:t>
            </a:fld>
            <a:endParaRPr lang="es-MX"/>
          </a:p>
        </p:txBody>
      </p:sp>
      <p:sp>
        <p:nvSpPr>
          <p:cNvPr id="5" name="4 Marcador de pie de página"/>
          <p:cNvSpPr>
            <a:spLocks noGrp="1"/>
          </p:cNvSpPr>
          <p:nvPr>
            <p:ph type="ftr" sz="quarter" idx="11"/>
          </p:nvPr>
        </p:nvSpPr>
        <p:spPr>
          <a:xfrm>
            <a:off x="2619376" y="6480969"/>
            <a:ext cx="4260056" cy="300831"/>
          </a:xfrm>
        </p:spPr>
        <p:txBody>
          <a:bodyPr/>
          <a:lstStyle/>
          <a:p>
            <a:endParaRPr lang="es-MX"/>
          </a:p>
        </p:txBody>
      </p:sp>
      <p:sp>
        <p:nvSpPr>
          <p:cNvPr id="6" name="5 Marcador de número de diapositiva"/>
          <p:cNvSpPr>
            <a:spLocks noGrp="1"/>
          </p:cNvSpPr>
          <p:nvPr>
            <p:ph type="sldNum" sz="quarter" idx="12"/>
          </p:nvPr>
        </p:nvSpPr>
        <p:spPr>
          <a:xfrm>
            <a:off x="8451056" y="809624"/>
            <a:ext cx="502920" cy="300831"/>
          </a:xfrm>
        </p:spPr>
        <p:txBody>
          <a:bodyPr/>
          <a:lstStyle/>
          <a:p>
            <a:fld id="{55840598-86C0-43C7-A7C5-EFD02F85C25A}" type="slidenum">
              <a:rPr lang="es-MX" smtClean="0"/>
              <a:t>‹Nº›</a:t>
            </a:fld>
            <a:endParaRPr lang="es-MX"/>
          </a:p>
        </p:txBody>
      </p:sp>
      <p:cxnSp>
        <p:nvCxnSpPr>
          <p:cNvPr id="11" name="10 Conector recto"/>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9 Conector recto"/>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1 Título"/>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marL="0" algn="l">
              <a:defRPr/>
            </a:lvl1p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a:xfrm>
            <a:off x="4791456" y="6480969"/>
            <a:ext cx="2133600" cy="301752"/>
          </a:xfrm>
        </p:spPr>
        <p:txBody>
          <a:bodyPr/>
          <a:lstStyle/>
          <a:p>
            <a:fld id="{08582192-4961-424A-9051-C03FB78035C0}" type="datetimeFigureOut">
              <a:rPr lang="es-MX" smtClean="0"/>
              <a:t>21/05/2018</a:t>
            </a:fld>
            <a:endParaRPr lang="es-MX"/>
          </a:p>
        </p:txBody>
      </p:sp>
      <p:sp>
        <p:nvSpPr>
          <p:cNvPr id="6" name="5 Marcador de pie de página"/>
          <p:cNvSpPr>
            <a:spLocks noGrp="1"/>
          </p:cNvSpPr>
          <p:nvPr>
            <p:ph type="ftr" sz="quarter" idx="11"/>
          </p:nvPr>
        </p:nvSpPr>
        <p:spPr>
          <a:xfrm>
            <a:off x="457200" y="6480969"/>
            <a:ext cx="4260056" cy="301752"/>
          </a:xfrm>
        </p:spPr>
        <p:txBody>
          <a:bodyPr/>
          <a:lstStyle/>
          <a:p>
            <a:endParaRPr lang="es-MX"/>
          </a:p>
        </p:txBody>
      </p:sp>
      <p:sp>
        <p:nvSpPr>
          <p:cNvPr id="7" name="6 Marcador de número de diapositiva"/>
          <p:cNvSpPr>
            <a:spLocks noGrp="1"/>
          </p:cNvSpPr>
          <p:nvPr>
            <p:ph type="sldNum" sz="quarter" idx="12"/>
          </p:nvPr>
        </p:nvSpPr>
        <p:spPr>
          <a:xfrm>
            <a:off x="7589520" y="6480969"/>
            <a:ext cx="502920" cy="301752"/>
          </a:xfrm>
        </p:spPr>
        <p:txBody>
          <a:bodyPr/>
          <a:lstStyle/>
          <a:p>
            <a:fld id="{55840598-86C0-43C7-A7C5-EFD02F85C25A}" type="slidenum">
              <a:rPr lang="es-MX" smtClean="0"/>
              <a:t>‹Nº›</a:t>
            </a:fld>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2">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a:xfrm>
            <a:off x="4791456" y="6480969"/>
            <a:ext cx="2130552" cy="301752"/>
          </a:xfrm>
        </p:spPr>
        <p:txBody>
          <a:bodyPr/>
          <a:lstStyle/>
          <a:p>
            <a:fld id="{08582192-4961-424A-9051-C03FB78035C0}" type="datetimeFigureOut">
              <a:rPr lang="es-MX" smtClean="0"/>
              <a:t>21/05/2018</a:t>
            </a:fld>
            <a:endParaRPr lang="es-MX"/>
          </a:p>
        </p:txBody>
      </p:sp>
      <p:sp>
        <p:nvSpPr>
          <p:cNvPr id="8" name="7 Marcador de pie de página"/>
          <p:cNvSpPr>
            <a:spLocks noGrp="1"/>
          </p:cNvSpPr>
          <p:nvPr>
            <p:ph type="ftr" sz="quarter" idx="11"/>
          </p:nvPr>
        </p:nvSpPr>
        <p:spPr>
          <a:xfrm>
            <a:off x="457200" y="6480969"/>
            <a:ext cx="4261104" cy="301752"/>
          </a:xfrm>
        </p:spPr>
        <p:txBody>
          <a:bodyPr/>
          <a:lstStyle/>
          <a:p>
            <a:endParaRPr lang="es-MX"/>
          </a:p>
        </p:txBody>
      </p:sp>
      <p:sp>
        <p:nvSpPr>
          <p:cNvPr id="9" name="8 Marcador de número de diapositiva"/>
          <p:cNvSpPr>
            <a:spLocks noGrp="1"/>
          </p:cNvSpPr>
          <p:nvPr>
            <p:ph type="sldNum" sz="quarter" idx="12"/>
          </p:nvPr>
        </p:nvSpPr>
        <p:spPr>
          <a:xfrm>
            <a:off x="7589520" y="6483096"/>
            <a:ext cx="502920" cy="301752"/>
          </a:xfrm>
        </p:spPr>
        <p:txBody>
          <a:bodyPr/>
          <a:lstStyle>
            <a:lvl1pPr algn="ctr">
              <a:defRPr/>
            </a:lvl1pPr>
          </a:lstStyle>
          <a:p>
            <a:fld id="{55840598-86C0-43C7-A7C5-EFD02F85C25A}" type="slidenum">
              <a:rPr lang="es-MX" smtClean="0"/>
              <a:t>‹Nº›</a:t>
            </a:fld>
            <a:endParaRPr lang="es-MX"/>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b="0"/>
            </a:lvl1p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08582192-4961-424A-9051-C03FB78035C0}" type="datetimeFigureOut">
              <a:rPr lang="es-MX" smtClean="0"/>
              <a:t>21/05/2018</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p:txBody>
          <a:bodyPr/>
          <a:lstStyle/>
          <a:p>
            <a:fld id="{55840598-86C0-43C7-A7C5-EFD02F85C25A}" type="slidenum">
              <a:rPr lang="es-MX" smtClean="0"/>
              <a:t>‹Nº›</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a:xfrm>
            <a:off x="4791456" y="6480969"/>
            <a:ext cx="2133600" cy="301752"/>
          </a:xfrm>
        </p:spPr>
        <p:txBody>
          <a:bodyPr/>
          <a:lstStyle/>
          <a:p>
            <a:fld id="{08582192-4961-424A-9051-C03FB78035C0}" type="datetimeFigureOut">
              <a:rPr lang="es-MX" smtClean="0"/>
              <a:t>21/05/2018</a:t>
            </a:fld>
            <a:endParaRPr lang="es-MX"/>
          </a:p>
        </p:txBody>
      </p:sp>
      <p:sp>
        <p:nvSpPr>
          <p:cNvPr id="3" name="2 Marcador de pie de página"/>
          <p:cNvSpPr>
            <a:spLocks noGrp="1"/>
          </p:cNvSpPr>
          <p:nvPr>
            <p:ph type="ftr" sz="quarter" idx="11"/>
          </p:nvPr>
        </p:nvSpPr>
        <p:spPr>
          <a:xfrm>
            <a:off x="457200" y="6481890"/>
            <a:ext cx="4260056" cy="300831"/>
          </a:xfrm>
        </p:spPr>
        <p:txBody>
          <a:bodyPr/>
          <a:lstStyle/>
          <a:p>
            <a:endParaRPr lang="es-MX"/>
          </a:p>
        </p:txBody>
      </p:sp>
      <p:sp>
        <p:nvSpPr>
          <p:cNvPr id="4" name="3 Marcador de número de diapositiva"/>
          <p:cNvSpPr>
            <a:spLocks noGrp="1"/>
          </p:cNvSpPr>
          <p:nvPr>
            <p:ph type="sldNum" sz="quarter" idx="12"/>
          </p:nvPr>
        </p:nvSpPr>
        <p:spPr>
          <a:xfrm>
            <a:off x="7589520" y="6480969"/>
            <a:ext cx="502920" cy="301752"/>
          </a:xfrm>
        </p:spPr>
        <p:txBody>
          <a:bodyPr/>
          <a:lstStyle/>
          <a:p>
            <a:fld id="{55840598-86C0-43C7-A7C5-EFD02F85C25A}" type="slidenum">
              <a:rPr lang="es-MX" smtClean="0"/>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2">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a:xfrm>
            <a:off x="6278976" y="6556248"/>
            <a:ext cx="2133600" cy="301752"/>
          </a:xfrm>
        </p:spPr>
        <p:txBody>
          <a:bodyPr/>
          <a:lstStyle>
            <a:lvl1pPr>
              <a:defRPr sz="900"/>
            </a:lvl1pPr>
          </a:lstStyle>
          <a:p>
            <a:fld id="{08582192-4961-424A-9051-C03FB78035C0}" type="datetimeFigureOut">
              <a:rPr lang="es-MX" smtClean="0"/>
              <a:t>21/05/2018</a:t>
            </a:fld>
            <a:endParaRPr lang="es-MX"/>
          </a:p>
        </p:txBody>
      </p:sp>
      <p:sp>
        <p:nvSpPr>
          <p:cNvPr id="6" name="5 Marcador de pie de página"/>
          <p:cNvSpPr>
            <a:spLocks noGrp="1"/>
          </p:cNvSpPr>
          <p:nvPr>
            <p:ph type="ftr" sz="quarter" idx="11"/>
          </p:nvPr>
        </p:nvSpPr>
        <p:spPr>
          <a:xfrm>
            <a:off x="1135856" y="6556248"/>
            <a:ext cx="5143120" cy="301752"/>
          </a:xfrm>
        </p:spPr>
        <p:txBody>
          <a:bodyPr/>
          <a:lstStyle>
            <a:lvl1pPr>
              <a:defRPr sz="900"/>
            </a:lvl1pPr>
          </a:lstStyle>
          <a:p>
            <a:endParaRPr lang="es-MX"/>
          </a:p>
        </p:txBody>
      </p:sp>
      <p:sp>
        <p:nvSpPr>
          <p:cNvPr id="7" name="6 Marcador de número de diapositiva"/>
          <p:cNvSpPr>
            <a:spLocks noGrp="1"/>
          </p:cNvSpPr>
          <p:nvPr>
            <p:ph type="sldNum" sz="quarter" idx="12"/>
          </p:nvPr>
        </p:nvSpPr>
        <p:spPr>
          <a:xfrm>
            <a:off x="8410576" y="6556248"/>
            <a:ext cx="502920" cy="301752"/>
          </a:xfrm>
        </p:spPr>
        <p:txBody>
          <a:bodyPr/>
          <a:lstStyle>
            <a:lvl1pPr>
              <a:defRPr sz="900"/>
            </a:lvl1pPr>
          </a:lstStyle>
          <a:p>
            <a:fld id="{55840598-86C0-43C7-A7C5-EFD02F85C25A}" type="slidenum">
              <a:rPr lang="es-MX" smtClean="0"/>
              <a:t>‹Nº›</a:t>
            </a:fld>
            <a:endParaRPr lang="es-MX"/>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2">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a:xfrm>
            <a:off x="6108192" y="6556248"/>
            <a:ext cx="2103120" cy="301752"/>
          </a:xfrm>
        </p:spPr>
        <p:txBody>
          <a:bodyPr/>
          <a:lstStyle>
            <a:lvl1pPr>
              <a:defRPr sz="900"/>
            </a:lvl1pPr>
          </a:lstStyle>
          <a:p>
            <a:fld id="{08582192-4961-424A-9051-C03FB78035C0}" type="datetimeFigureOut">
              <a:rPr lang="es-MX" smtClean="0"/>
              <a:t>21/05/2018</a:t>
            </a:fld>
            <a:endParaRPr lang="es-MX"/>
          </a:p>
        </p:txBody>
      </p:sp>
      <p:sp>
        <p:nvSpPr>
          <p:cNvPr id="6" name="5 Marcador de pie de página"/>
          <p:cNvSpPr>
            <a:spLocks noGrp="1"/>
          </p:cNvSpPr>
          <p:nvPr>
            <p:ph type="ftr" sz="quarter" idx="11"/>
          </p:nvPr>
        </p:nvSpPr>
        <p:spPr>
          <a:xfrm>
            <a:off x="1170432" y="6557169"/>
            <a:ext cx="4948072" cy="301752"/>
          </a:xfrm>
        </p:spPr>
        <p:txBody>
          <a:bodyPr/>
          <a:lstStyle>
            <a:lvl1pPr>
              <a:defRPr sz="900"/>
            </a:lvl1pPr>
          </a:lstStyle>
          <a:p>
            <a:endParaRPr lang="es-MX"/>
          </a:p>
        </p:txBody>
      </p:sp>
      <p:sp>
        <p:nvSpPr>
          <p:cNvPr id="7" name="6 Marcador de número de diapositiva"/>
          <p:cNvSpPr>
            <a:spLocks noGrp="1"/>
          </p:cNvSpPr>
          <p:nvPr>
            <p:ph type="sldNum" sz="quarter" idx="12"/>
          </p:nvPr>
        </p:nvSpPr>
        <p:spPr>
          <a:xfrm>
            <a:off x="8217192" y="6556248"/>
            <a:ext cx="365760" cy="301752"/>
          </a:xfrm>
        </p:spPr>
        <p:txBody>
          <a:bodyPr/>
          <a:lstStyle>
            <a:lvl1pPr algn="ctr">
              <a:defRPr sz="900"/>
            </a:lvl1pPr>
          </a:lstStyle>
          <a:p>
            <a:fld id="{55840598-86C0-43C7-A7C5-EFD02F85C25A}" type="slidenum">
              <a:rPr lang="es-MX" smtClean="0"/>
              <a:t>‹Nº›</a:t>
            </a:fld>
            <a:endParaRPr lang="es-MX"/>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10 Triángulo rectángulo"/>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7 Conector recto"/>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8 Conector recto"/>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21 Marcador de título"/>
          <p:cNvSpPr>
            <a:spLocks noGrp="1"/>
          </p:cNvSpPr>
          <p:nvPr>
            <p:ph type="title"/>
          </p:nvPr>
        </p:nvSpPr>
        <p:spPr>
          <a:xfrm>
            <a:off x="457200" y="267494"/>
            <a:ext cx="8229600" cy="1399032"/>
          </a:xfrm>
          <a:prstGeom prst="rect">
            <a:avLst/>
          </a:prstGeom>
        </p:spPr>
        <p:txBody>
          <a:bodyPr vert="horz" anchor="ctr">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08582192-4961-424A-9051-C03FB78035C0}" type="datetimeFigureOut">
              <a:rPr lang="es-MX" smtClean="0"/>
              <a:t>21/05/2018</a:t>
            </a:fld>
            <a:endParaRPr lang="es-MX"/>
          </a:p>
        </p:txBody>
      </p:sp>
      <p:sp>
        <p:nvSpPr>
          <p:cNvPr id="3" name="2 Marcador de pie de página"/>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s-MX"/>
          </a:p>
        </p:txBody>
      </p:sp>
      <p:sp>
        <p:nvSpPr>
          <p:cNvPr id="23" name="22 Marcador de número de diapositiva"/>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55840598-86C0-43C7-A7C5-EFD02F85C25A}" type="slidenum">
              <a:rPr lang="es-MX" smtClean="0"/>
              <a:t>‹Nº›</a:t>
            </a:fld>
            <a:endParaRPr lang="es-MX"/>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es.wikipedia.org/wiki/No_metal#cite_ref-3" TargetMode="External"/><Relationship Id="rId13" Type="http://schemas.openxmlformats.org/officeDocument/2006/relationships/hyperlink" Target="https://es.wikipedia.org/wiki/No_metal#cite_ref-5" TargetMode="External"/><Relationship Id="rId18" Type="http://schemas.openxmlformats.org/officeDocument/2006/relationships/hyperlink" Target="https://es.wikipedia.org/wiki/No_metal#cite_ref-7" TargetMode="External"/><Relationship Id="rId26" Type="http://schemas.openxmlformats.org/officeDocument/2006/relationships/hyperlink" Target="https://es.wikipedia.org/wiki/No_metal#cite_ref-10" TargetMode="External"/><Relationship Id="rId3" Type="http://schemas.openxmlformats.org/officeDocument/2006/relationships/hyperlink" Target="https://es.wikipedia.org/wiki/ISBN" TargetMode="External"/><Relationship Id="rId21" Type="http://schemas.openxmlformats.org/officeDocument/2006/relationships/hyperlink" Target="https://es.wikipedia.org/wiki/No_metal#cite_ref-8" TargetMode="External"/><Relationship Id="rId7" Type="http://schemas.openxmlformats.org/officeDocument/2006/relationships/hyperlink" Target="https://es.wikipedia.org/wiki/Especial:FuentesDeLibros/9789992292150" TargetMode="External"/><Relationship Id="rId12" Type="http://schemas.openxmlformats.org/officeDocument/2006/relationships/hyperlink" Target="https://books.google.es/books?id=ppFBedgUQNMC&amp;pg=PA9&amp;dq=no+metales+caracter%C3%ADsticas&amp;hl=es&amp;sa=X&amp;ved=0ahUKEwifkIHRurTXAhUFuBoKHV2pDxMQ6AEIKzAB#v=onepage&amp;q=no%20metales%20caracter%C3%ADsticas&amp;f=false" TargetMode="External"/><Relationship Id="rId17" Type="http://schemas.openxmlformats.org/officeDocument/2006/relationships/hyperlink" Target="https://es.wikipedia.org/wiki/Especial:FuentesDeLibros/9789702606949" TargetMode="External"/><Relationship Id="rId25" Type="http://schemas.openxmlformats.org/officeDocument/2006/relationships/hyperlink" Target="https://books.google.es/books?id=3V1Kr-FXwcsC&amp;pg=PA102&amp;dq=Regla+del+octeto&amp;hl=es&amp;sa=X&amp;ved=0ahUKEwjK--yNw7TXAhXJVhoKHZPrBBMQ6AEIJjAA#v=onepage&amp;q=Regla%20del%20octeto&amp;f=false" TargetMode="External"/><Relationship Id="rId2" Type="http://schemas.openxmlformats.org/officeDocument/2006/relationships/hyperlink" Target="https://books.google.es/books?id=BRYwZ0DXj0MC&amp;pg=PT31&amp;dq=no+metales+elementos&amp;hl=es&amp;sa=X&amp;ved=0ahUKEwiWnp3UtrTXAhUEnRoKHQ0HBRwQ6AEIQjAG#v=onepage&amp;q=no%20metales%20elementos&amp;f=false" TargetMode="External"/><Relationship Id="rId16" Type="http://schemas.openxmlformats.org/officeDocument/2006/relationships/hyperlink" Target="https://books.google.es/books?id=3V1Kr-FXwcsC&amp;pg=PA78&amp;dq=no+metales+se+incluyen&amp;hl=es&amp;sa=X&amp;ved=0ahUKEwj3p5acvbTXAhUD0xoKHbBeARQQ6AEIJjAA#v=onepage&amp;q=no%20metales%20se%20incluyen&amp;f=false" TargetMode="External"/><Relationship Id="rId20" Type="http://schemas.openxmlformats.org/officeDocument/2006/relationships/hyperlink" Target="https://es.wikipedia.org/wiki/Especial:FuentesDeLibros/9789688174920" TargetMode="External"/><Relationship Id="rId1" Type="http://schemas.openxmlformats.org/officeDocument/2006/relationships/slideLayout" Target="../slideLayouts/slideLayout2.xml"/><Relationship Id="rId6" Type="http://schemas.openxmlformats.org/officeDocument/2006/relationships/hyperlink" Target="https://books.google.es/books?id=UkGWKsJ7ZbYC&amp;pg=PA236&amp;dq=no+metales+son+los+elementos+situados+a+la+derecha&amp;hl=es&amp;sa=X&amp;ved=0ahUKEwjLqO2wvrTXAhUL0hoKHRoPBA0Q6AEILzAC#v=onepage&amp;q=no%20metales%20son%20los%20elementos%20situados%20a%20la%20derecha&amp;f=false" TargetMode="External"/><Relationship Id="rId11" Type="http://schemas.openxmlformats.org/officeDocument/2006/relationships/hyperlink" Target="https://es.wikipedia.org/wiki/No_metal#cite_ref-4" TargetMode="External"/><Relationship Id="rId24" Type="http://schemas.openxmlformats.org/officeDocument/2006/relationships/hyperlink" Target="https://es.wikipedia.org/wiki/No_metal#cite_ref-9" TargetMode="External"/><Relationship Id="rId5" Type="http://schemas.openxmlformats.org/officeDocument/2006/relationships/hyperlink" Target="https://es.wikipedia.org/wiki/No_metal#cite_ref-2" TargetMode="External"/><Relationship Id="rId15" Type="http://schemas.openxmlformats.org/officeDocument/2006/relationships/hyperlink" Target="https://es.wikipedia.org/wiki/No_metal#cite_ref-6" TargetMode="External"/><Relationship Id="rId23" Type="http://schemas.openxmlformats.org/officeDocument/2006/relationships/hyperlink" Target="https://es.wikipedia.org/wiki/Especial:FuentesDeLibros/9788490039700" TargetMode="External"/><Relationship Id="rId10" Type="http://schemas.openxmlformats.org/officeDocument/2006/relationships/hyperlink" Target="https://es.wikipedia.org/wiki/Especial:FuentesDeLibros/9788497715904" TargetMode="External"/><Relationship Id="rId19" Type="http://schemas.openxmlformats.org/officeDocument/2006/relationships/hyperlink" Target="https://books.google.es/books?id=A50ITx37ScsC&amp;pg=PA33&amp;dq=no+metales+Propiedades+qu%C3%ADmicas:&amp;hl=es&amp;sa=X&amp;ved=0ahUKEwjgmau83onZAhUBWxQKHQp5BKQQ6AEISjAH#v=onepage&amp;q=no%20metales%20Propiedades%20qu%C3%ADmicas:&amp;f=false" TargetMode="External"/><Relationship Id="rId4" Type="http://schemas.openxmlformats.org/officeDocument/2006/relationships/hyperlink" Target="https://es.wikipedia.org/wiki/Especial:FuentesDeLibros/9789706413512" TargetMode="External"/><Relationship Id="rId9" Type="http://schemas.openxmlformats.org/officeDocument/2006/relationships/hyperlink" Target="https://books.google.es/books?id=Jw-mAwAAQBAJ&amp;pg=PA83&amp;dq=elementos+familia++misma+configuraci%C3%B3n+electr%C3%B3nica+%C3%BAltima+capa&amp;hl=es&amp;sa=X&amp;ved=0ahUKEwj_3NS-3InZAhXFuBQKHYuFCuUQ6AEIJzAA#v=onepage&amp;q=elementos%20familia%20%20misma%20configuraci%C3%B3n%20electr%C3%B3nica%20%C3%BAltima%20capa&amp;f=false" TargetMode="External"/><Relationship Id="rId14" Type="http://schemas.openxmlformats.org/officeDocument/2006/relationships/hyperlink" Target="https://books.google.es/books?id=Jw-mAwAAQBAJ&amp;pg=PA92&amp;dq=no+metales+son&amp;hl=es&amp;sa=X&amp;ved=0ahUKEwj9-Yjz3YnZAhVLsBQKHUdVDSMQ6AEIODAD#v=onepage&amp;q=no%20metales%20son&amp;f=false" TargetMode="External"/><Relationship Id="rId22" Type="http://schemas.openxmlformats.org/officeDocument/2006/relationships/hyperlink" Target="https://books.google.es/books?id=t4qaAwAAQBAJ&amp;pg=PA187&amp;dq=reactividad++grupos+tabla+peri%C3%B3dica&amp;hl=es&amp;sa=X&amp;ved=0ahUKEwi01fOlwrTXAhUEmBoKHdT0ABsQ6AEIJjAA#v=onepage&amp;q=reactividad%20grupos%20tabla%20peri%C3%B3dica&amp;f=false" TargetMode="External"/><Relationship Id="rId27" Type="http://schemas.openxmlformats.org/officeDocument/2006/relationships/hyperlink" Target="https://books.google.es/books?id=3V1Kr-FXwcsC&amp;pg=PA138&amp;dq=Regla+del+octeto+no+metales&amp;hl=es&amp;sa=X&amp;ved=0ahUKEwiMs7Gyw7TXAhXC5xoKHbICBRoQ6AEILDAB#v=onepage&amp;q=Regla%20del%20octeto%20no%20metales&amp;f=fals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539552" y="260648"/>
            <a:ext cx="7772400" cy="1296144"/>
          </a:xfrm>
        </p:spPr>
        <p:txBody>
          <a:bodyPr/>
          <a:lstStyle/>
          <a:p>
            <a:r>
              <a:rPr lang="es-MX" dirty="0" smtClean="0"/>
              <a:t>Ciencia de los materiales</a:t>
            </a:r>
            <a:endParaRPr lang="es-MX" dirty="0"/>
          </a:p>
        </p:txBody>
      </p:sp>
      <p:sp>
        <p:nvSpPr>
          <p:cNvPr id="3" name="2 Subtítulo"/>
          <p:cNvSpPr>
            <a:spLocks noGrp="1"/>
          </p:cNvSpPr>
          <p:nvPr>
            <p:ph type="subTitle" idx="1"/>
          </p:nvPr>
        </p:nvSpPr>
        <p:spPr>
          <a:xfrm>
            <a:off x="683568" y="2492896"/>
            <a:ext cx="6303090" cy="1512168"/>
          </a:xfrm>
        </p:spPr>
        <p:txBody>
          <a:bodyPr>
            <a:normAutofit fontScale="92500" lnSpcReduction="10000"/>
          </a:bodyPr>
          <a:lstStyle/>
          <a:p>
            <a:r>
              <a:rPr lang="es-MX" sz="2000" dirty="0" smtClean="0">
                <a:latin typeface="Arial Black" pitchFamily="34" charset="0"/>
              </a:rPr>
              <a:t>NO METALES</a:t>
            </a:r>
            <a:endParaRPr lang="es-MX" sz="2000" dirty="0" smtClean="0">
              <a:latin typeface="Arial Black" pitchFamily="34" charset="0"/>
            </a:endParaRPr>
          </a:p>
          <a:p>
            <a:r>
              <a:rPr lang="es-MX" sz="2000" dirty="0" smtClean="0">
                <a:latin typeface="Arial Black" pitchFamily="34" charset="0"/>
              </a:rPr>
              <a:t>DAVID CAMPOS RODRIGUEZ</a:t>
            </a:r>
            <a:endParaRPr lang="es-MX" sz="2000" dirty="0" smtClean="0">
              <a:latin typeface="Arial Black" pitchFamily="34" charset="0"/>
            </a:endParaRPr>
          </a:p>
          <a:p>
            <a:r>
              <a:rPr lang="es-MX" sz="2400" dirty="0" smtClean="0">
                <a:latin typeface="Arial Black" pitchFamily="34" charset="0"/>
              </a:rPr>
              <a:t>1889150</a:t>
            </a:r>
            <a:endParaRPr lang="es-MX" sz="2400" dirty="0" smtClean="0">
              <a:latin typeface="Arial Black" pitchFamily="34" charset="0"/>
            </a:endParaRPr>
          </a:p>
          <a:p>
            <a:r>
              <a:rPr lang="es-MX" sz="2100" dirty="0" smtClean="0">
                <a:latin typeface="Arial Black" pitchFamily="34" charset="0"/>
              </a:rPr>
              <a:t>Grupo:013</a:t>
            </a:r>
          </a:p>
          <a:p>
            <a:r>
              <a:rPr lang="es-MX" sz="2100" dirty="0" smtClean="0">
                <a:latin typeface="Arial Black" pitchFamily="34" charset="0"/>
              </a:rPr>
              <a:t>Salon:1305</a:t>
            </a:r>
            <a:endParaRPr lang="es-MX" sz="2100" dirty="0">
              <a:latin typeface="Arial Black" pitchFamily="34" charset="0"/>
            </a:endParaRPr>
          </a:p>
        </p:txBody>
      </p:sp>
    </p:spTree>
    <p:extLst>
      <p:ext uri="{BB962C8B-B14F-4D97-AF65-F5344CB8AC3E}">
        <p14:creationId xmlns:p14="http://schemas.microsoft.com/office/powerpoint/2010/main" val="827622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smtClean="0"/>
              <a:t>NO METALS</a:t>
            </a:r>
            <a:endParaRPr lang="es-MX" dirty="0"/>
          </a:p>
        </p:txBody>
      </p:sp>
      <p:sp>
        <p:nvSpPr>
          <p:cNvPr id="3" name="2 Marcador de contenido"/>
          <p:cNvSpPr>
            <a:spLocks noGrp="1"/>
          </p:cNvSpPr>
          <p:nvPr>
            <p:ph idx="1"/>
          </p:nvPr>
        </p:nvSpPr>
        <p:spPr>
          <a:xfrm>
            <a:off x="899592" y="1988840"/>
            <a:ext cx="7520940" cy="4128572"/>
          </a:xfrm>
        </p:spPr>
        <p:txBody>
          <a:bodyPr>
            <a:normAutofit fontScale="85000" lnSpcReduction="20000"/>
          </a:bodyPr>
          <a:lstStyle/>
          <a:p>
            <a:r>
              <a:rPr lang="en-US" sz="2000" dirty="0"/>
              <a:t>Non-metals are chemical elements that are not good conductors of electric current and heat, are very weak so they can not be stretched or converted into a sheet.1</a:t>
            </a:r>
          </a:p>
          <a:p>
            <a:endParaRPr lang="en-US" sz="2000" dirty="0"/>
          </a:p>
          <a:p>
            <a:r>
              <a:rPr lang="en-US" sz="2000" dirty="0"/>
              <a:t>Of the 118 elements that are known, only 25 are non-metals; its chemistry, unlike metals, is very diverse, although it represents a very small number, most of them are essential for biological systems (oxygen, carbon, hydrogen, nitrogen, phosphorus and sulfur). The group of non-metals includes halogens 1 (fluorine, chlorine, bromine, iodine, astatine and </a:t>
            </a:r>
            <a:r>
              <a:rPr lang="en-US" sz="2000" dirty="0" err="1"/>
              <a:t>tenesus</a:t>
            </a:r>
            <a:r>
              <a:rPr lang="en-US" sz="2000" dirty="0"/>
              <a:t>) that have 7 electrons in their last layer of valence, the noble gases (helium, neon, argon, krypton, xenon , radon and </a:t>
            </a:r>
            <a:r>
              <a:rPr lang="en-US" sz="2000" dirty="0" err="1"/>
              <a:t>oganeson</a:t>
            </a:r>
            <a:r>
              <a:rPr lang="en-US" sz="2000" dirty="0"/>
              <a:t>) that have 8 electrons in their last valence shell (except helium, which has 2), therefore, this layer is complete and they are not very reactive. The rest of non-metals belong to different groups and are: hydrogen, carbon, sulfur, selenium, nitrogen, oxygen and phosphorus. The unique properties of hydrogen separate it from the rest of the elements in the Periodic Table of Elements.</a:t>
            </a:r>
            <a:endParaRPr lang="es-MX" sz="2000" dirty="0"/>
          </a:p>
        </p:txBody>
      </p:sp>
    </p:spTree>
    <p:extLst>
      <p:ext uri="{BB962C8B-B14F-4D97-AF65-F5344CB8AC3E}">
        <p14:creationId xmlns:p14="http://schemas.microsoft.com/office/powerpoint/2010/main" val="2080197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23528" y="116632"/>
            <a:ext cx="8229600" cy="1399032"/>
          </a:xfrm>
        </p:spPr>
        <p:txBody>
          <a:bodyPr>
            <a:normAutofit/>
          </a:bodyPr>
          <a:lstStyle/>
          <a:p>
            <a:r>
              <a:rPr lang="es-MX" dirty="0" smtClean="0"/>
              <a:t>      </a:t>
            </a:r>
            <a:r>
              <a:rPr lang="es-MX" dirty="0" smtClean="0"/>
              <a:t> CHARACTERISTICS</a:t>
            </a:r>
            <a:endParaRPr lang="es-MX" dirty="0"/>
          </a:p>
        </p:txBody>
      </p:sp>
      <p:sp>
        <p:nvSpPr>
          <p:cNvPr id="3" name="2 Marcador de contenido"/>
          <p:cNvSpPr>
            <a:spLocks noGrp="1"/>
          </p:cNvSpPr>
          <p:nvPr>
            <p:ph idx="1"/>
          </p:nvPr>
        </p:nvSpPr>
        <p:spPr>
          <a:xfrm>
            <a:off x="827584" y="1628800"/>
            <a:ext cx="7520940" cy="4848652"/>
          </a:xfrm>
        </p:spPr>
        <p:txBody>
          <a:bodyPr>
            <a:noAutofit/>
          </a:bodyPr>
          <a:lstStyle/>
          <a:p>
            <a:r>
              <a:rPr lang="en-US" sz="1800" dirty="0"/>
              <a:t>Non-metals vary greatly in appearance, are not glossy and are generally poor conductors of heat and electricity. Its melting points are lower than those of metals (although diamond, a carbon form, melts at 3570 ° C) .4 Several non-metals exist in ordinary conditions as diatomic molecules.</a:t>
            </a:r>
          </a:p>
          <a:p>
            <a:endParaRPr lang="en-US" sz="1800" dirty="0"/>
          </a:p>
          <a:p>
            <a:r>
              <a:rPr lang="en-US" sz="1800" dirty="0"/>
              <a:t>In this list 5 are included five gases (H2, N2, 02, F2 and C12), a liquid (Br2) and a volatile solid (I2). The rest of the non-metals are solids that can be hard like diamond or soft like sulfur. Unlike metals, they are very fragile and can not be stretched in threads or in a sheet.</a:t>
            </a:r>
            <a:endParaRPr lang="es-MX" sz="1800" dirty="0"/>
          </a:p>
        </p:txBody>
      </p:sp>
    </p:spTree>
    <p:extLst>
      <p:ext uri="{BB962C8B-B14F-4D97-AF65-F5344CB8AC3E}">
        <p14:creationId xmlns:p14="http://schemas.microsoft.com/office/powerpoint/2010/main" val="2993497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smtClean="0"/>
              <a:t>  </a:t>
            </a:r>
            <a:r>
              <a:rPr lang="es-MX" dirty="0" smtClean="0"/>
              <a:t> DIFFERENCES WITH METALS</a:t>
            </a:r>
            <a:endParaRPr lang="es-MX" dirty="0"/>
          </a:p>
        </p:txBody>
      </p:sp>
      <p:sp>
        <p:nvSpPr>
          <p:cNvPr id="3" name="2 Marcador de contenido"/>
          <p:cNvSpPr>
            <a:spLocks noGrp="1"/>
          </p:cNvSpPr>
          <p:nvPr>
            <p:ph idx="1"/>
          </p:nvPr>
        </p:nvSpPr>
        <p:spPr>
          <a:xfrm>
            <a:off x="827584" y="1484784"/>
            <a:ext cx="8069520" cy="5568732"/>
          </a:xfrm>
        </p:spPr>
        <p:txBody>
          <a:bodyPr>
            <a:normAutofit fontScale="47500" lnSpcReduction="20000"/>
          </a:bodyPr>
          <a:lstStyle/>
          <a:p>
            <a:r>
              <a:rPr lang="en-US" dirty="0"/>
              <a:t>Non-metals tend to resemble the closest noble gases in the electronic configuration of their last layer. The less electronegative will have a tendency to lose electrons in front of more electronegative ones.</a:t>
            </a:r>
          </a:p>
          <a:p>
            <a:endParaRPr lang="en-US" dirty="0"/>
          </a:p>
          <a:p>
            <a:r>
              <a:rPr lang="en-US" dirty="0"/>
              <a:t>The reactivity of an element measures the tendency to combine with others.</a:t>
            </a:r>
          </a:p>
          <a:p>
            <a:endParaRPr lang="en-US" dirty="0"/>
          </a:p>
          <a:p>
            <a:r>
              <a:rPr lang="en-US" dirty="0"/>
              <a:t>Variation of the reactivity in the groups. The groups on the left are more reactive than those on the right since it is easier to lose an electron from the last layer than two, three ... When we reach a certain group the trend is reversed since it will be easier to gain electrons that they lack to resemble the nearest noble gas.8 Therefore, in a period.</a:t>
            </a:r>
          </a:p>
          <a:p>
            <a:r>
              <a:rPr lang="en-US" dirty="0"/>
              <a:t>The reactivity of the metals increases the further to the left in the period (fewer electrons to be removed).</a:t>
            </a:r>
          </a:p>
          <a:p>
            <a:r>
              <a:rPr lang="en-US" dirty="0"/>
              <a:t>The reactivity of non-metals increases as the period progresses (fewer electrons to be picked up).</a:t>
            </a:r>
          </a:p>
          <a:p>
            <a:r>
              <a:rPr lang="en-US" dirty="0"/>
              <a:t>Variation of the reactivity in the groups. As we descend into a group, the electrons in the last layer are farther from the nucleus and, therefore, it will be easier to remove them and, in the case of non-metals, harder to catch electrons.</a:t>
            </a:r>
          </a:p>
          <a:p>
            <a:r>
              <a:rPr lang="en-US" dirty="0"/>
              <a:t>The reactivity of metals increases when advancing in a group (greater tendency to lose electrons).</a:t>
            </a:r>
          </a:p>
          <a:p>
            <a:r>
              <a:rPr lang="en-US" dirty="0"/>
              <a:t>The reactivity of non-metals increases the higher in the group (higher tendency to catch electrons)</a:t>
            </a:r>
          </a:p>
          <a:p>
            <a:endParaRPr lang="es-MX" dirty="0"/>
          </a:p>
        </p:txBody>
      </p:sp>
    </p:spTree>
    <p:extLst>
      <p:ext uri="{BB962C8B-B14F-4D97-AF65-F5344CB8AC3E}">
        <p14:creationId xmlns:p14="http://schemas.microsoft.com/office/powerpoint/2010/main" val="399609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smtClean="0"/>
              <a:t>     </a:t>
            </a:r>
            <a:r>
              <a:rPr lang="es-MX" dirty="0" smtClean="0"/>
              <a:t> </a:t>
            </a:r>
            <a:r>
              <a:rPr lang="es-MX" dirty="0" err="1" smtClean="0"/>
              <a:t>Types</a:t>
            </a:r>
            <a:r>
              <a:rPr lang="es-MX" dirty="0" smtClean="0"/>
              <a:t> of no  </a:t>
            </a:r>
            <a:r>
              <a:rPr lang="es-MX" dirty="0" err="1" smtClean="0"/>
              <a:t>metals</a:t>
            </a:r>
            <a:endParaRPr lang="es-MX" dirty="0"/>
          </a:p>
        </p:txBody>
      </p:sp>
      <p:sp>
        <p:nvSpPr>
          <p:cNvPr id="3" name="2 Marcador de contenido"/>
          <p:cNvSpPr>
            <a:spLocks noGrp="1"/>
          </p:cNvSpPr>
          <p:nvPr>
            <p:ph idx="1"/>
          </p:nvPr>
        </p:nvSpPr>
        <p:spPr/>
        <p:txBody>
          <a:bodyPr/>
          <a:lstStyle/>
          <a:p>
            <a:endParaRPr lang="es-MX"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219" y="1988840"/>
            <a:ext cx="3360373" cy="252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024" y="3429000"/>
            <a:ext cx="3240360" cy="2430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7140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smtClean="0"/>
              <a:t>            </a:t>
            </a:r>
            <a:r>
              <a:rPr lang="es-MX" dirty="0" smtClean="0"/>
              <a:t>referencias</a:t>
            </a:r>
            <a:endParaRPr lang="es-MX" dirty="0"/>
          </a:p>
        </p:txBody>
      </p:sp>
      <p:sp>
        <p:nvSpPr>
          <p:cNvPr id="3" name="2 Marcador de contenido"/>
          <p:cNvSpPr>
            <a:spLocks noGrp="1"/>
          </p:cNvSpPr>
          <p:nvPr>
            <p:ph idx="1"/>
          </p:nvPr>
        </p:nvSpPr>
        <p:spPr/>
        <p:txBody>
          <a:bodyPr>
            <a:normAutofit fontScale="47500" lnSpcReduction="20000"/>
          </a:bodyPr>
          <a:lstStyle/>
          <a:p>
            <a:r>
              <a:rPr lang="es-MX" dirty="0"/>
              <a:t> Loyola, María Dolores de la </a:t>
            </a:r>
            <a:r>
              <a:rPr lang="es-MX" dirty="0" err="1"/>
              <a:t>Llata</a:t>
            </a:r>
            <a:r>
              <a:rPr lang="es-MX" dirty="0"/>
              <a:t> (2001). </a:t>
            </a:r>
            <a:r>
              <a:rPr lang="es-MX" i="1" dirty="0">
                <a:hlinkClick r:id="rId2"/>
              </a:rPr>
              <a:t>Química </a:t>
            </a:r>
            <a:r>
              <a:rPr lang="es-MX" i="1" dirty="0" err="1">
                <a:hlinkClick r:id="rId2"/>
              </a:rPr>
              <a:t>inórganica</a:t>
            </a:r>
            <a:r>
              <a:rPr lang="es-MX" dirty="0"/>
              <a:t>. Editorial Progreso. </a:t>
            </a:r>
            <a:r>
              <a:rPr lang="es-MX" dirty="0">
                <a:hlinkClick r:id="rId3" tooltip="ISBN"/>
              </a:rPr>
              <a:t>ISBN</a:t>
            </a:r>
            <a:r>
              <a:rPr lang="es-MX" dirty="0"/>
              <a:t> </a:t>
            </a:r>
            <a:r>
              <a:rPr lang="es-MX" dirty="0">
                <a:hlinkClick r:id="rId4" tooltip="Especial:FuentesDeLibros/9789706413512"/>
              </a:rPr>
              <a:t>9789706413512</a:t>
            </a:r>
            <a:r>
              <a:rPr lang="es-MX" dirty="0"/>
              <a:t>. Consultado el 10 de noviembre de 2017.</a:t>
            </a:r>
          </a:p>
          <a:p>
            <a:r>
              <a:rPr lang="es-MX" dirty="0">
                <a:hlinkClick r:id="rId5"/>
              </a:rPr>
              <a:t>Volver arriba↑</a:t>
            </a:r>
            <a:r>
              <a:rPr lang="es-MX" dirty="0"/>
              <a:t> </a:t>
            </a:r>
            <a:r>
              <a:rPr lang="es-MX" i="1" dirty="0">
                <a:hlinkClick r:id="rId6"/>
              </a:rPr>
              <a:t>Química I Primer Semestre </a:t>
            </a:r>
            <a:r>
              <a:rPr lang="es-MX" i="1" dirty="0" err="1">
                <a:hlinkClick r:id="rId6"/>
              </a:rPr>
              <a:t>Tacaná</a:t>
            </a:r>
            <a:r>
              <a:rPr lang="es-MX" dirty="0"/>
              <a:t>. IGER. </a:t>
            </a:r>
            <a:r>
              <a:rPr lang="es-MX" dirty="0">
                <a:hlinkClick r:id="rId3" tooltip="ISBN"/>
              </a:rPr>
              <a:t>ISBN</a:t>
            </a:r>
            <a:r>
              <a:rPr lang="es-MX" dirty="0"/>
              <a:t> </a:t>
            </a:r>
            <a:r>
              <a:rPr lang="es-MX" dirty="0">
                <a:hlinkClick r:id="rId7" tooltip="Especial:FuentesDeLibros/9789992292150"/>
              </a:rPr>
              <a:t>9789992292150</a:t>
            </a:r>
            <a:r>
              <a:rPr lang="es-MX" dirty="0"/>
              <a:t>. Consultado el 10 de noviembre de 2017.</a:t>
            </a:r>
          </a:p>
          <a:p>
            <a:r>
              <a:rPr lang="es-MX" dirty="0">
                <a:hlinkClick r:id="rId8"/>
              </a:rPr>
              <a:t>Volver arriba↑</a:t>
            </a:r>
            <a:r>
              <a:rPr lang="es-MX" dirty="0"/>
              <a:t> Antón, Juan Luis; Andrés, Dulce Mª; Barrio, Javier (2009-05). </a:t>
            </a:r>
            <a:r>
              <a:rPr lang="es-MX" i="1" dirty="0">
                <a:hlinkClick r:id="rId9"/>
              </a:rPr>
              <a:t>Química 2º Bachillerato</a:t>
            </a:r>
            <a:r>
              <a:rPr lang="es-MX" dirty="0"/>
              <a:t>. </a:t>
            </a:r>
            <a:r>
              <a:rPr lang="es-MX" dirty="0" err="1"/>
              <a:t>Editex</a:t>
            </a:r>
            <a:r>
              <a:rPr lang="es-MX" dirty="0"/>
              <a:t>. </a:t>
            </a:r>
            <a:r>
              <a:rPr lang="es-MX" dirty="0">
                <a:hlinkClick r:id="rId3" tooltip="ISBN"/>
              </a:rPr>
              <a:t>ISBN</a:t>
            </a:r>
            <a:r>
              <a:rPr lang="es-MX" dirty="0"/>
              <a:t> </a:t>
            </a:r>
            <a:r>
              <a:rPr lang="es-MX" dirty="0">
                <a:hlinkClick r:id="rId10" tooltip="Especial:FuentesDeLibros/9788497715904"/>
              </a:rPr>
              <a:t>9788497715904</a:t>
            </a:r>
            <a:r>
              <a:rPr lang="es-MX" dirty="0"/>
              <a:t>. Consultado el 3 de febrero de 2018.</a:t>
            </a:r>
          </a:p>
          <a:p>
            <a:r>
              <a:rPr lang="es-MX" dirty="0">
                <a:hlinkClick r:id="rId11"/>
              </a:rPr>
              <a:t>Volver arriba↑</a:t>
            </a:r>
            <a:r>
              <a:rPr lang="es-MX" dirty="0"/>
              <a:t> </a:t>
            </a:r>
            <a:r>
              <a:rPr lang="es-MX" i="1" dirty="0" err="1">
                <a:hlinkClick r:id="rId12"/>
              </a:rPr>
              <a:t>introduccion</a:t>
            </a:r>
            <a:r>
              <a:rPr lang="es-MX" i="1" dirty="0">
                <a:hlinkClick r:id="rId12"/>
              </a:rPr>
              <a:t> a la </a:t>
            </a:r>
            <a:r>
              <a:rPr lang="es-MX" i="1" dirty="0" err="1">
                <a:hlinkClick r:id="rId12"/>
              </a:rPr>
              <a:t>quimica</a:t>
            </a:r>
            <a:r>
              <a:rPr lang="es-MX" i="1" dirty="0">
                <a:hlinkClick r:id="rId12"/>
              </a:rPr>
              <a:t> descriptiva</a:t>
            </a:r>
            <a:r>
              <a:rPr lang="es-MX" dirty="0"/>
              <a:t>. Reverte. Consultado el 10 de noviembre de 2017.</a:t>
            </a:r>
          </a:p>
          <a:p>
            <a:r>
              <a:rPr lang="es-MX" dirty="0">
                <a:hlinkClick r:id="rId13"/>
              </a:rPr>
              <a:t>Volver arriba↑</a:t>
            </a:r>
            <a:r>
              <a:rPr lang="es-MX" dirty="0"/>
              <a:t> Antón, Juan Luis; Andrés, Dulce Mª; Barrio, Javier (2009-05). </a:t>
            </a:r>
            <a:r>
              <a:rPr lang="es-MX" i="1" dirty="0">
                <a:hlinkClick r:id="rId14"/>
              </a:rPr>
              <a:t>Química 2º Bachillerato</a:t>
            </a:r>
            <a:r>
              <a:rPr lang="es-MX" dirty="0"/>
              <a:t>. </a:t>
            </a:r>
            <a:r>
              <a:rPr lang="es-MX" dirty="0" err="1"/>
              <a:t>Editex</a:t>
            </a:r>
            <a:r>
              <a:rPr lang="es-MX" dirty="0"/>
              <a:t>. </a:t>
            </a:r>
            <a:r>
              <a:rPr lang="es-MX" dirty="0">
                <a:hlinkClick r:id="rId3" tooltip="ISBN"/>
              </a:rPr>
              <a:t>ISBN</a:t>
            </a:r>
            <a:r>
              <a:rPr lang="es-MX" dirty="0"/>
              <a:t> </a:t>
            </a:r>
            <a:r>
              <a:rPr lang="es-MX" dirty="0">
                <a:hlinkClick r:id="rId10" tooltip="Especial:FuentesDeLibros/9788497715904"/>
              </a:rPr>
              <a:t>9788497715904</a:t>
            </a:r>
            <a:r>
              <a:rPr lang="es-MX" dirty="0"/>
              <a:t>. Consultado el 3 de febrero de 2018.</a:t>
            </a:r>
          </a:p>
          <a:p>
            <a:r>
              <a:rPr lang="es-MX" dirty="0">
                <a:hlinkClick r:id="rId15"/>
              </a:rPr>
              <a:t>Volver arriba↑</a:t>
            </a:r>
            <a:r>
              <a:rPr lang="es-MX" dirty="0"/>
              <a:t> </a:t>
            </a:r>
            <a:r>
              <a:rPr lang="es-MX" i="1" dirty="0" err="1">
                <a:hlinkClick r:id="rId16"/>
              </a:rPr>
              <a:t>Quimica</a:t>
            </a:r>
            <a:r>
              <a:rPr lang="es-MX" dirty="0"/>
              <a:t>. Pearson Educación. 2005. </a:t>
            </a:r>
            <a:r>
              <a:rPr lang="es-MX" dirty="0">
                <a:hlinkClick r:id="rId3" tooltip="ISBN"/>
              </a:rPr>
              <a:t>ISBN</a:t>
            </a:r>
            <a:r>
              <a:rPr lang="es-MX" dirty="0"/>
              <a:t> </a:t>
            </a:r>
            <a:r>
              <a:rPr lang="es-MX" dirty="0">
                <a:hlinkClick r:id="rId17" tooltip="Especial:FuentesDeLibros/9789702606949"/>
              </a:rPr>
              <a:t>9789702606949</a:t>
            </a:r>
            <a:r>
              <a:rPr lang="es-MX" dirty="0"/>
              <a:t>. Consultado el 10 de noviembre de 2017.</a:t>
            </a:r>
          </a:p>
          <a:p>
            <a:r>
              <a:rPr lang="es-MX" dirty="0">
                <a:hlinkClick r:id="rId18"/>
              </a:rPr>
              <a:t>Volver arriba↑</a:t>
            </a:r>
            <a:r>
              <a:rPr lang="es-MX" dirty="0"/>
              <a:t> Sepúlveda, Tania </a:t>
            </a:r>
            <a:r>
              <a:rPr lang="es-MX" dirty="0" err="1"/>
              <a:t>Volke</a:t>
            </a:r>
            <a:r>
              <a:rPr lang="es-MX" dirty="0"/>
              <a:t> (2005). </a:t>
            </a:r>
            <a:r>
              <a:rPr lang="es-MX" i="1" dirty="0">
                <a:hlinkClick r:id="rId19"/>
              </a:rPr>
              <a:t>Suelos contaminados por metales y metaloides: muestreo y alternativas para su remediación</a:t>
            </a:r>
            <a:r>
              <a:rPr lang="es-MX" dirty="0"/>
              <a:t>. Instituto Nacional de Ecología. </a:t>
            </a:r>
            <a:r>
              <a:rPr lang="es-MX" dirty="0">
                <a:hlinkClick r:id="rId3" tooltip="ISBN"/>
              </a:rPr>
              <a:t>ISBN</a:t>
            </a:r>
            <a:r>
              <a:rPr lang="es-MX" dirty="0"/>
              <a:t> </a:t>
            </a:r>
            <a:r>
              <a:rPr lang="es-MX" dirty="0">
                <a:hlinkClick r:id="rId20" tooltip="Especial:FuentesDeLibros/9789688174920"/>
              </a:rPr>
              <a:t>9789688174920</a:t>
            </a:r>
            <a:r>
              <a:rPr lang="es-MX" dirty="0"/>
              <a:t>. Consultado el 3 de febrero de 2018.</a:t>
            </a:r>
          </a:p>
          <a:p>
            <a:r>
              <a:rPr lang="es-MX" dirty="0">
                <a:hlinkClick r:id="rId21"/>
              </a:rPr>
              <a:t>Volver arriba↑</a:t>
            </a:r>
            <a:r>
              <a:rPr lang="es-MX" dirty="0"/>
              <a:t> Perlado, Francisco Javier Guerra; Andrés, Dulce María (6 de octubre de 2014). </a:t>
            </a:r>
            <a:r>
              <a:rPr lang="es-MX" i="1" dirty="0">
                <a:hlinkClick r:id="rId22"/>
              </a:rPr>
              <a:t>Formación Profesional Básica - Ciencias Aplicadas I</a:t>
            </a:r>
            <a:r>
              <a:rPr lang="es-MX" dirty="0"/>
              <a:t>. </a:t>
            </a:r>
            <a:r>
              <a:rPr lang="es-MX" dirty="0" err="1"/>
              <a:t>Editex</a:t>
            </a:r>
            <a:r>
              <a:rPr lang="es-MX" dirty="0"/>
              <a:t>. </a:t>
            </a:r>
            <a:r>
              <a:rPr lang="es-MX" dirty="0">
                <a:hlinkClick r:id="rId3" tooltip="ISBN"/>
              </a:rPr>
              <a:t>ISBN</a:t>
            </a:r>
            <a:r>
              <a:rPr lang="es-MX" dirty="0"/>
              <a:t> </a:t>
            </a:r>
            <a:r>
              <a:rPr lang="es-MX" dirty="0">
                <a:hlinkClick r:id="rId23" tooltip="Especial:FuentesDeLibros/9788490039700"/>
              </a:rPr>
              <a:t>9788490039700</a:t>
            </a:r>
            <a:r>
              <a:rPr lang="es-MX" dirty="0"/>
              <a:t>. Consultado el 10 de noviembre de 2017.</a:t>
            </a:r>
          </a:p>
          <a:p>
            <a:r>
              <a:rPr lang="es-MX" dirty="0">
                <a:hlinkClick r:id="rId24"/>
              </a:rPr>
              <a:t>Volver arriba↑</a:t>
            </a:r>
            <a:r>
              <a:rPr lang="es-MX" dirty="0"/>
              <a:t> </a:t>
            </a:r>
            <a:r>
              <a:rPr lang="es-MX" i="1" dirty="0" err="1">
                <a:hlinkClick r:id="rId25"/>
              </a:rPr>
              <a:t>Quimica</a:t>
            </a:r>
            <a:r>
              <a:rPr lang="es-MX" dirty="0"/>
              <a:t>. Pearson Educación. 2005. </a:t>
            </a:r>
            <a:r>
              <a:rPr lang="es-MX" dirty="0">
                <a:hlinkClick r:id="rId3" tooltip="ISBN"/>
              </a:rPr>
              <a:t>ISBN</a:t>
            </a:r>
            <a:r>
              <a:rPr lang="es-MX" dirty="0"/>
              <a:t> </a:t>
            </a:r>
            <a:r>
              <a:rPr lang="es-MX" dirty="0">
                <a:hlinkClick r:id="rId17" tooltip="Especial:FuentesDeLibros/9789702606949"/>
              </a:rPr>
              <a:t>9789702606949</a:t>
            </a:r>
            <a:r>
              <a:rPr lang="es-MX" dirty="0"/>
              <a:t>. Consultado el 10 de noviembre de 2017.</a:t>
            </a:r>
          </a:p>
          <a:p>
            <a:r>
              <a:rPr lang="es-MX" dirty="0">
                <a:hlinkClick r:id="rId26"/>
              </a:rPr>
              <a:t>Volver arriba↑</a:t>
            </a:r>
            <a:r>
              <a:rPr lang="es-MX" dirty="0"/>
              <a:t> </a:t>
            </a:r>
            <a:r>
              <a:rPr lang="es-MX" i="1" dirty="0" err="1">
                <a:hlinkClick r:id="rId27"/>
              </a:rPr>
              <a:t>Quimica</a:t>
            </a:r>
            <a:r>
              <a:rPr lang="es-MX" dirty="0"/>
              <a:t>. Pearson Educación. 2005. </a:t>
            </a:r>
            <a:r>
              <a:rPr lang="es-MX" dirty="0">
                <a:hlinkClick r:id="rId3" tooltip="ISBN"/>
              </a:rPr>
              <a:t>ISBN</a:t>
            </a:r>
            <a:r>
              <a:rPr lang="es-MX" dirty="0"/>
              <a:t> </a:t>
            </a:r>
            <a:r>
              <a:rPr lang="es-MX" dirty="0">
                <a:hlinkClick r:id="rId17" tooltip="Especial:FuentesDeLibros/9789702606949"/>
              </a:rPr>
              <a:t>9789702606949</a:t>
            </a:r>
            <a:r>
              <a:rPr lang="es-MX" dirty="0"/>
              <a:t>. Consultado el 10 de noviembre de 2017.</a:t>
            </a:r>
          </a:p>
          <a:p>
            <a:endParaRPr lang="es-MX" dirty="0"/>
          </a:p>
        </p:txBody>
      </p:sp>
    </p:spTree>
    <p:extLst>
      <p:ext uri="{BB962C8B-B14F-4D97-AF65-F5344CB8AC3E}">
        <p14:creationId xmlns:p14="http://schemas.microsoft.com/office/powerpoint/2010/main" val="38409212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ío">
  <a:themeElements>
    <a:clrScheme name="Brío">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Brío">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río">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32</TotalTime>
  <Words>594</Words>
  <Application>Microsoft Office PowerPoint</Application>
  <PresentationFormat>Presentación en pantalla (4:3)</PresentationFormat>
  <Paragraphs>37</Paragraphs>
  <Slides>6</Slides>
  <Notes>0</Notes>
  <HiddenSlides>0</HiddenSlides>
  <MMClips>0</MMClips>
  <ScaleCrop>false</ScaleCrop>
  <HeadingPairs>
    <vt:vector size="4" baseType="variant">
      <vt:variant>
        <vt:lpstr>Tema</vt:lpstr>
      </vt:variant>
      <vt:variant>
        <vt:i4>1</vt:i4>
      </vt:variant>
      <vt:variant>
        <vt:lpstr>Títulos de diapositiva</vt:lpstr>
      </vt:variant>
      <vt:variant>
        <vt:i4>6</vt:i4>
      </vt:variant>
    </vt:vector>
  </HeadingPairs>
  <TitlesOfParts>
    <vt:vector size="7" baseType="lpstr">
      <vt:lpstr>Brío</vt:lpstr>
      <vt:lpstr>Ciencia de los materiales</vt:lpstr>
      <vt:lpstr>NO METALS</vt:lpstr>
      <vt:lpstr>       CHARACTERISTICS</vt:lpstr>
      <vt:lpstr>   DIFFERENCES WITH METALS</vt:lpstr>
      <vt:lpstr>      Types of no  metals</vt:lpstr>
      <vt:lpstr>            referencias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Ciencia de los materiales</dc:title>
  <dc:creator>Usuario de Windows</dc:creator>
  <cp:lastModifiedBy>Usuario de Windows</cp:lastModifiedBy>
  <cp:revision>4</cp:revision>
  <dcterms:created xsi:type="dcterms:W3CDTF">2018-05-21T16:57:32Z</dcterms:created>
  <dcterms:modified xsi:type="dcterms:W3CDTF">2018-05-21T17:34:12Z</dcterms:modified>
</cp:coreProperties>
</file>