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48"/>
  </p:normalViewPr>
  <p:slideViewPr>
    <p:cSldViewPr snapToGrid="0" snapToObjects="1">
      <p:cViewPr>
        <p:scale>
          <a:sx n="96" d="100"/>
          <a:sy n="96" d="100"/>
        </p:scale>
        <p:origin x="-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94BC2A3-BA87-1C48-ADC5-0849744FD70E}" type="datetimeFigureOut">
              <a:rPr lang="es-ES_tradnl" smtClean="0"/>
              <a:t>8/5/18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51D8EB-C6C6-A64D-8737-743F8168C4C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19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8795" y="953985"/>
            <a:ext cx="9203377" cy="3200400"/>
          </a:xfrm>
        </p:spPr>
        <p:txBody>
          <a:bodyPr>
            <a:noAutofit/>
          </a:bodyPr>
          <a:lstStyle/>
          <a:p>
            <a:r>
              <a:rPr lang="es-ES_tradnl" sz="5400" b="1" dirty="0" err="1" smtClean="0">
                <a:solidFill>
                  <a:schemeClr val="tx1"/>
                </a:solidFill>
              </a:rPr>
              <a:t>Characteristics</a:t>
            </a:r>
            <a:r>
              <a:rPr lang="es-ES_tradnl" sz="5400" b="1" dirty="0" smtClean="0">
                <a:solidFill>
                  <a:schemeClr val="tx1"/>
                </a:solidFill>
              </a:rPr>
              <a:t>, </a:t>
            </a:r>
            <a:r>
              <a:rPr lang="es-ES_tradnl" sz="5400" b="1" dirty="0" err="1" smtClean="0">
                <a:solidFill>
                  <a:schemeClr val="tx1"/>
                </a:solidFill>
              </a:rPr>
              <a:t>applications</a:t>
            </a:r>
            <a:r>
              <a:rPr lang="es-ES_tradnl" sz="5400" b="1" dirty="0" smtClean="0">
                <a:solidFill>
                  <a:schemeClr val="tx1"/>
                </a:solidFill>
              </a:rPr>
              <a:t> and </a:t>
            </a:r>
            <a:r>
              <a:rPr lang="es-ES_tradnl" sz="5400" b="1" dirty="0" err="1" smtClean="0">
                <a:solidFill>
                  <a:schemeClr val="tx1"/>
                </a:solidFill>
              </a:rPr>
              <a:t>processing</a:t>
            </a:r>
            <a:r>
              <a:rPr lang="es-ES_tradnl" sz="5400" b="1" dirty="0" smtClean="0">
                <a:solidFill>
                  <a:schemeClr val="tx1"/>
                </a:solidFill>
              </a:rPr>
              <a:t> of </a:t>
            </a:r>
            <a:r>
              <a:rPr lang="es-ES_tradnl" sz="5400" b="1" dirty="0" err="1" smtClean="0">
                <a:solidFill>
                  <a:schemeClr val="tx1"/>
                </a:solidFill>
              </a:rPr>
              <a:t>polymers</a:t>
            </a:r>
            <a:endParaRPr lang="es-ES_tradnl" sz="54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4349337"/>
            <a:ext cx="8676222" cy="1905000"/>
          </a:xfrm>
        </p:spPr>
        <p:txBody>
          <a:bodyPr>
            <a:normAutofit/>
          </a:bodyPr>
          <a:lstStyle/>
          <a:p>
            <a:r>
              <a:rPr lang="es-ES_tradnl" sz="2800" dirty="0" err="1" smtClean="0">
                <a:solidFill>
                  <a:schemeClr val="tx1"/>
                </a:solidFill>
              </a:rPr>
              <a:t>Name</a:t>
            </a:r>
            <a:r>
              <a:rPr lang="es-ES_tradnl" sz="2800" dirty="0" smtClean="0">
                <a:solidFill>
                  <a:schemeClr val="tx1"/>
                </a:solidFill>
              </a:rPr>
              <a:t>: Imanol García Magaña</a:t>
            </a:r>
          </a:p>
          <a:p>
            <a:r>
              <a:rPr lang="es-ES_tradnl" sz="2800" dirty="0" err="1" smtClean="0">
                <a:solidFill>
                  <a:schemeClr val="tx1"/>
                </a:solidFill>
              </a:rPr>
              <a:t>Student</a:t>
            </a:r>
            <a:r>
              <a:rPr lang="es-ES_tradnl" sz="2800" dirty="0" smtClean="0">
                <a:solidFill>
                  <a:schemeClr val="tx1"/>
                </a:solidFill>
              </a:rPr>
              <a:t> ID: 1889236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073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665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ES_tradnl" sz="4400" b="1" dirty="0" err="1" smtClean="0">
                <a:solidFill>
                  <a:schemeClr val="tx1"/>
                </a:solidFill>
              </a:rPr>
              <a:t>Definition</a:t>
            </a:r>
            <a:endParaRPr lang="es-ES_tradnl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040" y="2431776"/>
            <a:ext cx="7180952" cy="3124201"/>
          </a:xfrm>
        </p:spPr>
        <p:txBody>
          <a:bodyPr>
            <a:noAutofit/>
          </a:bodyPr>
          <a:lstStyle/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Polymers</a:t>
            </a:r>
            <a:r>
              <a:rPr lang="es-ES_tradnl" sz="3300" dirty="0" smtClean="0">
                <a:solidFill>
                  <a:schemeClr val="tx1"/>
                </a:solidFill>
              </a:rPr>
              <a:t> are materiales </a:t>
            </a:r>
            <a:r>
              <a:rPr lang="es-ES_tradnl" sz="3300" dirty="0" err="1" smtClean="0">
                <a:solidFill>
                  <a:schemeClr val="tx1"/>
                </a:solidFill>
              </a:rPr>
              <a:t>made</a:t>
            </a:r>
            <a:r>
              <a:rPr lang="es-ES_tradnl" sz="3300" dirty="0" smtClean="0">
                <a:solidFill>
                  <a:schemeClr val="tx1"/>
                </a:solidFill>
              </a:rPr>
              <a:t> of </a:t>
            </a:r>
            <a:r>
              <a:rPr lang="es-ES_tradnl" sz="3300" dirty="0" err="1" smtClean="0">
                <a:solidFill>
                  <a:schemeClr val="tx1"/>
                </a:solidFill>
              </a:rPr>
              <a:t>long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repeating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chains</a:t>
            </a:r>
            <a:r>
              <a:rPr lang="es-ES_tradnl" sz="3300" dirty="0" smtClean="0">
                <a:solidFill>
                  <a:schemeClr val="tx1"/>
                </a:solidFill>
              </a:rPr>
              <a:t> of </a:t>
            </a:r>
            <a:r>
              <a:rPr lang="es-ES_tradnl" sz="3300" dirty="0" err="1" smtClean="0">
                <a:solidFill>
                  <a:schemeClr val="tx1"/>
                </a:solidFill>
              </a:rPr>
              <a:t>molecules</a:t>
            </a:r>
            <a:r>
              <a:rPr lang="es-ES_tradnl" sz="3300" dirty="0" smtClean="0">
                <a:solidFill>
                  <a:schemeClr val="tx1"/>
                </a:solidFill>
              </a:rPr>
              <a:t>. </a:t>
            </a:r>
            <a:r>
              <a:rPr lang="es-ES_tradnl" sz="3300" dirty="0" err="1" smtClean="0">
                <a:solidFill>
                  <a:schemeClr val="tx1"/>
                </a:solidFill>
              </a:rPr>
              <a:t>The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materials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have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unique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properties</a:t>
            </a:r>
            <a:r>
              <a:rPr lang="es-ES_tradnl" sz="3300" dirty="0" smtClean="0">
                <a:solidFill>
                  <a:schemeClr val="tx1"/>
                </a:solidFill>
              </a:rPr>
              <a:t>, </a:t>
            </a:r>
            <a:r>
              <a:rPr lang="es-ES_tradnl" sz="3300" dirty="0" err="1" smtClean="0">
                <a:solidFill>
                  <a:schemeClr val="tx1"/>
                </a:solidFill>
              </a:rPr>
              <a:t>depending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on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the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type</a:t>
            </a:r>
            <a:r>
              <a:rPr lang="es-ES_tradnl" sz="3300" dirty="0" smtClean="0">
                <a:solidFill>
                  <a:schemeClr val="tx1"/>
                </a:solidFill>
              </a:rPr>
              <a:t> of </a:t>
            </a:r>
            <a:r>
              <a:rPr lang="es-ES_tradnl" sz="3300" dirty="0" err="1" smtClean="0">
                <a:solidFill>
                  <a:schemeClr val="tx1"/>
                </a:solidFill>
              </a:rPr>
              <a:t>molecules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being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bonded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how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they</a:t>
            </a:r>
            <a:r>
              <a:rPr lang="es-ES_tradnl" sz="3300" dirty="0" smtClean="0">
                <a:solidFill>
                  <a:schemeClr val="tx1"/>
                </a:solidFill>
              </a:rPr>
              <a:t> are </a:t>
            </a:r>
            <a:r>
              <a:rPr lang="es-ES_tradnl" sz="3300" dirty="0" err="1" smtClean="0">
                <a:solidFill>
                  <a:schemeClr val="tx1"/>
                </a:solidFill>
              </a:rPr>
              <a:t>bonded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  <a:endParaRPr lang="es-ES_tradnl" sz="33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g.purch.com/h/1400/aHR0cDovL3d3dy5saXZlc2NpZW5jZS5jb20vaW1hZ2VzL2kvMDAwLzA5Ni8xMTEvb3JpZ2luYWwvcG9seXBlcHRpZGUuanB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25" y="2292628"/>
            <a:ext cx="4092336" cy="3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9276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ES_tradnl" sz="4400" b="1" dirty="0" smtClean="0">
                <a:solidFill>
                  <a:schemeClr val="tx1"/>
                </a:solidFill>
              </a:rPr>
              <a:t>Stress-</a:t>
            </a:r>
            <a:r>
              <a:rPr lang="es-ES_tradnl" sz="4400" b="1" dirty="0" err="1" smtClean="0">
                <a:solidFill>
                  <a:schemeClr val="tx1"/>
                </a:solidFill>
              </a:rPr>
              <a:t>strain</a:t>
            </a:r>
            <a:r>
              <a:rPr lang="es-ES_tradnl" sz="4400" b="1" dirty="0" smtClean="0">
                <a:solidFill>
                  <a:schemeClr val="tx1"/>
                </a:solidFill>
              </a:rPr>
              <a:t>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behaviour</a:t>
            </a:r>
            <a:endParaRPr lang="es-ES_tradnl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304" y="2093843"/>
            <a:ext cx="11701670" cy="4134679"/>
          </a:xfrm>
        </p:spPr>
        <p:txBody>
          <a:bodyPr>
            <a:normAutofit/>
          </a:bodyPr>
          <a:lstStyle/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Based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on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the</a:t>
            </a:r>
            <a:r>
              <a:rPr lang="es-ES_tradnl" sz="3300" dirty="0" smtClean="0">
                <a:solidFill>
                  <a:schemeClr val="tx1"/>
                </a:solidFill>
              </a:rPr>
              <a:t> stress-</a:t>
            </a:r>
            <a:r>
              <a:rPr lang="es-ES_tradnl" sz="3300" dirty="0" err="1" smtClean="0">
                <a:solidFill>
                  <a:schemeClr val="tx1"/>
                </a:solidFill>
              </a:rPr>
              <a:t>strain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behaviour</a:t>
            </a:r>
            <a:r>
              <a:rPr lang="es-ES_tradnl" sz="3300" dirty="0" smtClean="0">
                <a:solidFill>
                  <a:schemeClr val="tx1"/>
                </a:solidFill>
              </a:rPr>
              <a:t>, </a:t>
            </a:r>
            <a:r>
              <a:rPr lang="es-ES_tradnl" sz="3300" dirty="0" err="1" smtClean="0">
                <a:solidFill>
                  <a:schemeClr val="tx1"/>
                </a:solidFill>
              </a:rPr>
              <a:t>there</a:t>
            </a:r>
            <a:r>
              <a:rPr lang="es-ES_tradnl" sz="3300" dirty="0" smtClean="0">
                <a:solidFill>
                  <a:schemeClr val="tx1"/>
                </a:solidFill>
              </a:rPr>
              <a:t> are </a:t>
            </a:r>
            <a:r>
              <a:rPr lang="es-ES_tradnl" sz="3300" dirty="0" err="1" smtClean="0">
                <a:solidFill>
                  <a:schemeClr val="tx1"/>
                </a:solidFill>
              </a:rPr>
              <a:t>three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classifications</a:t>
            </a:r>
            <a:r>
              <a:rPr lang="es-ES_tradnl" sz="3300" dirty="0" smtClean="0">
                <a:solidFill>
                  <a:schemeClr val="tx1"/>
                </a:solidFill>
              </a:rPr>
              <a:t>: </a:t>
            </a:r>
            <a:r>
              <a:rPr lang="es-ES_tradnl" sz="3300" dirty="0" err="1" smtClean="0">
                <a:solidFill>
                  <a:schemeClr val="tx1"/>
                </a:solidFill>
              </a:rPr>
              <a:t>brittle</a:t>
            </a:r>
            <a:r>
              <a:rPr lang="es-ES_tradnl" sz="3300" dirty="0" smtClean="0">
                <a:solidFill>
                  <a:schemeClr val="tx1"/>
                </a:solidFill>
              </a:rPr>
              <a:t>, </a:t>
            </a:r>
            <a:r>
              <a:rPr lang="es-ES_tradnl" sz="3300" dirty="0" err="1" smtClean="0">
                <a:solidFill>
                  <a:schemeClr val="tx1"/>
                </a:solidFill>
              </a:rPr>
              <a:t>plastic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highly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elastic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Change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with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temperature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Sensitive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strain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rate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smtClean="0">
                <a:solidFill>
                  <a:schemeClr val="tx1"/>
                </a:solidFill>
              </a:rPr>
              <a:t>High </a:t>
            </a:r>
            <a:r>
              <a:rPr lang="es-ES_tradnl" sz="3300" dirty="0" err="1" smtClean="0">
                <a:solidFill>
                  <a:schemeClr val="tx1"/>
                </a:solidFill>
              </a:rPr>
              <a:t>flexibility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resistance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Low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density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6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ES_tradnl" sz="4400" b="1" dirty="0" err="1" smtClean="0">
                <a:solidFill>
                  <a:schemeClr val="tx1"/>
                </a:solidFill>
              </a:rPr>
              <a:t>Types</a:t>
            </a:r>
            <a:r>
              <a:rPr lang="es-ES_tradnl" sz="4400" b="1" dirty="0" smtClean="0">
                <a:solidFill>
                  <a:schemeClr val="tx1"/>
                </a:solidFill>
              </a:rPr>
              <a:t> of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polymers</a:t>
            </a:r>
            <a:r>
              <a:rPr lang="es-ES_tradnl" sz="4400" b="1" dirty="0" smtClean="0">
                <a:solidFill>
                  <a:schemeClr val="tx1"/>
                </a:solidFill>
              </a:rPr>
              <a:t>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according</a:t>
            </a:r>
            <a:r>
              <a:rPr lang="es-ES_tradnl" sz="4400" b="1" dirty="0" smtClean="0">
                <a:solidFill>
                  <a:schemeClr val="tx1"/>
                </a:solidFill>
              </a:rPr>
              <a:t> to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their</a:t>
            </a:r>
            <a:r>
              <a:rPr lang="es-ES_tradnl" sz="4400" b="1" dirty="0" smtClean="0">
                <a:solidFill>
                  <a:schemeClr val="tx1"/>
                </a:solidFill>
              </a:rPr>
              <a:t>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applications</a:t>
            </a:r>
            <a:endParaRPr lang="es-ES_tradnl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075" y="2305876"/>
            <a:ext cx="11580674" cy="4187687"/>
          </a:xfrm>
        </p:spPr>
        <p:txBody>
          <a:bodyPr>
            <a:normAutofit fontScale="77500" lnSpcReduction="20000"/>
          </a:bodyPr>
          <a:lstStyle/>
          <a:p>
            <a:r>
              <a:rPr lang="es-ES_tradnl" sz="4300" dirty="0" err="1" smtClean="0">
                <a:solidFill>
                  <a:schemeClr val="tx1"/>
                </a:solidFill>
              </a:rPr>
              <a:t>Plastics</a:t>
            </a:r>
            <a:r>
              <a:rPr lang="es-ES_tradnl" sz="43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s-ES_tradnl" sz="4300" dirty="0" smtClean="0">
                <a:solidFill>
                  <a:schemeClr val="tx1"/>
                </a:solidFill>
              </a:rPr>
              <a:t>- </a:t>
            </a:r>
            <a:r>
              <a:rPr lang="es-ES_tradnl" sz="4300" dirty="0" err="1" smtClean="0">
                <a:solidFill>
                  <a:schemeClr val="tx1"/>
                </a:solidFill>
              </a:rPr>
              <a:t>structural</a:t>
            </a:r>
            <a:r>
              <a:rPr lang="es-ES_tradnl" sz="4300" dirty="0" smtClean="0">
                <a:solidFill>
                  <a:schemeClr val="tx1"/>
                </a:solidFill>
              </a:rPr>
              <a:t> </a:t>
            </a:r>
            <a:r>
              <a:rPr lang="es-ES_tradnl" sz="4300" dirty="0" err="1" smtClean="0">
                <a:solidFill>
                  <a:schemeClr val="tx1"/>
                </a:solidFill>
              </a:rPr>
              <a:t>rigidity</a:t>
            </a:r>
            <a:r>
              <a:rPr lang="es-ES_tradnl" sz="4300" dirty="0" smtClean="0">
                <a:solidFill>
                  <a:schemeClr val="tx1"/>
                </a:solidFill>
              </a:rPr>
              <a:t> </a:t>
            </a:r>
            <a:r>
              <a:rPr lang="es-ES_tradnl" sz="4300" dirty="0" err="1" smtClean="0">
                <a:solidFill>
                  <a:schemeClr val="tx1"/>
                </a:solidFill>
              </a:rPr>
              <a:t>under</a:t>
            </a:r>
            <a:r>
              <a:rPr lang="es-ES_tradnl" sz="4300" dirty="0" smtClean="0">
                <a:solidFill>
                  <a:schemeClr val="tx1"/>
                </a:solidFill>
              </a:rPr>
              <a:t> </a:t>
            </a:r>
            <a:r>
              <a:rPr lang="es-ES_tradnl" sz="4300" dirty="0" smtClean="0">
                <a:solidFill>
                  <a:schemeClr val="tx1"/>
                </a:solidFill>
              </a:rPr>
              <a:t>load.</a:t>
            </a:r>
          </a:p>
          <a:p>
            <a:pPr algn="just">
              <a:buFontTx/>
              <a:buChar char="-"/>
            </a:pPr>
            <a:r>
              <a:rPr lang="es-ES_tradnl" sz="4300" dirty="0" err="1" smtClean="0">
                <a:solidFill>
                  <a:schemeClr val="tx1"/>
                </a:solidFill>
              </a:rPr>
              <a:t>any</a:t>
            </a:r>
            <a:r>
              <a:rPr lang="es-ES_tradnl" sz="4300" dirty="0" smtClean="0">
                <a:solidFill>
                  <a:schemeClr val="tx1"/>
                </a:solidFill>
              </a:rPr>
              <a:t> </a:t>
            </a:r>
            <a:r>
              <a:rPr lang="es-ES_tradnl" sz="4300" dirty="0" err="1" smtClean="0">
                <a:solidFill>
                  <a:schemeClr val="tx1"/>
                </a:solidFill>
              </a:rPr>
              <a:t>degree</a:t>
            </a:r>
            <a:r>
              <a:rPr lang="es-ES_tradnl" sz="4300" dirty="0" smtClean="0">
                <a:solidFill>
                  <a:schemeClr val="tx1"/>
                </a:solidFill>
              </a:rPr>
              <a:t> of </a:t>
            </a:r>
            <a:r>
              <a:rPr lang="es-ES_tradnl" sz="4300" dirty="0" err="1" smtClean="0">
                <a:solidFill>
                  <a:schemeClr val="tx1"/>
                </a:solidFill>
              </a:rPr>
              <a:t>crystallinity</a:t>
            </a:r>
            <a:r>
              <a:rPr lang="es-ES_tradnl" sz="4300" dirty="0">
                <a:solidFill>
                  <a:schemeClr val="tx1"/>
                </a:solidFill>
              </a:rPr>
              <a:t>.</a:t>
            </a:r>
            <a:endParaRPr lang="es-ES_tradnl" sz="4300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s-ES_tradnl" sz="4300" dirty="0" err="1" smtClean="0">
                <a:solidFill>
                  <a:schemeClr val="tx1"/>
                </a:solidFill>
              </a:rPr>
              <a:t>Any</a:t>
            </a:r>
            <a:r>
              <a:rPr lang="es-ES_tradnl" sz="4300" dirty="0" smtClean="0">
                <a:solidFill>
                  <a:schemeClr val="tx1"/>
                </a:solidFill>
              </a:rPr>
              <a:t> molecular </a:t>
            </a:r>
            <a:r>
              <a:rPr lang="es-ES_tradnl" sz="4300" dirty="0" err="1" smtClean="0">
                <a:solidFill>
                  <a:schemeClr val="tx1"/>
                </a:solidFill>
              </a:rPr>
              <a:t>structures</a:t>
            </a:r>
            <a:r>
              <a:rPr lang="es-ES_tradnl" sz="4300" dirty="0" smtClean="0">
                <a:solidFill>
                  <a:schemeClr val="tx1"/>
                </a:solidFill>
              </a:rPr>
              <a:t> and </a:t>
            </a:r>
            <a:r>
              <a:rPr lang="es-ES_tradnl" sz="4300" dirty="0" err="1" smtClean="0">
                <a:solidFill>
                  <a:schemeClr val="tx1"/>
                </a:solidFill>
              </a:rPr>
              <a:t>configurations</a:t>
            </a:r>
            <a:r>
              <a:rPr lang="es-ES_tradnl" sz="4300" dirty="0">
                <a:solidFill>
                  <a:schemeClr val="tx1"/>
                </a:solidFill>
              </a:rPr>
              <a:t> </a:t>
            </a:r>
            <a:r>
              <a:rPr lang="es-ES_tradnl" sz="4300" dirty="0" smtClean="0">
                <a:solidFill>
                  <a:schemeClr val="tx1"/>
                </a:solidFill>
              </a:rPr>
              <a:t>are </a:t>
            </a:r>
            <a:r>
              <a:rPr lang="es-ES_tradnl" sz="4300" dirty="0" err="1" smtClean="0">
                <a:solidFill>
                  <a:schemeClr val="tx1"/>
                </a:solidFill>
              </a:rPr>
              <a:t>possible</a:t>
            </a:r>
            <a:r>
              <a:rPr lang="es-ES_tradnl" sz="4300" dirty="0" smtClean="0">
                <a:solidFill>
                  <a:schemeClr val="tx1"/>
                </a:solidFill>
              </a:rPr>
              <a:t>.</a:t>
            </a:r>
            <a:endParaRPr lang="es-ES_tradnl" sz="4300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thermoplastic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ES_tradnl" sz="4300" dirty="0" err="1">
                <a:solidFill>
                  <a:schemeClr val="tx1"/>
                </a:solidFill>
                <a:effectLst/>
              </a:rPr>
              <a:t>or</a:t>
            </a:r>
            <a:r>
              <a:rPr lang="es-ES_tradnl" sz="4300" dirty="0">
                <a:solidFill>
                  <a:schemeClr val="tx1"/>
                </a:solidFill>
                <a:effectLst/>
              </a:rPr>
              <a:t> </a:t>
            </a: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thermosetting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Examples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: 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Polypropylene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, </a:t>
            </a: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polycarbonate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 and </a:t>
            </a:r>
            <a:r>
              <a:rPr lang="es-ES_tradnl" sz="4300" dirty="0" err="1" smtClean="0">
                <a:solidFill>
                  <a:schemeClr val="tx1"/>
                </a:solidFill>
                <a:effectLst/>
              </a:rPr>
              <a:t>polyethylene</a:t>
            </a:r>
            <a:r>
              <a:rPr lang="es-ES_tradnl" sz="4300" dirty="0" smtClean="0">
                <a:solidFill>
                  <a:schemeClr val="tx1"/>
                </a:solidFill>
                <a:effectLst/>
              </a:rPr>
              <a:t>.</a:t>
            </a:r>
            <a:endParaRPr lang="es-ES_tradnl" sz="4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_tradnl" sz="3600" dirty="0" smtClean="0"/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67" y="1905000"/>
            <a:ext cx="2771648" cy="18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4821" y="357809"/>
            <a:ext cx="11328883" cy="6858000"/>
          </a:xfrm>
        </p:spPr>
        <p:txBody>
          <a:bodyPr>
            <a:normAutofit/>
          </a:bodyPr>
          <a:lstStyle/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Elastomers</a:t>
            </a:r>
            <a:r>
              <a:rPr lang="es-ES_tradnl" sz="33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es-ES_tradnl" sz="3300" dirty="0" err="1" smtClean="0">
                <a:solidFill>
                  <a:schemeClr val="tx1"/>
                </a:solidFill>
              </a:rPr>
              <a:t>Low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modulus</a:t>
            </a:r>
            <a:r>
              <a:rPr lang="es-ES_tradnl" sz="3300" dirty="0" smtClean="0">
                <a:solidFill>
                  <a:schemeClr val="tx1"/>
                </a:solidFill>
              </a:rPr>
              <a:t> of </a:t>
            </a:r>
            <a:r>
              <a:rPr lang="es-ES_tradnl" sz="3300" dirty="0" err="1" smtClean="0">
                <a:solidFill>
                  <a:schemeClr val="tx1"/>
                </a:solidFill>
              </a:rPr>
              <a:t>elasticity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lang="es-ES_tradnl" sz="3300" dirty="0" smtClean="0">
                <a:solidFill>
                  <a:schemeClr val="tx1"/>
                </a:solidFill>
              </a:rPr>
              <a:t>High </a:t>
            </a:r>
            <a:r>
              <a:rPr lang="es-ES_tradnl" sz="3300" dirty="0" err="1" smtClean="0">
                <a:solidFill>
                  <a:schemeClr val="tx1"/>
                </a:solidFill>
              </a:rPr>
              <a:t>extensibility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Examples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: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Neoprene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, natural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rubber</a:t>
            </a:r>
            <a:r>
              <a:rPr lang="es-ES_tradnl" sz="3300" dirty="0">
                <a:solidFill>
                  <a:schemeClr val="tx1"/>
                </a:solidFill>
                <a:effectLst/>
              </a:rPr>
              <a:t> 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and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silicone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endParaRPr lang="es-ES_tradnl" sz="33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Fibers</a:t>
            </a:r>
            <a:r>
              <a:rPr lang="es-ES_tradnl" sz="33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es-ES_tradnl" sz="3300" dirty="0" smtClean="0">
                <a:solidFill>
                  <a:schemeClr val="tx1"/>
                </a:solidFill>
              </a:rPr>
              <a:t>High </a:t>
            </a:r>
            <a:r>
              <a:rPr lang="es-ES_tradnl" sz="3300" dirty="0" err="1" smtClean="0">
                <a:solidFill>
                  <a:schemeClr val="tx1"/>
                </a:solidFill>
              </a:rPr>
              <a:t>modulus</a:t>
            </a:r>
            <a:r>
              <a:rPr lang="es-ES_tradnl" sz="3300" dirty="0" smtClean="0">
                <a:solidFill>
                  <a:schemeClr val="tx1"/>
                </a:solidFill>
              </a:rPr>
              <a:t> of </a:t>
            </a:r>
            <a:r>
              <a:rPr lang="es-ES_tradnl" sz="3300" dirty="0" err="1" smtClean="0">
                <a:solidFill>
                  <a:schemeClr val="tx1"/>
                </a:solidFill>
              </a:rPr>
              <a:t>elasticity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lang="es-ES_tradnl" sz="3300" dirty="0" err="1" smtClean="0">
                <a:solidFill>
                  <a:schemeClr val="tx1"/>
                </a:solidFill>
              </a:rPr>
              <a:t>Low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extensibility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ES_tradnl" sz="3300" dirty="0" err="1" smtClean="0">
                <a:solidFill>
                  <a:schemeClr val="tx1"/>
                </a:solidFill>
              </a:rPr>
              <a:t>Examples</a:t>
            </a:r>
            <a:r>
              <a:rPr lang="es-ES_tradnl" sz="3300" dirty="0" smtClean="0">
                <a:solidFill>
                  <a:schemeClr val="tx1"/>
                </a:solidFill>
              </a:rPr>
              <a:t>: nylon, </a:t>
            </a:r>
            <a:r>
              <a:rPr lang="es-ES_tradnl" sz="3300" dirty="0" err="1" smtClean="0">
                <a:solidFill>
                  <a:schemeClr val="tx1"/>
                </a:solidFill>
              </a:rPr>
              <a:t>kevlar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nomex</a:t>
            </a:r>
            <a:r>
              <a:rPr lang="es-ES_tradnl" sz="3300" dirty="0">
                <a:solidFill>
                  <a:schemeClr val="tx1"/>
                </a:solidFill>
              </a:rPr>
              <a:t>.</a:t>
            </a:r>
            <a:endParaRPr lang="es-ES_tradnl" sz="33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ES_tradnl" sz="3300" dirty="0" smtClean="0"/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8088"/>
                    </a14:imgEffect>
                    <a14:imgEffect>
                      <a14:saturation sat="1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5392" y="216176"/>
            <a:ext cx="1789042" cy="310734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569" y="3918778"/>
            <a:ext cx="3344517" cy="25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4821" y="649356"/>
            <a:ext cx="11607179" cy="6632713"/>
          </a:xfrm>
        </p:spPr>
        <p:txBody>
          <a:bodyPr>
            <a:normAutofit/>
          </a:bodyPr>
          <a:lstStyle/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Adhesives</a:t>
            </a:r>
            <a:r>
              <a:rPr lang="es-ES_tradnl" sz="33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es-ES_tradnl" sz="3300" dirty="0" smtClean="0">
                <a:solidFill>
                  <a:schemeClr val="tx1"/>
                </a:solidFill>
              </a:rPr>
              <a:t>High </a:t>
            </a:r>
            <a:r>
              <a:rPr lang="es-ES_tradnl" sz="3300" dirty="0" err="1" smtClean="0">
                <a:solidFill>
                  <a:schemeClr val="tx1"/>
                </a:solidFill>
              </a:rPr>
              <a:t>adhesion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lang="es-ES_tradnl" sz="3300" dirty="0" smtClean="0">
                <a:solidFill>
                  <a:schemeClr val="tx1"/>
                </a:solidFill>
              </a:rPr>
              <a:t>High </a:t>
            </a:r>
            <a:r>
              <a:rPr lang="es-ES_tradnl" sz="3300" dirty="0" err="1" smtClean="0">
                <a:solidFill>
                  <a:schemeClr val="tx1"/>
                </a:solidFill>
              </a:rPr>
              <a:t>cohesion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Examples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: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Nitrocellulose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, polyester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silicone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  <a:effectLst/>
              </a:rPr>
              <a:t>cyanoacrylate</a:t>
            </a:r>
            <a:r>
              <a:rPr lang="es-ES_tradnl" sz="33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endParaRPr lang="es-ES_tradnl" sz="3300" dirty="0" smtClean="0">
              <a:solidFill>
                <a:schemeClr val="tx1"/>
              </a:solidFill>
              <a:effectLst/>
            </a:endParaRP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Coatings</a:t>
            </a:r>
            <a:r>
              <a:rPr lang="es-ES_tradnl" sz="33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es-ES_tradnl" sz="3300" dirty="0" err="1" smtClean="0">
                <a:solidFill>
                  <a:schemeClr val="tx1"/>
                </a:solidFill>
              </a:rPr>
              <a:t>Corrosion</a:t>
            </a:r>
            <a:r>
              <a:rPr lang="es-ES_tradnl" sz="3300" dirty="0" smtClean="0">
                <a:solidFill>
                  <a:schemeClr val="tx1"/>
                </a:solidFill>
              </a:rPr>
              <a:t>, </a:t>
            </a:r>
            <a:r>
              <a:rPr lang="es-ES_tradnl" sz="3300" dirty="0" err="1" smtClean="0">
                <a:solidFill>
                  <a:schemeClr val="tx1"/>
                </a:solidFill>
              </a:rPr>
              <a:t>sc</a:t>
            </a:r>
            <a:r>
              <a:rPr lang="es-ES_tradnl" sz="3300" dirty="0" err="1" smtClean="0">
                <a:solidFill>
                  <a:schemeClr val="tx1"/>
                </a:solidFill>
              </a:rPr>
              <a:t>ratch</a:t>
            </a:r>
            <a:r>
              <a:rPr lang="es-ES_tradnl" sz="3300" dirty="0" smtClean="0">
                <a:solidFill>
                  <a:schemeClr val="tx1"/>
                </a:solidFill>
              </a:rPr>
              <a:t> and </a:t>
            </a:r>
            <a:r>
              <a:rPr lang="es-ES_tradnl" sz="3300" dirty="0" err="1" smtClean="0">
                <a:solidFill>
                  <a:schemeClr val="tx1"/>
                </a:solidFill>
              </a:rPr>
              <a:t>wear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resistance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lang="es-ES_tradnl" sz="3300" dirty="0" err="1" smtClean="0">
                <a:solidFill>
                  <a:schemeClr val="tx1"/>
                </a:solidFill>
              </a:rPr>
              <a:t>Adhesion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ES_tradnl" sz="3300" dirty="0" err="1" smtClean="0">
                <a:solidFill>
                  <a:schemeClr val="tx1"/>
                </a:solidFill>
              </a:rPr>
              <a:t>Example</a:t>
            </a:r>
            <a:r>
              <a:rPr lang="es-ES_tradnl" sz="3300" dirty="0" smtClean="0">
                <a:solidFill>
                  <a:schemeClr val="tx1"/>
                </a:solidFill>
              </a:rPr>
              <a:t>: </a:t>
            </a:r>
            <a:r>
              <a:rPr lang="es-ES_tradnl" sz="3300" dirty="0" err="1" smtClean="0">
                <a:solidFill>
                  <a:schemeClr val="tx1"/>
                </a:solidFill>
              </a:rPr>
              <a:t>Latex</a:t>
            </a:r>
            <a:r>
              <a:rPr lang="es-ES_tradnl" sz="3300" dirty="0" smtClean="0">
                <a:solidFill>
                  <a:schemeClr val="tx1"/>
                </a:solidFill>
              </a:rPr>
              <a:t>. </a:t>
            </a:r>
            <a:endParaRPr lang="es-ES_tradnl" sz="33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s-ES_tradnl" sz="3300" dirty="0" smtClean="0"/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18" y="167308"/>
            <a:ext cx="2722460" cy="20418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74" y="4394200"/>
            <a:ext cx="2856067" cy="19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s-ES_tradnl" sz="4400" b="1" dirty="0" err="1" smtClean="0">
                <a:solidFill>
                  <a:schemeClr val="tx1"/>
                </a:solidFill>
              </a:rPr>
              <a:t>Applications</a:t>
            </a:r>
            <a:r>
              <a:rPr lang="es-ES_tradnl" sz="4400" b="1" dirty="0" smtClean="0">
                <a:solidFill>
                  <a:schemeClr val="tx1"/>
                </a:solidFill>
              </a:rPr>
              <a:t> of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polymers</a:t>
            </a:r>
            <a:endParaRPr lang="es-ES_tradnl" sz="44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8317" y="1805608"/>
            <a:ext cx="9905998" cy="4316897"/>
          </a:xfrm>
        </p:spPr>
        <p:txBody>
          <a:bodyPr>
            <a:noAutofit/>
          </a:bodyPr>
          <a:lstStyle/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Structural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materials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smtClean="0">
                <a:solidFill>
                  <a:schemeClr val="tx1"/>
                </a:solidFill>
              </a:rPr>
              <a:t>Electric </a:t>
            </a:r>
            <a:r>
              <a:rPr lang="es-ES_tradnl" sz="3300" dirty="0" err="1" smtClean="0">
                <a:solidFill>
                  <a:schemeClr val="tx1"/>
                </a:solidFill>
              </a:rPr>
              <a:t>supercapacitors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smtClean="0">
                <a:solidFill>
                  <a:schemeClr val="tx1"/>
                </a:solidFill>
              </a:rPr>
              <a:t>Drivers.</a:t>
            </a:r>
          </a:p>
          <a:p>
            <a:pPr algn="just"/>
            <a:r>
              <a:rPr lang="es-ES_tradnl" sz="3300" dirty="0" smtClean="0">
                <a:solidFill>
                  <a:schemeClr val="tx1"/>
                </a:solidFill>
              </a:rPr>
              <a:t>Solid </a:t>
            </a:r>
            <a:r>
              <a:rPr lang="es-ES_tradnl" sz="3300" dirty="0" err="1" smtClean="0">
                <a:solidFill>
                  <a:schemeClr val="tx1"/>
                </a:solidFill>
              </a:rPr>
              <a:t>supports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for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organic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synthesis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Packing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Electrolytes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_tradnl" sz="3300" dirty="0" err="1" smtClean="0">
                <a:solidFill>
                  <a:schemeClr val="tx1"/>
                </a:solidFill>
              </a:rPr>
              <a:t>Materials</a:t>
            </a:r>
            <a:r>
              <a:rPr lang="es-ES_tradnl" sz="3300" dirty="0" smtClean="0">
                <a:solidFill>
                  <a:schemeClr val="tx1"/>
                </a:solidFill>
              </a:rPr>
              <a:t> </a:t>
            </a:r>
            <a:r>
              <a:rPr lang="es-ES_tradnl" sz="3300" dirty="0" err="1" smtClean="0">
                <a:solidFill>
                  <a:schemeClr val="tx1"/>
                </a:solidFill>
              </a:rPr>
              <a:t>with</a:t>
            </a:r>
            <a:r>
              <a:rPr lang="es-ES_tradnl" sz="3300" dirty="0" smtClean="0">
                <a:solidFill>
                  <a:schemeClr val="tx1"/>
                </a:solidFill>
              </a:rPr>
              <a:t> non-linear </a:t>
            </a:r>
            <a:r>
              <a:rPr lang="es-ES_tradnl" sz="3300" dirty="0" err="1" smtClean="0">
                <a:solidFill>
                  <a:schemeClr val="tx1"/>
                </a:solidFill>
              </a:rPr>
              <a:t>optics</a:t>
            </a:r>
            <a:r>
              <a:rPr lang="es-ES_tradnl" sz="3300" dirty="0" smtClean="0">
                <a:solidFill>
                  <a:schemeClr val="tx1"/>
                </a:solidFill>
              </a:rPr>
              <a:t>.</a:t>
            </a:r>
            <a:endParaRPr lang="es-ES_tradnl" sz="33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sultado de imagen para aplicaciones de los polime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94" y="2616708"/>
            <a:ext cx="3592927" cy="26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49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247" y="0"/>
            <a:ext cx="11158330" cy="1905000"/>
          </a:xfrm>
        </p:spPr>
        <p:txBody>
          <a:bodyPr>
            <a:normAutofit/>
          </a:bodyPr>
          <a:lstStyle/>
          <a:p>
            <a:pPr algn="ctr"/>
            <a:r>
              <a:rPr lang="es-ES_tradnl" sz="4400" b="1" dirty="0" err="1" smtClean="0">
                <a:solidFill>
                  <a:schemeClr val="tx1"/>
                </a:solidFill>
              </a:rPr>
              <a:t>Polymer</a:t>
            </a:r>
            <a:r>
              <a:rPr lang="es-ES_tradnl" sz="4400" b="1" dirty="0" smtClean="0">
                <a:solidFill>
                  <a:schemeClr val="tx1"/>
                </a:solidFill>
              </a:rPr>
              <a:t>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synthesis</a:t>
            </a:r>
            <a:r>
              <a:rPr lang="es-ES_tradnl" sz="4400" b="1" dirty="0" smtClean="0">
                <a:solidFill>
                  <a:schemeClr val="tx1"/>
                </a:solidFill>
              </a:rPr>
              <a:t> and </a:t>
            </a:r>
            <a:r>
              <a:rPr lang="es-ES_tradnl" sz="4400" b="1" dirty="0" err="1" smtClean="0">
                <a:solidFill>
                  <a:schemeClr val="tx1"/>
                </a:solidFill>
              </a:rPr>
              <a:t>processing</a:t>
            </a:r>
            <a:endParaRPr lang="es-ES_tradnl" sz="4400" b="1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55843" y="2073590"/>
            <a:ext cx="311969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300" dirty="0" err="1" smtClean="0"/>
              <a:t>Polymerization</a:t>
            </a:r>
            <a:endParaRPr lang="es-ES_tradnl" sz="33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941691" y="2063979"/>
            <a:ext cx="389931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300" dirty="0" err="1" smtClean="0"/>
              <a:t>Additive</a:t>
            </a:r>
            <a:r>
              <a:rPr lang="es-ES_tradnl" sz="3300" dirty="0" smtClean="0"/>
              <a:t> </a:t>
            </a:r>
            <a:r>
              <a:rPr lang="es-ES_tradnl" sz="3300" dirty="0" err="1" smtClean="0"/>
              <a:t>materials</a:t>
            </a:r>
            <a:endParaRPr lang="es-ES_tradnl" sz="33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6953" y="3331282"/>
            <a:ext cx="297007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Additive</a:t>
            </a:r>
            <a:endParaRPr lang="es-ES_tradnl" sz="2800" dirty="0" smtClean="0"/>
          </a:p>
          <a:p>
            <a:pPr algn="ctr"/>
            <a:r>
              <a:rPr lang="es-ES_tradnl" sz="2800" dirty="0" err="1" smtClean="0"/>
              <a:t>polymerization</a:t>
            </a:r>
            <a:endParaRPr lang="es-ES_tradnl" sz="2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375080" y="3332263"/>
            <a:ext cx="314897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Condensation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polymerization</a:t>
            </a:r>
            <a:r>
              <a:rPr lang="es-ES_tradnl" sz="2800" dirty="0" smtClean="0"/>
              <a:t> </a:t>
            </a:r>
            <a:endParaRPr lang="es-ES_tradnl" sz="2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3214" y="5009365"/>
            <a:ext cx="369040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2800" dirty="0" err="1" smtClean="0"/>
              <a:t>Reaction</a:t>
            </a:r>
            <a:r>
              <a:rPr lang="es-ES_tradnl" sz="2800" dirty="0" smtClean="0"/>
              <a:t> of </a:t>
            </a:r>
            <a:r>
              <a:rPr lang="es-ES_tradnl" sz="2800" dirty="0" err="1" smtClean="0"/>
              <a:t>monomers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without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elimination</a:t>
            </a:r>
            <a:r>
              <a:rPr lang="es-ES_tradnl" sz="2800" dirty="0" smtClean="0"/>
              <a:t> of </a:t>
            </a:r>
            <a:r>
              <a:rPr lang="es-ES_tradnl" sz="2800" dirty="0" err="1" smtClean="0"/>
              <a:t>atoms</a:t>
            </a:r>
            <a:endParaRPr lang="es-ES_tradnl" sz="28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896139" y="4961411"/>
            <a:ext cx="474427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2800" dirty="0" err="1" smtClean="0"/>
              <a:t>Reaction</a:t>
            </a:r>
            <a:r>
              <a:rPr lang="es-ES_tradnl" sz="2800" dirty="0" smtClean="0"/>
              <a:t> in </a:t>
            </a:r>
            <a:r>
              <a:rPr lang="es-ES_tradnl" sz="2800" dirty="0" err="1" smtClean="0"/>
              <a:t>wich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smalls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molecules</a:t>
            </a:r>
            <a:r>
              <a:rPr lang="es-ES_tradnl" sz="2800" dirty="0" smtClean="0"/>
              <a:t>,  </a:t>
            </a:r>
            <a:r>
              <a:rPr lang="es-ES_tradnl" sz="2800" dirty="0" err="1" smtClean="0"/>
              <a:t>such</a:t>
            </a:r>
            <a:r>
              <a:rPr lang="es-ES_tradnl" sz="2800" dirty="0" smtClean="0"/>
              <a:t> as </a:t>
            </a:r>
            <a:r>
              <a:rPr lang="es-ES_tradnl" sz="2800" dirty="0" err="1" smtClean="0"/>
              <a:t>water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is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eliminated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between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functional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groups</a:t>
            </a:r>
            <a:endParaRPr lang="es-ES_tradnl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836330" y="3467889"/>
            <a:ext cx="40046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2800" dirty="0" err="1" smtClean="0"/>
              <a:t>Fillers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plasticizers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stabilizers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colorants</a:t>
            </a:r>
            <a:r>
              <a:rPr lang="es-ES_tradnl" sz="2800" dirty="0" smtClean="0"/>
              <a:t> and </a:t>
            </a:r>
            <a:r>
              <a:rPr lang="es-ES_tradnl" sz="2800" dirty="0" err="1" smtClean="0"/>
              <a:t>flame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retardants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  <p:cxnSp>
        <p:nvCxnSpPr>
          <p:cNvPr id="26" name="Conector angular 25"/>
          <p:cNvCxnSpPr>
            <a:stCxn id="2" idx="2"/>
            <a:endCxn id="9" idx="1"/>
          </p:cNvCxnSpPr>
          <p:nvPr/>
        </p:nvCxnSpPr>
        <p:spPr>
          <a:xfrm rot="16200000" flipH="1">
            <a:off x="6788521" y="1210890"/>
            <a:ext cx="459061" cy="1847279"/>
          </a:xfrm>
          <a:prstGeom prst="bentConnector2">
            <a:avLst/>
          </a:prstGeom>
          <a:ln w="168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8" idx="3"/>
          </p:cNvCxnSpPr>
          <p:nvPr/>
        </p:nvCxnSpPr>
        <p:spPr>
          <a:xfrm rot="5400000">
            <a:off x="5242133" y="1521393"/>
            <a:ext cx="985689" cy="718869"/>
          </a:xfrm>
          <a:prstGeom prst="bentConnector2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9891348" y="2743632"/>
            <a:ext cx="2" cy="724257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6015829" y="4360752"/>
            <a:ext cx="1" cy="584127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>
            <a:off x="1721989" y="4376911"/>
            <a:ext cx="1" cy="632454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rot="16200000" flipH="1">
            <a:off x="3557619" y="3108889"/>
            <a:ext cx="1135563" cy="559387"/>
          </a:xfrm>
          <a:prstGeom prst="bentConnector2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 rot="5400000">
            <a:off x="2971279" y="3105302"/>
            <a:ext cx="1134582" cy="608667"/>
          </a:xfrm>
          <a:prstGeom prst="bentConnector2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1627</TotalTime>
  <Words>265</Words>
  <Application>Microsoft Macintosh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Malla</vt:lpstr>
      <vt:lpstr>Characteristics, applications and processing of polymers</vt:lpstr>
      <vt:lpstr>Definition</vt:lpstr>
      <vt:lpstr>Stress-strain behaviour</vt:lpstr>
      <vt:lpstr>Types of polymers according to their applications</vt:lpstr>
      <vt:lpstr>Presentación de PowerPoint</vt:lpstr>
      <vt:lpstr>Presentación de PowerPoint</vt:lpstr>
      <vt:lpstr>Applications of polymers</vt:lpstr>
      <vt:lpstr>Polymer synthesis and processing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Characteristics, applications and processing of polymers</dc:title>
  <dc:creator>Imanol García Magaña</dc:creator>
  <cp:lastModifiedBy>Imanol García Magaña</cp:lastModifiedBy>
  <cp:revision>40</cp:revision>
  <dcterms:created xsi:type="dcterms:W3CDTF">2018-05-08T03:25:37Z</dcterms:created>
  <dcterms:modified xsi:type="dcterms:W3CDTF">2018-05-09T06:34:26Z</dcterms:modified>
</cp:coreProperties>
</file>