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embeddedFontLst>
    <p:embeddedFont>
      <p:font typeface="Lato"/>
      <p:regular r:id="rId26"/>
      <p:bold r:id="rId27"/>
      <p:italic r:id="rId28"/>
      <p:boldItalic r:id="rId29"/>
    </p:embeddedFont>
    <p:embeddedFont>
      <p:font typeface="Montserrat"/>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4" roundtripDataSignature="AMtx7mim9MywfjwBcX7C63pERGTQ2RA0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slide" Target="slides/slide20.xml"/><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7a09c664fd_0_51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7a09c664fd_0_5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7a09c664fd_0_51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7a09c664fd_0_5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7a09c664fd_0_53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7a09c664fd_0_5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7a09c664fd_0_54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7a09c664fd_0_5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5" name="Shape 15"/>
        <p:cNvGrpSpPr/>
        <p:nvPr/>
      </p:nvGrpSpPr>
      <p:grpSpPr>
        <a:xfrm>
          <a:off x="0" y="0"/>
          <a:ext cx="0" cy="0"/>
          <a:chOff x="0" y="0"/>
          <a:chExt cx="0" cy="0"/>
        </a:xfrm>
      </p:grpSpPr>
      <p:sp>
        <p:nvSpPr>
          <p:cNvPr id="16" name="Google Shape;16;p1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2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7"/>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5" name="Google Shape;75;p2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28"/>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8"/>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1" name="Google Shape;81;p2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g7a09c664fd_0_676"/>
          <p:cNvGrpSpPr/>
          <p:nvPr/>
        </p:nvGrpSpPr>
        <p:grpSpPr>
          <a:xfrm>
            <a:off x="0" y="507989"/>
            <a:ext cx="1037850" cy="1355017"/>
            <a:chOff x="0" y="381001"/>
            <a:chExt cx="1037850" cy="1016288"/>
          </a:xfrm>
        </p:grpSpPr>
        <p:sp>
          <p:nvSpPr>
            <p:cNvPr id="86" name="Google Shape;86;g7a09c664fd_0_67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g7a09c664fd_0_67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 name="Google Shape;88;g7a09c664fd_0_676"/>
          <p:cNvSpPr txBox="1"/>
          <p:nvPr>
            <p:ph type="title"/>
          </p:nvPr>
        </p:nvSpPr>
        <p:spPr>
          <a:xfrm>
            <a:off x="1297500" y="525000"/>
            <a:ext cx="7038900" cy="1218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89" name="Google Shape;89;g7a09c664fd_0_676"/>
          <p:cNvSpPr txBox="1"/>
          <p:nvPr>
            <p:ph idx="1" type="body"/>
          </p:nvPr>
        </p:nvSpPr>
        <p:spPr>
          <a:xfrm>
            <a:off x="1297500" y="2090067"/>
            <a:ext cx="7038900" cy="38817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90" name="Google Shape;90;g7a09c664fd_0_676"/>
          <p:cNvSpPr txBox="1"/>
          <p:nvPr>
            <p:ph idx="12" type="sldNum"/>
          </p:nvPr>
        </p:nvSpPr>
        <p:spPr>
          <a:xfrm>
            <a:off x="8472458" y="6217623"/>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9" name="Shape 19"/>
        <p:cNvGrpSpPr/>
        <p:nvPr/>
      </p:nvGrpSpPr>
      <p:grpSpPr>
        <a:xfrm>
          <a:off x="0" y="0"/>
          <a:ext cx="0" cy="0"/>
          <a:chOff x="0" y="0"/>
          <a:chExt cx="0" cy="0"/>
        </a:xfrm>
      </p:grpSpPr>
      <p:sp>
        <p:nvSpPr>
          <p:cNvPr id="20" name="Google Shape;20;p19"/>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9"/>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22" name="Google Shape;22;p1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5" name="Shape 25"/>
        <p:cNvGrpSpPr/>
        <p:nvPr/>
      </p:nvGrpSpPr>
      <p:grpSpPr>
        <a:xfrm>
          <a:off x="0" y="0"/>
          <a:ext cx="0" cy="0"/>
          <a:chOff x="0" y="0"/>
          <a:chExt cx="0" cy="0"/>
        </a:xfrm>
      </p:grpSpPr>
      <p:sp>
        <p:nvSpPr>
          <p:cNvPr id="26" name="Google Shape;26;p2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8" name="Google Shape;28;p2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1" name="Shape 31"/>
        <p:cNvGrpSpPr/>
        <p:nvPr/>
      </p:nvGrpSpPr>
      <p:grpSpPr>
        <a:xfrm>
          <a:off x="0" y="0"/>
          <a:ext cx="0" cy="0"/>
          <a:chOff x="0" y="0"/>
          <a:chExt cx="0" cy="0"/>
        </a:xfrm>
      </p:grpSpPr>
      <p:sp>
        <p:nvSpPr>
          <p:cNvPr id="32" name="Google Shape;32;p21"/>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1"/>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4" name="Google Shape;34;p2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7" name="Shape 37"/>
        <p:cNvGrpSpPr/>
        <p:nvPr/>
      </p:nvGrpSpPr>
      <p:grpSpPr>
        <a:xfrm>
          <a:off x="0" y="0"/>
          <a:ext cx="0" cy="0"/>
          <a:chOff x="0" y="0"/>
          <a:chExt cx="0" cy="0"/>
        </a:xfrm>
      </p:grpSpPr>
      <p:sp>
        <p:nvSpPr>
          <p:cNvPr id="38" name="Google Shape;38;p2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2"/>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0" name="Google Shape;40;p22"/>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1" name="Google Shape;41;p2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4" name="Shape 44"/>
        <p:cNvGrpSpPr/>
        <p:nvPr/>
      </p:nvGrpSpPr>
      <p:grpSpPr>
        <a:xfrm>
          <a:off x="0" y="0"/>
          <a:ext cx="0" cy="0"/>
          <a:chOff x="0" y="0"/>
          <a:chExt cx="0" cy="0"/>
        </a:xfrm>
      </p:grpSpPr>
      <p:sp>
        <p:nvSpPr>
          <p:cNvPr id="45" name="Google Shape;45;p23"/>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3"/>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7" name="Google Shape;47;p23"/>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8" name="Google Shape;48;p23"/>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9" name="Google Shape;49;p23"/>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0" name="Google Shape;50;p2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3" name="Shape 53"/>
        <p:cNvGrpSpPr/>
        <p:nvPr/>
      </p:nvGrpSpPr>
      <p:grpSpPr>
        <a:xfrm>
          <a:off x="0" y="0"/>
          <a:ext cx="0" cy="0"/>
          <a:chOff x="0" y="0"/>
          <a:chExt cx="0" cy="0"/>
        </a:xfrm>
      </p:grpSpPr>
      <p:sp>
        <p:nvSpPr>
          <p:cNvPr id="54" name="Google Shape;54;p2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25"/>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5"/>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1" name="Google Shape;61;p25"/>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2" name="Google Shape;62;p2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26"/>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6"/>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68" name="Google Shape;68;p26"/>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9" name="Google Shape;69;p2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D8D8"/>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1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
          <p:cNvSpPr txBox="1"/>
          <p:nvPr/>
        </p:nvSpPr>
        <p:spPr>
          <a:xfrm>
            <a:off x="4221955" y="4042733"/>
            <a:ext cx="4784034" cy="1192634"/>
          </a:xfrm>
          <a:prstGeom prst="rect">
            <a:avLst/>
          </a:prstGeom>
          <a:noFill/>
          <a:ln>
            <a:noFill/>
          </a:ln>
        </p:spPr>
        <p:txBody>
          <a:bodyPr anchorCtr="0" anchor="t" bIns="0" lIns="0" spcFirstLastPara="1" rIns="0" wrap="square" tIns="0">
            <a:noAutofit/>
          </a:bodyPr>
          <a:lstStyle/>
          <a:p>
            <a:pPr indent="0" lvl="0" marL="0" marR="0" rtl="0" algn="r">
              <a:lnSpc>
                <a:spcPct val="110000"/>
              </a:lnSpc>
              <a:spcBef>
                <a:spcPts val="0"/>
              </a:spcBef>
              <a:spcAft>
                <a:spcPts val="0"/>
              </a:spcAft>
              <a:buClr>
                <a:srgbClr val="000000"/>
              </a:buClr>
              <a:buSzPts val="2800"/>
              <a:buFont typeface="Arial"/>
              <a:buNone/>
            </a:pPr>
            <a:r>
              <a:rPr b="1" i="0" lang="es-ES" sz="2800" u="none" cap="none" strike="noStrike">
                <a:solidFill>
                  <a:srgbClr val="941100"/>
                </a:solidFill>
                <a:latin typeface="Montserrat"/>
                <a:ea typeface="Montserrat"/>
                <a:cs typeface="Montserrat"/>
                <a:sym typeface="Montserrat"/>
              </a:rPr>
              <a:t>INTRODUCCIÓN Y FUENTES DEL DERECHO INTERNACIONAL</a:t>
            </a:r>
            <a:endParaRPr b="1" i="0" sz="2800" u="none" cap="none" strike="noStrike">
              <a:solidFill>
                <a:srgbClr val="941100"/>
              </a:solidFill>
              <a:latin typeface="Montserrat"/>
              <a:ea typeface="Montserrat"/>
              <a:cs typeface="Montserrat"/>
              <a:sym typeface="Montserrat"/>
            </a:endParaRPr>
          </a:p>
        </p:txBody>
      </p:sp>
      <p:sp>
        <p:nvSpPr>
          <p:cNvPr id="96" name="Google Shape;96;p1"/>
          <p:cNvSpPr/>
          <p:nvPr/>
        </p:nvSpPr>
        <p:spPr>
          <a:xfrm>
            <a:off x="11905" y="-4475"/>
            <a:ext cx="4210050" cy="6862475"/>
          </a:xfrm>
          <a:prstGeom prst="rect">
            <a:avLst/>
          </a:prstGeom>
          <a:solidFill>
            <a:srgbClr val="941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
          <p:cNvSpPr txBox="1"/>
          <p:nvPr/>
        </p:nvSpPr>
        <p:spPr>
          <a:xfrm>
            <a:off x="5580112" y="836712"/>
            <a:ext cx="3219650" cy="282129"/>
          </a:xfrm>
          <a:prstGeom prst="rect">
            <a:avLst/>
          </a:prstGeom>
          <a:noFill/>
          <a:ln>
            <a:noFill/>
          </a:ln>
        </p:spPr>
        <p:txBody>
          <a:bodyPr anchorCtr="0" anchor="t" bIns="0" lIns="0" spcFirstLastPara="1" rIns="0" wrap="square" tIns="0">
            <a:noAutofit/>
          </a:bodyPr>
          <a:lstStyle/>
          <a:p>
            <a:pPr indent="0" lvl="0" marL="0" marR="0" rtl="0" algn="r">
              <a:lnSpc>
                <a:spcPct val="140000"/>
              </a:lnSpc>
              <a:spcBef>
                <a:spcPts val="0"/>
              </a:spcBef>
              <a:spcAft>
                <a:spcPts val="0"/>
              </a:spcAft>
              <a:buClr>
                <a:srgbClr val="000000"/>
              </a:buClr>
              <a:buSzPts val="16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0"/>
          <p:cNvSpPr txBox="1"/>
          <p:nvPr/>
        </p:nvSpPr>
        <p:spPr>
          <a:xfrm>
            <a:off x="1223628" y="332656"/>
            <a:ext cx="6696744" cy="156966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es-ES" sz="3200" u="none" cap="none" strike="noStrike">
                <a:solidFill>
                  <a:schemeClr val="dk1"/>
                </a:solidFill>
                <a:latin typeface="Calibri"/>
                <a:ea typeface="Calibri"/>
                <a:cs typeface="Calibri"/>
                <a:sym typeface="Calibri"/>
              </a:rPr>
              <a:t>¿QUÉ ES UNA CONVENCIÓN?</a:t>
            </a:r>
            <a:endParaRPr b="1" i="0" sz="1400" u="none" cap="none" strike="noStrike">
              <a:solidFill>
                <a:srgbClr val="000000"/>
              </a:solidFill>
            </a:endParaRPr>
          </a:p>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chemeClr val="lt1"/>
              </a:solidFill>
              <a:latin typeface="Calibri"/>
              <a:ea typeface="Calibri"/>
              <a:cs typeface="Calibri"/>
              <a:sym typeface="Calibri"/>
            </a:endParaRPr>
          </a:p>
        </p:txBody>
      </p:sp>
      <p:sp>
        <p:nvSpPr>
          <p:cNvPr id="159" name="Google Shape;159;p10"/>
          <p:cNvSpPr txBox="1"/>
          <p:nvPr/>
        </p:nvSpPr>
        <p:spPr>
          <a:xfrm>
            <a:off x="1731336" y="769139"/>
            <a:ext cx="7338678" cy="3139321"/>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Clr>
                <a:srgbClr val="000000"/>
              </a:buClr>
              <a:buSzPts val="2200"/>
              <a:buFont typeface="Arial"/>
              <a:buNone/>
            </a:pPr>
            <a:r>
              <a:rPr b="0" i="0" lang="es-ES" sz="2200" u="none" cap="none" strike="noStrike">
                <a:solidFill>
                  <a:schemeClr val="dk1"/>
                </a:solidFill>
                <a:latin typeface="Calibri"/>
                <a:ea typeface="Calibri"/>
                <a:cs typeface="Calibri"/>
                <a:sym typeface="Calibri"/>
              </a:rPr>
              <a:t>Se entiende por "tratado" un acuerdo internacional celebrado por escrito entre los Estados y regido por el derecho internacional, ya conste en un instrumento único o en dos o más instrumentos conexos y cualquiera que sea su denominación particular; (…)</a:t>
            </a:r>
            <a:endParaRPr b="0" i="0" sz="2200" u="none" cap="none" strike="noStrike">
              <a:solidFill>
                <a:schemeClr val="dk1"/>
              </a:solidFill>
              <a:latin typeface="Calibri"/>
              <a:ea typeface="Calibri"/>
              <a:cs typeface="Calibri"/>
              <a:sym typeface="Calibri"/>
            </a:endParaRPr>
          </a:p>
        </p:txBody>
      </p:sp>
      <p:pic>
        <p:nvPicPr>
          <p:cNvPr descr="C:\Users\Adrian\Desktop\posicionamiento-seo.png" id="160" name="Google Shape;160;p10"/>
          <p:cNvPicPr preferRelativeResize="0"/>
          <p:nvPr/>
        </p:nvPicPr>
        <p:blipFill rotWithShape="1">
          <a:blip r:embed="rId3">
            <a:alphaModFix/>
          </a:blip>
          <a:srcRect b="0" l="0" r="0" t="0"/>
          <a:stretch/>
        </p:blipFill>
        <p:spPr>
          <a:xfrm>
            <a:off x="-133969" y="2365300"/>
            <a:ext cx="1731336" cy="2239046"/>
          </a:xfrm>
          <a:prstGeom prst="rect">
            <a:avLst/>
          </a:prstGeom>
          <a:noFill/>
          <a:ln>
            <a:noFill/>
          </a:ln>
        </p:spPr>
      </p:pic>
      <p:sp>
        <p:nvSpPr>
          <p:cNvPr id="161" name="Google Shape;161;p10"/>
          <p:cNvSpPr txBox="1"/>
          <p:nvPr/>
        </p:nvSpPr>
        <p:spPr>
          <a:xfrm>
            <a:off x="827584" y="3943163"/>
            <a:ext cx="6696744" cy="156966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es-ES" sz="3200" u="none" cap="none" strike="noStrike">
                <a:solidFill>
                  <a:schemeClr val="dk1"/>
                </a:solidFill>
                <a:latin typeface="Calibri"/>
                <a:ea typeface="Calibri"/>
                <a:cs typeface="Calibri"/>
                <a:sym typeface="Calibri"/>
              </a:rPr>
              <a:t>¿QUÉ ES LA COSTUMBRE?</a:t>
            </a:r>
            <a:endParaRPr b="1" i="0" sz="1400" u="none" cap="none" strike="noStrike">
              <a:solidFill>
                <a:srgbClr val="000000"/>
              </a:solidFill>
            </a:endParaRPr>
          </a:p>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chemeClr val="lt1"/>
              </a:solidFill>
              <a:latin typeface="Calibri"/>
              <a:ea typeface="Calibri"/>
              <a:cs typeface="Calibri"/>
              <a:sym typeface="Calibri"/>
            </a:endParaRPr>
          </a:p>
        </p:txBody>
      </p:sp>
      <p:sp>
        <p:nvSpPr>
          <p:cNvPr id="162" name="Google Shape;162;p10"/>
          <p:cNvSpPr txBox="1"/>
          <p:nvPr/>
        </p:nvSpPr>
        <p:spPr>
          <a:xfrm>
            <a:off x="1387138" y="4257322"/>
            <a:ext cx="7338600" cy="17082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Clr>
                <a:srgbClr val="000000"/>
              </a:buClr>
              <a:buSzPts val="2300"/>
              <a:buFont typeface="Arial"/>
              <a:buNone/>
            </a:pPr>
            <a:r>
              <a:rPr b="0" i="0" lang="es-ES" sz="2300" u="none" cap="none" strike="noStrike">
                <a:solidFill>
                  <a:schemeClr val="dk1"/>
                </a:solidFill>
                <a:latin typeface="Calibri"/>
                <a:ea typeface="Calibri"/>
                <a:cs typeface="Calibri"/>
                <a:sym typeface="Calibri"/>
              </a:rPr>
              <a:t>“La costumbre internacional como prueba de una práctica generalmente aceptada como derecho”</a:t>
            </a:r>
            <a:endParaRPr b="0" i="0" sz="23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1"/>
          <p:cNvSpPr txBox="1"/>
          <p:nvPr/>
        </p:nvSpPr>
        <p:spPr>
          <a:xfrm>
            <a:off x="0" y="260648"/>
            <a:ext cx="6696744" cy="156966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es-ES" sz="3200" u="none" cap="none" strike="noStrike">
                <a:solidFill>
                  <a:schemeClr val="dk1"/>
                </a:solidFill>
                <a:latin typeface="Calibri"/>
                <a:ea typeface="Calibri"/>
                <a:cs typeface="Calibri"/>
                <a:sym typeface="Calibri"/>
              </a:rPr>
              <a:t>Elementos de la Costumbre</a:t>
            </a:r>
            <a:endParaRPr b="1" i="0" sz="1400" u="none" cap="none" strike="noStrike">
              <a:solidFill>
                <a:srgbClr val="000000"/>
              </a:solidFill>
            </a:endParaRPr>
          </a:p>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chemeClr val="lt1"/>
              </a:solidFill>
              <a:latin typeface="Calibri"/>
              <a:ea typeface="Calibri"/>
              <a:cs typeface="Calibri"/>
              <a:sym typeface="Calibri"/>
            </a:endParaRPr>
          </a:p>
        </p:txBody>
      </p:sp>
      <p:sp>
        <p:nvSpPr>
          <p:cNvPr id="168" name="Google Shape;168;p11"/>
          <p:cNvSpPr txBox="1"/>
          <p:nvPr/>
        </p:nvSpPr>
        <p:spPr>
          <a:xfrm>
            <a:off x="2555776" y="491562"/>
            <a:ext cx="5976664" cy="5539978"/>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200"/>
              <a:buFont typeface="Arial"/>
              <a:buNone/>
            </a:pPr>
            <a:r>
              <a:t/>
            </a:r>
            <a:endParaRPr b="0" i="0" sz="2200" u="none" cap="none" strike="noStrike">
              <a:solidFill>
                <a:schemeClr val="lt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chemeClr val="dk1"/>
                </a:solidFill>
                <a:latin typeface="Calibri"/>
                <a:ea typeface="Calibri"/>
                <a:cs typeface="Calibri"/>
                <a:sym typeface="Calibri"/>
              </a:rPr>
              <a:t>Se entiende que existirá “costumbre” sólo en cuanto se configuren:</a:t>
            </a:r>
            <a:endParaRPr b="0" i="0" sz="24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chemeClr val="dk1"/>
                </a:solidFill>
                <a:latin typeface="Calibri"/>
                <a:ea typeface="Calibri"/>
                <a:cs typeface="Calibri"/>
                <a:sym typeface="Calibri"/>
              </a:rPr>
              <a:t>i) un elemento o requisito material u objetivo – entendido como la reiteración de determinados hechos o prácticas, </a:t>
            </a:r>
            <a:r>
              <a:rPr b="1" i="0" lang="es-ES" sz="2400" u="none" cap="none" strike="noStrike">
                <a:solidFill>
                  <a:schemeClr val="dk1"/>
                </a:solidFill>
                <a:latin typeface="Calibri"/>
                <a:ea typeface="Calibri"/>
                <a:cs typeface="Calibri"/>
                <a:sym typeface="Calibri"/>
              </a:rPr>
              <a:t>generales, ininterrumpidas y constantes</a:t>
            </a:r>
            <a:r>
              <a:rPr b="0" i="0" lang="es-ES" sz="2400" u="none" cap="none" strike="noStrike">
                <a:solidFill>
                  <a:schemeClr val="dk1"/>
                </a:solidFill>
                <a:latin typeface="Calibri"/>
                <a:ea typeface="Calibri"/>
                <a:cs typeface="Calibri"/>
                <a:sym typeface="Calibri"/>
              </a:rPr>
              <a:t> – y; </a:t>
            </a:r>
            <a:endParaRPr b="0" i="0" sz="24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400"/>
              <a:buFont typeface="Arial"/>
              <a:buNone/>
            </a:pPr>
            <a:r>
              <a:rPr b="0" i="0" lang="es-ES" sz="2400" u="none" cap="none" strike="noStrike">
                <a:solidFill>
                  <a:schemeClr val="dk1"/>
                </a:solidFill>
                <a:latin typeface="Calibri"/>
                <a:ea typeface="Calibri"/>
                <a:cs typeface="Calibri"/>
                <a:sym typeface="Calibri"/>
              </a:rPr>
              <a:t>ii) un elemento o requisito; comúnmente denominado </a:t>
            </a:r>
            <a:r>
              <a:rPr b="1" i="0" lang="es-ES" sz="2400" u="none" cap="none" strike="noStrike">
                <a:solidFill>
                  <a:schemeClr val="dk1"/>
                </a:solidFill>
                <a:latin typeface="Calibri"/>
                <a:ea typeface="Calibri"/>
                <a:cs typeface="Calibri"/>
                <a:sym typeface="Calibri"/>
              </a:rPr>
              <a:t>psicológico; o subjetivo</a:t>
            </a:r>
            <a:r>
              <a:rPr b="0" i="0" lang="es-ES" sz="2400" u="none" cap="none" strike="noStrike">
                <a:solidFill>
                  <a:schemeClr val="dk1"/>
                </a:solidFill>
                <a:latin typeface="Calibri"/>
                <a:ea typeface="Calibri"/>
                <a:cs typeface="Calibri"/>
                <a:sym typeface="Calibri"/>
              </a:rPr>
              <a:t>, identificado con el antiguo instituto romano: </a:t>
            </a:r>
            <a:r>
              <a:rPr b="0" i="1" lang="es-ES" sz="2400" u="none" cap="none" strike="noStrike">
                <a:solidFill>
                  <a:schemeClr val="dk1"/>
                </a:solidFill>
                <a:latin typeface="Calibri"/>
                <a:ea typeface="Calibri"/>
                <a:cs typeface="Calibri"/>
                <a:sym typeface="Calibri"/>
              </a:rPr>
              <a:t>“Opinio Juris Sive Necessitatis” </a:t>
            </a:r>
            <a:endParaRPr b="0" i="0" sz="2400" u="none" cap="none" strike="noStrike">
              <a:solidFill>
                <a:schemeClr val="dk1"/>
              </a:solidFill>
              <a:latin typeface="Calibri"/>
              <a:ea typeface="Calibri"/>
              <a:cs typeface="Calibri"/>
              <a:sym typeface="Calibri"/>
            </a:endParaRPr>
          </a:p>
        </p:txBody>
      </p:sp>
      <p:pic>
        <p:nvPicPr>
          <p:cNvPr descr="C:\Users\Adrian\Desktop\AVsO_TEH_400x400.png" id="169" name="Google Shape;169;p11"/>
          <p:cNvPicPr preferRelativeResize="0"/>
          <p:nvPr/>
        </p:nvPicPr>
        <p:blipFill rotWithShape="1">
          <a:blip r:embed="rId3">
            <a:alphaModFix/>
          </a:blip>
          <a:srcRect b="0" l="0" r="0" t="0"/>
          <a:stretch/>
        </p:blipFill>
        <p:spPr>
          <a:xfrm>
            <a:off x="-81347" y="2348880"/>
            <a:ext cx="2718470" cy="271847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2"/>
          <p:cNvSpPr txBox="1"/>
          <p:nvPr/>
        </p:nvSpPr>
        <p:spPr>
          <a:xfrm>
            <a:off x="1403648" y="188640"/>
            <a:ext cx="6696744" cy="156966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es-ES" sz="3200" u="none" cap="none" strike="noStrike">
                <a:solidFill>
                  <a:schemeClr val="dk1"/>
                </a:solidFill>
                <a:latin typeface="Calibri"/>
                <a:ea typeface="Calibri"/>
                <a:cs typeface="Calibri"/>
                <a:sym typeface="Calibri"/>
              </a:rPr>
              <a:t>Clasificación de la Costumbre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chemeClr val="lt1"/>
              </a:solidFill>
              <a:latin typeface="Calibri"/>
              <a:ea typeface="Calibri"/>
              <a:cs typeface="Calibri"/>
              <a:sym typeface="Calibri"/>
            </a:endParaRPr>
          </a:p>
        </p:txBody>
      </p:sp>
      <p:sp>
        <p:nvSpPr>
          <p:cNvPr id="175" name="Google Shape;175;p12"/>
          <p:cNvSpPr txBox="1"/>
          <p:nvPr/>
        </p:nvSpPr>
        <p:spPr>
          <a:xfrm>
            <a:off x="-24036" y="984880"/>
            <a:ext cx="8921080" cy="590931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200"/>
              <a:buFont typeface="Noto Sans Symbols"/>
              <a:buChar char="✔"/>
            </a:pPr>
            <a:r>
              <a:rPr b="1" i="0" lang="es-ES" sz="2200" u="none" cap="none" strike="noStrike">
                <a:solidFill>
                  <a:schemeClr val="dk1"/>
                </a:solidFill>
                <a:latin typeface="Calibri"/>
                <a:ea typeface="Calibri"/>
                <a:cs typeface="Calibri"/>
                <a:sym typeface="Calibri"/>
              </a:rPr>
              <a:t>Secundum legem:</a:t>
            </a:r>
            <a:r>
              <a:rPr b="0" i="0" lang="es-ES" sz="2200" u="none" cap="none" strike="noStrike">
                <a:solidFill>
                  <a:schemeClr val="dk1"/>
                </a:solidFill>
                <a:latin typeface="Calibri"/>
                <a:ea typeface="Calibri"/>
                <a:cs typeface="Calibri"/>
                <a:sym typeface="Calibri"/>
              </a:rPr>
              <a:t> Del latín, según la ley o de acuerdo a la ley, es la que </a:t>
            </a:r>
            <a:r>
              <a:rPr b="1" i="0" lang="es-ES" sz="2200" u="none" cap="none" strike="noStrike">
                <a:solidFill>
                  <a:schemeClr val="dk1"/>
                </a:solidFill>
                <a:latin typeface="Calibri"/>
                <a:ea typeface="Calibri"/>
                <a:cs typeface="Calibri"/>
                <a:sym typeface="Calibri"/>
              </a:rPr>
              <a:t>se aplica por mandato de una norma positiva</a:t>
            </a:r>
            <a:r>
              <a:rPr b="0" i="0" lang="es-ES" sz="2200" u="none" cap="none" strike="noStrike">
                <a:solidFill>
                  <a:schemeClr val="dk1"/>
                </a:solidFill>
                <a:latin typeface="Calibri"/>
                <a:ea typeface="Calibri"/>
                <a:cs typeface="Calibri"/>
                <a:sym typeface="Calibri"/>
              </a:rPr>
              <a:t>. Por ejemplo, cumplir las leyes de </a:t>
            </a:r>
            <a:r>
              <a:rPr lang="es-ES" sz="2200">
                <a:solidFill>
                  <a:schemeClr val="dk1"/>
                </a:solidFill>
                <a:latin typeface="Calibri"/>
                <a:ea typeface="Calibri"/>
                <a:cs typeface="Calibri"/>
                <a:sym typeface="Calibri"/>
              </a:rPr>
              <a:t>tránsito</a:t>
            </a:r>
            <a:r>
              <a:rPr b="0" i="0" lang="es-ES" sz="2200" u="none" cap="none" strike="noStrike">
                <a:solidFill>
                  <a:schemeClr val="dk1"/>
                </a:solidFill>
                <a:latin typeface="Calibri"/>
                <a:ea typeface="Calibri"/>
                <a:cs typeface="Calibri"/>
                <a:sym typeface="Calibri"/>
              </a:rPr>
              <a:t> que indican que se circula por el carril derecho de una avenida, es seguir una costumbre de acuerdo a la ley.</a:t>
            </a:r>
            <a:endParaRPr b="0" i="0" sz="1400" u="none" cap="none" strike="noStrike">
              <a:solidFill>
                <a:srgbClr val="000000"/>
              </a:solidFill>
              <a:latin typeface="Arial"/>
              <a:ea typeface="Arial"/>
              <a:cs typeface="Arial"/>
              <a:sym typeface="Arial"/>
            </a:endParaRPr>
          </a:p>
          <a:p>
            <a:pPr indent="-203200" lvl="0" marL="342900" marR="0" rtl="0" algn="just">
              <a:lnSpc>
                <a:spcPct val="100000"/>
              </a:lnSpc>
              <a:spcBef>
                <a:spcPts val="0"/>
              </a:spcBef>
              <a:spcAft>
                <a:spcPts val="0"/>
              </a:spcAft>
              <a:buClr>
                <a:schemeClr val="dk1"/>
              </a:buClr>
              <a:buSzPts val="2200"/>
              <a:buFont typeface="Noto Sans Symbols"/>
              <a:buNone/>
            </a:pPr>
            <a:r>
              <a:t/>
            </a:r>
            <a:endParaRPr b="0" i="0" sz="2200" u="none" cap="none" strike="noStrik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SzPts val="2200"/>
              <a:buFont typeface="Noto Sans Symbols"/>
              <a:buChar char="✔"/>
            </a:pPr>
            <a:r>
              <a:rPr b="1" i="0" lang="es-ES" sz="2200" u="none" cap="none" strike="noStrike">
                <a:solidFill>
                  <a:schemeClr val="dk1"/>
                </a:solidFill>
                <a:latin typeface="Calibri"/>
                <a:ea typeface="Calibri"/>
                <a:cs typeface="Calibri"/>
                <a:sym typeface="Calibri"/>
              </a:rPr>
              <a:t>Praeter legem:</a:t>
            </a:r>
            <a:r>
              <a:rPr b="0" i="0" lang="es-ES" sz="2200" u="none" cap="none" strike="noStrike">
                <a:solidFill>
                  <a:schemeClr val="dk1"/>
                </a:solidFill>
                <a:latin typeface="Calibri"/>
                <a:ea typeface="Calibri"/>
                <a:cs typeface="Calibri"/>
                <a:sym typeface="Calibri"/>
              </a:rPr>
              <a:t> O que </a:t>
            </a:r>
            <a:r>
              <a:rPr b="1" i="0" lang="es-ES" sz="2200" u="none" cap="none" strike="noStrike">
                <a:solidFill>
                  <a:schemeClr val="dk1"/>
                </a:solidFill>
                <a:latin typeface="Calibri"/>
                <a:ea typeface="Calibri"/>
                <a:cs typeface="Calibri"/>
                <a:sym typeface="Calibri"/>
              </a:rPr>
              <a:t>llena los vacíos de la ley</a:t>
            </a:r>
            <a:r>
              <a:rPr b="0" i="0" lang="es-ES" sz="2200" u="none" cap="none" strike="noStrike">
                <a:solidFill>
                  <a:schemeClr val="dk1"/>
                </a:solidFill>
                <a:latin typeface="Calibri"/>
                <a:ea typeface="Calibri"/>
                <a:cs typeface="Calibri"/>
                <a:sym typeface="Calibri"/>
              </a:rPr>
              <a:t>, es aquella que ante el silencio de la ley o ante alguna laguna del derecho, viene a suplir, a complementar, es norma al margen de la ley la contemple para tal fin.</a:t>
            </a:r>
            <a:endParaRPr b="0" i="0" sz="1400" u="none" cap="none" strike="noStrike">
              <a:solidFill>
                <a:srgbClr val="000000"/>
              </a:solidFill>
              <a:latin typeface="Arial"/>
              <a:ea typeface="Arial"/>
              <a:cs typeface="Arial"/>
              <a:sym typeface="Arial"/>
            </a:endParaRPr>
          </a:p>
          <a:p>
            <a:pPr indent="-203200" lvl="0" marL="342900" marR="0" rtl="0" algn="just">
              <a:lnSpc>
                <a:spcPct val="100000"/>
              </a:lnSpc>
              <a:spcBef>
                <a:spcPts val="0"/>
              </a:spcBef>
              <a:spcAft>
                <a:spcPts val="0"/>
              </a:spcAft>
              <a:buClr>
                <a:schemeClr val="dk1"/>
              </a:buClr>
              <a:buSzPts val="2200"/>
              <a:buFont typeface="Noto Sans Symbols"/>
              <a:buNone/>
            </a:pPr>
            <a:r>
              <a:t/>
            </a:r>
            <a:endParaRPr b="0" i="0" sz="2200" u="none" cap="none" strike="noStrik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SzPts val="2200"/>
              <a:buFont typeface="Noto Sans Symbols"/>
              <a:buChar char="✔"/>
            </a:pPr>
            <a:r>
              <a:rPr b="1" i="0" lang="es-ES" sz="2200" u="none" cap="none" strike="noStrike">
                <a:solidFill>
                  <a:schemeClr val="dk1"/>
                </a:solidFill>
                <a:latin typeface="Calibri"/>
                <a:ea typeface="Calibri"/>
                <a:cs typeface="Calibri"/>
                <a:sym typeface="Calibri"/>
              </a:rPr>
              <a:t>Contra legem:</a:t>
            </a:r>
            <a:r>
              <a:rPr b="0" i="0" lang="es-ES" sz="2200" u="none" cap="none" strike="noStrike">
                <a:solidFill>
                  <a:schemeClr val="dk1"/>
                </a:solidFill>
                <a:latin typeface="Calibri"/>
                <a:ea typeface="Calibri"/>
                <a:cs typeface="Calibri"/>
                <a:sym typeface="Calibri"/>
              </a:rPr>
              <a:t> es la que </a:t>
            </a:r>
            <a:r>
              <a:rPr b="1" i="0" lang="es-ES" sz="2200" u="none" cap="none" strike="noStrike">
                <a:solidFill>
                  <a:schemeClr val="dk1"/>
                </a:solidFill>
                <a:latin typeface="Calibri"/>
                <a:ea typeface="Calibri"/>
                <a:cs typeface="Calibri"/>
                <a:sym typeface="Calibri"/>
              </a:rPr>
              <a:t>no respeta los mandatos y las prohibiciones de la ley.</a:t>
            </a:r>
            <a:r>
              <a:rPr b="0" i="0" lang="es-ES" sz="2200" u="none" cap="none" strike="noStrike">
                <a:solidFill>
                  <a:schemeClr val="dk1"/>
                </a:solidFill>
                <a:latin typeface="Calibri"/>
                <a:ea typeface="Calibri"/>
                <a:cs typeface="Calibri"/>
                <a:sym typeface="Calibri"/>
              </a:rPr>
              <a:t> Son hechos generalizados que no cumplen la ley o bien son contrarios a ella, reemplazando la conducta que demanda la norma. Este tipo de costumbre no puede ser derogatoria, pero puede ocasionar que la norma caiga en desuso cuando la jurisprudencia llegase a admitir la existencia y el valor de la costumbre que no la cumple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br>
              <a:rPr b="0" i="0" lang="es-ES" sz="2400" u="none" cap="none" strike="noStrike">
                <a:solidFill>
                  <a:schemeClr val="dk1"/>
                </a:solidFill>
                <a:latin typeface="Calibri"/>
                <a:ea typeface="Calibri"/>
                <a:cs typeface="Calibri"/>
                <a:sym typeface="Calibri"/>
              </a:rPr>
            </a:br>
            <a:endParaRPr b="0" i="0" sz="2400" u="none" cap="none" strike="noStrike">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7a09c664fd_0_511"/>
          <p:cNvSpPr txBox="1"/>
          <p:nvPr>
            <p:ph type="title"/>
          </p:nvPr>
        </p:nvSpPr>
        <p:spPr>
          <a:xfrm>
            <a:off x="1297500" y="118600"/>
            <a:ext cx="7038900" cy="1218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1" lang="es-ES"/>
              <a:t>Características de la Costumbre Internacional</a:t>
            </a:r>
            <a:endParaRPr b="1"/>
          </a:p>
        </p:txBody>
      </p:sp>
      <p:sp>
        <p:nvSpPr>
          <p:cNvPr id="181" name="Google Shape;181;g7a09c664fd_0_511"/>
          <p:cNvSpPr txBox="1"/>
          <p:nvPr>
            <p:ph idx="1" type="body"/>
          </p:nvPr>
        </p:nvSpPr>
        <p:spPr>
          <a:xfrm>
            <a:off x="1141375" y="1337400"/>
            <a:ext cx="7724700" cy="5317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rPr b="1" lang="es-ES" sz="1500" u="sng">
                <a:latin typeface="Arial"/>
                <a:ea typeface="Arial"/>
                <a:cs typeface="Arial"/>
                <a:sym typeface="Arial"/>
              </a:rPr>
              <a:t>Generalidad:</a:t>
            </a:r>
            <a:r>
              <a:rPr lang="es-ES" sz="1500">
                <a:latin typeface="Arial"/>
                <a:ea typeface="Arial"/>
                <a:cs typeface="Arial"/>
                <a:sym typeface="Arial"/>
              </a:rPr>
              <a:t> No es requisito que la costumbre internacional sea realizada de forma unánime por todos los miembros de la comunidad internacional, sino que alcanza que sea practicada por aquellos que sean relevantes para la cuestión a analizar o resolver.</a:t>
            </a:r>
            <a:endParaRPr sz="1500">
              <a:latin typeface="Arial"/>
              <a:ea typeface="Arial"/>
              <a:cs typeface="Arial"/>
              <a:sym typeface="Arial"/>
            </a:endParaRPr>
          </a:p>
          <a:p>
            <a:pPr indent="0" lvl="0" marL="0" rtl="0" algn="just">
              <a:lnSpc>
                <a:spcPct val="115000"/>
              </a:lnSpc>
              <a:spcBef>
                <a:spcPts val="1600"/>
              </a:spcBef>
              <a:spcAft>
                <a:spcPts val="0"/>
              </a:spcAft>
              <a:buSzPts val="1300"/>
              <a:buNone/>
            </a:pPr>
            <a:r>
              <a:rPr b="1" lang="es-ES" sz="1500" u="sng">
                <a:latin typeface="Arial"/>
                <a:ea typeface="Arial"/>
                <a:cs typeface="Arial"/>
                <a:sym typeface="Arial"/>
              </a:rPr>
              <a:t>Flexibilidad:</a:t>
            </a:r>
            <a:r>
              <a:rPr lang="es-ES" sz="1500">
                <a:latin typeface="Arial"/>
                <a:ea typeface="Arial"/>
                <a:cs typeface="Arial"/>
                <a:sym typeface="Arial"/>
              </a:rPr>
              <a:t> La costumbre internacional es versátil, ya que puede adaptarse a las nuevas circunstancias y necesidades que surgen en el marco donde se practica. Además, esto también implica tener la capacidad para cambiar con el paso del tiempo, pudiendo una costumbre internacional nueva sustituir a otra de la misma índole.</a:t>
            </a:r>
            <a:endParaRPr sz="1500">
              <a:latin typeface="Arial"/>
              <a:ea typeface="Arial"/>
              <a:cs typeface="Arial"/>
              <a:sym typeface="Arial"/>
            </a:endParaRPr>
          </a:p>
          <a:p>
            <a:pPr indent="0" lvl="0" marL="0" rtl="0" algn="just">
              <a:lnSpc>
                <a:spcPct val="115000"/>
              </a:lnSpc>
              <a:spcBef>
                <a:spcPts val="1600"/>
              </a:spcBef>
              <a:spcAft>
                <a:spcPts val="1600"/>
              </a:spcAft>
              <a:buSzPts val="1300"/>
              <a:buNone/>
            </a:pPr>
            <a:r>
              <a:rPr b="1" lang="es-ES" sz="1500" u="sng">
                <a:latin typeface="Arial"/>
                <a:ea typeface="Arial"/>
                <a:cs typeface="Arial"/>
                <a:sym typeface="Arial"/>
              </a:rPr>
              <a:t>Tiempo:</a:t>
            </a:r>
            <a:r>
              <a:rPr lang="es-ES" sz="1500">
                <a:latin typeface="Arial"/>
                <a:ea typeface="Arial"/>
                <a:cs typeface="Arial"/>
                <a:sym typeface="Arial"/>
              </a:rPr>
              <a:t> No existe un plazo mínimo de tiempo para que se configure la costumbre internacional. La determinación sobre si el tiempo transcurrido fue suficiente o no para que exista costumbre dependerá del caso en concreto. La CIJ aclaró en los “Casos de la Plataforma Continental del Mar del Norte” que puede no haber transcurrido más que un breve lapso de tiempo y eso no sería un impedimento para la formación de una costumbre internacional.</a:t>
            </a:r>
            <a:endParaRPr sz="1500">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7a09c664fd_0_516"/>
          <p:cNvSpPr txBox="1"/>
          <p:nvPr>
            <p:ph type="title"/>
          </p:nvPr>
        </p:nvSpPr>
        <p:spPr>
          <a:xfrm>
            <a:off x="1297500" y="321800"/>
            <a:ext cx="7038900" cy="1218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1" lang="es-ES"/>
              <a:t>Tipos de Costumbre Internacional</a:t>
            </a:r>
            <a:endParaRPr b="1"/>
          </a:p>
        </p:txBody>
      </p:sp>
      <p:sp>
        <p:nvSpPr>
          <p:cNvPr id="187" name="Google Shape;187;g7a09c664fd_0_516"/>
          <p:cNvSpPr/>
          <p:nvPr/>
        </p:nvSpPr>
        <p:spPr>
          <a:xfrm>
            <a:off x="158250" y="2877000"/>
            <a:ext cx="1570500" cy="11040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700"/>
              <a:buFont typeface="Arial"/>
              <a:buNone/>
            </a:pPr>
            <a:r>
              <a:rPr b="1" i="0" lang="es-ES" sz="1700" u="none" cap="none" strike="noStrike">
                <a:latin typeface="Arial"/>
                <a:ea typeface="Arial"/>
                <a:cs typeface="Arial"/>
                <a:sym typeface="Arial"/>
              </a:rPr>
              <a:t>Costumbre Internacional</a:t>
            </a:r>
            <a:endParaRPr b="1" i="0" sz="1400" u="none" cap="none" strike="noStrike">
              <a:latin typeface="Arial"/>
              <a:ea typeface="Arial"/>
              <a:cs typeface="Arial"/>
              <a:sym typeface="Arial"/>
            </a:endParaRPr>
          </a:p>
        </p:txBody>
      </p:sp>
      <p:sp>
        <p:nvSpPr>
          <p:cNvPr id="188" name="Google Shape;188;g7a09c664fd_0_516"/>
          <p:cNvSpPr/>
          <p:nvPr/>
        </p:nvSpPr>
        <p:spPr>
          <a:xfrm>
            <a:off x="2263363" y="1887400"/>
            <a:ext cx="1053900" cy="5688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700"/>
              <a:buFont typeface="Arial"/>
              <a:buNone/>
            </a:pPr>
            <a:r>
              <a:rPr b="1" i="0" lang="es-ES" sz="1700" u="none" cap="none" strike="noStrike">
                <a:latin typeface="Arial"/>
                <a:ea typeface="Arial"/>
                <a:cs typeface="Arial"/>
                <a:sym typeface="Arial"/>
              </a:rPr>
              <a:t>General</a:t>
            </a:r>
            <a:endParaRPr b="1" i="0" sz="1400" u="none" cap="none" strike="noStrike">
              <a:latin typeface="Arial"/>
              <a:ea typeface="Arial"/>
              <a:cs typeface="Arial"/>
              <a:sym typeface="Arial"/>
            </a:endParaRPr>
          </a:p>
        </p:txBody>
      </p:sp>
      <p:sp>
        <p:nvSpPr>
          <p:cNvPr id="189" name="Google Shape;189;g7a09c664fd_0_516"/>
          <p:cNvSpPr/>
          <p:nvPr/>
        </p:nvSpPr>
        <p:spPr>
          <a:xfrm>
            <a:off x="2192875" y="4574200"/>
            <a:ext cx="1194900" cy="5688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700"/>
              <a:buFont typeface="Arial"/>
              <a:buNone/>
            </a:pPr>
            <a:r>
              <a:rPr b="1" i="0" lang="es-ES" sz="1700" u="none" cap="none" strike="noStrike">
                <a:latin typeface="Arial"/>
                <a:ea typeface="Arial"/>
                <a:cs typeface="Arial"/>
                <a:sym typeface="Arial"/>
              </a:rPr>
              <a:t>Particular</a:t>
            </a:r>
            <a:endParaRPr b="1" i="0" sz="1400" u="none" cap="none" strike="noStrike">
              <a:latin typeface="Arial"/>
              <a:ea typeface="Arial"/>
              <a:cs typeface="Arial"/>
              <a:sym typeface="Arial"/>
            </a:endParaRPr>
          </a:p>
        </p:txBody>
      </p:sp>
      <p:sp>
        <p:nvSpPr>
          <p:cNvPr id="190" name="Google Shape;190;g7a09c664fd_0_516"/>
          <p:cNvSpPr/>
          <p:nvPr/>
        </p:nvSpPr>
        <p:spPr>
          <a:xfrm>
            <a:off x="4059675" y="1439000"/>
            <a:ext cx="4530600" cy="14655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just">
              <a:lnSpc>
                <a:spcPct val="115000"/>
              </a:lnSpc>
              <a:spcBef>
                <a:spcPts val="0"/>
              </a:spcBef>
              <a:spcAft>
                <a:spcPts val="1600"/>
              </a:spcAft>
              <a:buClr>
                <a:srgbClr val="000000"/>
              </a:buClr>
              <a:buSzPts val="1700"/>
              <a:buFont typeface="Arial"/>
              <a:buNone/>
            </a:pPr>
            <a:r>
              <a:rPr b="0" i="0" lang="es-ES" sz="1700" u="none" cap="none" strike="noStrike">
                <a:latin typeface="Arial"/>
                <a:ea typeface="Arial"/>
                <a:cs typeface="Arial"/>
                <a:sym typeface="Arial"/>
              </a:rPr>
              <a:t>Tiene carácter universal, por lo que se presume su aplicación por parte de todos los miembros de la comunidad internacional.</a:t>
            </a:r>
            <a:endParaRPr b="0" i="0" sz="1400" u="none" cap="none" strike="noStrike">
              <a:latin typeface="Arial"/>
              <a:ea typeface="Arial"/>
              <a:cs typeface="Arial"/>
              <a:sym typeface="Arial"/>
            </a:endParaRPr>
          </a:p>
        </p:txBody>
      </p:sp>
      <p:sp>
        <p:nvSpPr>
          <p:cNvPr id="191" name="Google Shape;191;g7a09c664fd_0_516"/>
          <p:cNvSpPr/>
          <p:nvPr/>
        </p:nvSpPr>
        <p:spPr>
          <a:xfrm>
            <a:off x="1293925" y="5604133"/>
            <a:ext cx="2992800" cy="9588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just">
              <a:lnSpc>
                <a:spcPct val="115000"/>
              </a:lnSpc>
              <a:spcBef>
                <a:spcPts val="0"/>
              </a:spcBef>
              <a:spcAft>
                <a:spcPts val="1600"/>
              </a:spcAft>
              <a:buClr>
                <a:srgbClr val="000000"/>
              </a:buClr>
              <a:buSzPts val="1700"/>
              <a:buFont typeface="Arial"/>
              <a:buNone/>
            </a:pPr>
            <a:r>
              <a:rPr b="0" i="0" lang="es-ES" sz="1700" u="none" cap="none" strike="noStrike">
                <a:latin typeface="Arial"/>
                <a:ea typeface="Arial"/>
                <a:cs typeface="Arial"/>
                <a:sym typeface="Arial"/>
              </a:rPr>
              <a:t>Nace de la práctica de un grupo reducido de Estados.</a:t>
            </a:r>
            <a:endParaRPr b="0" i="0" sz="1400" u="none" cap="none" strike="noStrike">
              <a:latin typeface="Arial"/>
              <a:ea typeface="Arial"/>
              <a:cs typeface="Arial"/>
              <a:sym typeface="Arial"/>
            </a:endParaRPr>
          </a:p>
        </p:txBody>
      </p:sp>
      <p:sp>
        <p:nvSpPr>
          <p:cNvPr id="192" name="Google Shape;192;g7a09c664fd_0_516"/>
          <p:cNvSpPr/>
          <p:nvPr/>
        </p:nvSpPr>
        <p:spPr>
          <a:xfrm>
            <a:off x="5324475" y="3275467"/>
            <a:ext cx="2640300" cy="9588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just">
              <a:lnSpc>
                <a:spcPct val="115000"/>
              </a:lnSpc>
              <a:spcBef>
                <a:spcPts val="0"/>
              </a:spcBef>
              <a:spcAft>
                <a:spcPts val="1600"/>
              </a:spcAft>
              <a:buClr>
                <a:srgbClr val="000000"/>
              </a:buClr>
              <a:buSzPts val="1700"/>
              <a:buFont typeface="Arial"/>
              <a:buNone/>
            </a:pPr>
            <a:r>
              <a:rPr b="0" i="0" lang="es-ES" sz="1700" u="sng" cap="none" strike="noStrike">
                <a:latin typeface="Arial"/>
                <a:ea typeface="Arial"/>
                <a:cs typeface="Arial"/>
                <a:sym typeface="Arial"/>
              </a:rPr>
              <a:t>Bilateral:</a:t>
            </a:r>
            <a:r>
              <a:rPr b="0" i="0" lang="es-ES" sz="1700" u="none" cap="none" strike="noStrike">
                <a:latin typeface="Arial"/>
                <a:ea typeface="Arial"/>
                <a:cs typeface="Arial"/>
                <a:sym typeface="Arial"/>
              </a:rPr>
              <a:t> Participan dos Estados en su formación.</a:t>
            </a:r>
            <a:endParaRPr b="0" i="0" sz="1400" u="none" cap="none" strike="noStrike">
              <a:latin typeface="Arial"/>
              <a:ea typeface="Arial"/>
              <a:cs typeface="Arial"/>
              <a:sym typeface="Arial"/>
            </a:endParaRPr>
          </a:p>
        </p:txBody>
      </p:sp>
      <p:sp>
        <p:nvSpPr>
          <p:cNvPr id="193" name="Google Shape;193;g7a09c664fd_0_516"/>
          <p:cNvSpPr/>
          <p:nvPr/>
        </p:nvSpPr>
        <p:spPr>
          <a:xfrm>
            <a:off x="5324475" y="4605167"/>
            <a:ext cx="3425400" cy="17553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just">
              <a:lnSpc>
                <a:spcPct val="115000"/>
              </a:lnSpc>
              <a:spcBef>
                <a:spcPts val="0"/>
              </a:spcBef>
              <a:spcAft>
                <a:spcPts val="1600"/>
              </a:spcAft>
              <a:buClr>
                <a:srgbClr val="000000"/>
              </a:buClr>
              <a:buSzPts val="1700"/>
              <a:buFont typeface="Arial"/>
              <a:buNone/>
            </a:pPr>
            <a:r>
              <a:rPr b="0" i="0" lang="es-ES" sz="1700" u="sng" cap="none" strike="noStrike">
                <a:latin typeface="Arial"/>
                <a:ea typeface="Arial"/>
                <a:cs typeface="Arial"/>
                <a:sym typeface="Arial"/>
              </a:rPr>
              <a:t>Regional:</a:t>
            </a:r>
            <a:r>
              <a:rPr b="0" i="0" lang="es-ES" sz="1700" u="none" cap="none" strike="noStrike">
                <a:latin typeface="Arial"/>
                <a:ea typeface="Arial"/>
                <a:cs typeface="Arial"/>
                <a:sym typeface="Arial"/>
              </a:rPr>
              <a:t> Participan en su formación más de dos Estados que pertenecen a un determinado espacio geográfico o región.</a:t>
            </a:r>
            <a:endParaRPr b="0" i="0" sz="1400" u="none" cap="none" strike="noStrike">
              <a:latin typeface="Arial"/>
              <a:ea typeface="Arial"/>
              <a:cs typeface="Arial"/>
              <a:sym typeface="Arial"/>
            </a:endParaRPr>
          </a:p>
        </p:txBody>
      </p:sp>
      <p:sp>
        <p:nvSpPr>
          <p:cNvPr id="194" name="Google Shape;194;g7a09c664fd_0_516"/>
          <p:cNvSpPr txBox="1"/>
          <p:nvPr/>
        </p:nvSpPr>
        <p:spPr>
          <a:xfrm>
            <a:off x="4129575" y="4306600"/>
            <a:ext cx="1194900" cy="1104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rPr b="0" i="0" lang="es-ES" sz="1400" u="none" cap="none" strike="noStrike">
                <a:latin typeface="Arial"/>
                <a:ea typeface="Arial"/>
                <a:cs typeface="Arial"/>
                <a:sym typeface="Arial"/>
              </a:rPr>
              <a:t>Puede ser de dos tipos</a:t>
            </a:r>
            <a:endParaRPr b="0" i="0" sz="1100" u="none" cap="none" strike="noStrike">
              <a:latin typeface="Arial"/>
              <a:ea typeface="Arial"/>
              <a:cs typeface="Arial"/>
              <a:sym typeface="Arial"/>
            </a:endParaRPr>
          </a:p>
          <a:p>
            <a:pPr indent="0" lvl="0" marL="0" marR="0" rtl="0" algn="l">
              <a:lnSpc>
                <a:spcPct val="100000"/>
              </a:lnSpc>
              <a:spcBef>
                <a:spcPts val="160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cxnSp>
        <p:nvCxnSpPr>
          <p:cNvPr id="195" name="Google Shape;195;g7a09c664fd_0_516"/>
          <p:cNvCxnSpPr>
            <a:stCxn id="187" idx="3"/>
            <a:endCxn id="188" idx="1"/>
          </p:cNvCxnSpPr>
          <p:nvPr/>
        </p:nvCxnSpPr>
        <p:spPr>
          <a:xfrm flipH="1" rot="10800000">
            <a:off x="1728750" y="2171700"/>
            <a:ext cx="534600" cy="1257300"/>
          </a:xfrm>
          <a:prstGeom prst="straightConnector1">
            <a:avLst/>
          </a:prstGeom>
          <a:noFill/>
          <a:ln cap="flat" cmpd="sng" w="9525">
            <a:solidFill>
              <a:schemeClr val="dk2"/>
            </a:solidFill>
            <a:prstDash val="solid"/>
            <a:round/>
            <a:headEnd len="sm" w="sm" type="none"/>
            <a:tailEnd len="med" w="med" type="triangle"/>
          </a:ln>
        </p:spPr>
      </p:cxnSp>
      <p:cxnSp>
        <p:nvCxnSpPr>
          <p:cNvPr id="196" name="Google Shape;196;g7a09c664fd_0_516"/>
          <p:cNvCxnSpPr>
            <a:stCxn id="187" idx="3"/>
            <a:endCxn id="189" idx="1"/>
          </p:cNvCxnSpPr>
          <p:nvPr/>
        </p:nvCxnSpPr>
        <p:spPr>
          <a:xfrm>
            <a:off x="1728750" y="3429000"/>
            <a:ext cx="464100" cy="1429500"/>
          </a:xfrm>
          <a:prstGeom prst="straightConnector1">
            <a:avLst/>
          </a:prstGeom>
          <a:noFill/>
          <a:ln cap="flat" cmpd="sng" w="9525">
            <a:solidFill>
              <a:schemeClr val="dk2"/>
            </a:solidFill>
            <a:prstDash val="solid"/>
            <a:round/>
            <a:headEnd len="sm" w="sm" type="none"/>
            <a:tailEnd len="med" w="med" type="triangle"/>
          </a:ln>
        </p:spPr>
      </p:cxnSp>
      <p:cxnSp>
        <p:nvCxnSpPr>
          <p:cNvPr id="197" name="Google Shape;197;g7a09c664fd_0_516"/>
          <p:cNvCxnSpPr>
            <a:stCxn id="189" idx="3"/>
            <a:endCxn id="192" idx="1"/>
          </p:cNvCxnSpPr>
          <p:nvPr/>
        </p:nvCxnSpPr>
        <p:spPr>
          <a:xfrm flipH="1" rot="10800000">
            <a:off x="3387775" y="3754900"/>
            <a:ext cx="1936800" cy="1103700"/>
          </a:xfrm>
          <a:prstGeom prst="straightConnector1">
            <a:avLst/>
          </a:prstGeom>
          <a:noFill/>
          <a:ln cap="flat" cmpd="sng" w="9525">
            <a:solidFill>
              <a:schemeClr val="dk2"/>
            </a:solidFill>
            <a:prstDash val="solid"/>
            <a:round/>
            <a:headEnd len="sm" w="sm" type="none"/>
            <a:tailEnd len="med" w="med" type="triangle"/>
          </a:ln>
        </p:spPr>
      </p:cxnSp>
      <p:cxnSp>
        <p:nvCxnSpPr>
          <p:cNvPr id="198" name="Google Shape;198;g7a09c664fd_0_516"/>
          <p:cNvCxnSpPr>
            <a:stCxn id="189" idx="3"/>
            <a:endCxn id="193" idx="1"/>
          </p:cNvCxnSpPr>
          <p:nvPr/>
        </p:nvCxnSpPr>
        <p:spPr>
          <a:xfrm>
            <a:off x="3387775" y="4858600"/>
            <a:ext cx="1936800" cy="624300"/>
          </a:xfrm>
          <a:prstGeom prst="straightConnector1">
            <a:avLst/>
          </a:prstGeom>
          <a:noFill/>
          <a:ln cap="flat" cmpd="sng" w="9525">
            <a:solidFill>
              <a:schemeClr val="dk2"/>
            </a:solidFill>
            <a:prstDash val="solid"/>
            <a:round/>
            <a:headEnd len="sm" w="sm" type="none"/>
            <a:tailEnd len="med" w="med" type="triangle"/>
          </a:ln>
        </p:spPr>
      </p:cxnSp>
      <p:cxnSp>
        <p:nvCxnSpPr>
          <p:cNvPr id="199" name="Google Shape;199;g7a09c664fd_0_516"/>
          <p:cNvCxnSpPr>
            <a:stCxn id="189" idx="2"/>
            <a:endCxn id="191" idx="0"/>
          </p:cNvCxnSpPr>
          <p:nvPr/>
        </p:nvCxnSpPr>
        <p:spPr>
          <a:xfrm>
            <a:off x="2790325" y="5143000"/>
            <a:ext cx="0" cy="461100"/>
          </a:xfrm>
          <a:prstGeom prst="straightConnector1">
            <a:avLst/>
          </a:prstGeom>
          <a:noFill/>
          <a:ln cap="flat" cmpd="sng" w="9525">
            <a:solidFill>
              <a:schemeClr val="dk2"/>
            </a:solidFill>
            <a:prstDash val="solid"/>
            <a:round/>
            <a:headEnd len="sm" w="sm" type="none"/>
            <a:tailEnd len="med" w="med" type="triangle"/>
          </a:ln>
        </p:spPr>
      </p:cxnSp>
      <p:cxnSp>
        <p:nvCxnSpPr>
          <p:cNvPr id="200" name="Google Shape;200;g7a09c664fd_0_516"/>
          <p:cNvCxnSpPr>
            <a:stCxn id="188" idx="3"/>
            <a:endCxn id="190" idx="1"/>
          </p:cNvCxnSpPr>
          <p:nvPr/>
        </p:nvCxnSpPr>
        <p:spPr>
          <a:xfrm>
            <a:off x="3317263" y="2171800"/>
            <a:ext cx="742500" cy="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7"/>
                                        </p:tgtEl>
                                        <p:attrNameLst>
                                          <p:attrName>style.visibility</p:attrName>
                                        </p:attrNameLst>
                                      </p:cBhvr>
                                      <p:to>
                                        <p:strVal val="visible"/>
                                      </p:to>
                                    </p:set>
                                    <p:anim calcmode="lin" valueType="num">
                                      <p:cBhvr additive="base">
                                        <p:cTn dur="1000"/>
                                        <p:tgtEl>
                                          <p:spTgt spid="18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88"/>
                                        </p:tgtEl>
                                        <p:attrNameLst>
                                          <p:attrName>style.visibility</p:attrName>
                                        </p:attrNameLst>
                                      </p:cBhvr>
                                      <p:to>
                                        <p:strVal val="visible"/>
                                      </p:to>
                                    </p:set>
                                    <p:anim calcmode="lin" valueType="num">
                                      <p:cBhvr additive="base">
                                        <p:cTn dur="1000"/>
                                        <p:tgtEl>
                                          <p:spTgt spid="188"/>
                                        </p:tgtEl>
                                        <p:attrNameLst>
                                          <p:attrName>ppt_w</p:attrName>
                                        </p:attrNameLst>
                                      </p:cBhvr>
                                      <p:tavLst>
                                        <p:tav fmla="" tm="0">
                                          <p:val>
                                            <p:strVal val="0"/>
                                          </p:val>
                                        </p:tav>
                                        <p:tav fmla="" tm="100000">
                                          <p:val>
                                            <p:strVal val="#ppt_w"/>
                                          </p:val>
                                        </p:tav>
                                      </p:tavLst>
                                    </p:anim>
                                    <p:anim calcmode="lin" valueType="num">
                                      <p:cBhvr additive="base">
                                        <p:cTn dur="1000"/>
                                        <p:tgtEl>
                                          <p:spTgt spid="18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95"/>
                                        </p:tgtEl>
                                        <p:attrNameLst>
                                          <p:attrName>style.visibility</p:attrName>
                                        </p:attrNameLst>
                                      </p:cBhvr>
                                      <p:to>
                                        <p:strVal val="visible"/>
                                      </p:to>
                                    </p:set>
                                    <p:anim calcmode="lin" valueType="num">
                                      <p:cBhvr additive="base">
                                        <p:cTn dur="1000"/>
                                        <p:tgtEl>
                                          <p:spTgt spid="195"/>
                                        </p:tgtEl>
                                        <p:attrNameLst>
                                          <p:attrName>ppt_w</p:attrName>
                                        </p:attrNameLst>
                                      </p:cBhvr>
                                      <p:tavLst>
                                        <p:tav fmla="" tm="0">
                                          <p:val>
                                            <p:strVal val="0"/>
                                          </p:val>
                                        </p:tav>
                                        <p:tav fmla="" tm="100000">
                                          <p:val>
                                            <p:strVal val="#ppt_w"/>
                                          </p:val>
                                        </p:tav>
                                      </p:tavLst>
                                    </p:anim>
                                    <p:anim calcmode="lin" valueType="num">
                                      <p:cBhvr additive="base">
                                        <p:cTn dur="1000"/>
                                        <p:tgtEl>
                                          <p:spTgt spid="195"/>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00"/>
                                        </p:tgtEl>
                                        <p:attrNameLst>
                                          <p:attrName>style.visibility</p:attrName>
                                        </p:attrNameLst>
                                      </p:cBhvr>
                                      <p:to>
                                        <p:strVal val="visible"/>
                                      </p:to>
                                    </p:set>
                                    <p:anim calcmode="lin" valueType="num">
                                      <p:cBhvr additive="base">
                                        <p:cTn dur="1000"/>
                                        <p:tgtEl>
                                          <p:spTgt spid="200"/>
                                        </p:tgtEl>
                                        <p:attrNameLst>
                                          <p:attrName>ppt_w</p:attrName>
                                        </p:attrNameLst>
                                      </p:cBhvr>
                                      <p:tavLst>
                                        <p:tav fmla="" tm="0">
                                          <p:val>
                                            <p:strVal val="0"/>
                                          </p:val>
                                        </p:tav>
                                        <p:tav fmla="" tm="100000">
                                          <p:val>
                                            <p:strVal val="#ppt_w"/>
                                          </p:val>
                                        </p:tav>
                                      </p:tavLst>
                                    </p:anim>
                                    <p:anim calcmode="lin" valueType="num">
                                      <p:cBhvr additive="base">
                                        <p:cTn dur="1000"/>
                                        <p:tgtEl>
                                          <p:spTgt spid="20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90"/>
                                        </p:tgtEl>
                                        <p:attrNameLst>
                                          <p:attrName>style.visibility</p:attrName>
                                        </p:attrNameLst>
                                      </p:cBhvr>
                                      <p:to>
                                        <p:strVal val="visible"/>
                                      </p:to>
                                    </p:set>
                                    <p:anim calcmode="lin" valueType="num">
                                      <p:cBhvr additive="base">
                                        <p:cTn dur="1000"/>
                                        <p:tgtEl>
                                          <p:spTgt spid="190"/>
                                        </p:tgtEl>
                                        <p:attrNameLst>
                                          <p:attrName>ppt_w</p:attrName>
                                        </p:attrNameLst>
                                      </p:cBhvr>
                                      <p:tavLst>
                                        <p:tav fmla="" tm="0">
                                          <p:val>
                                            <p:strVal val="0"/>
                                          </p:val>
                                        </p:tav>
                                        <p:tav fmla="" tm="100000">
                                          <p:val>
                                            <p:strVal val="#ppt_w"/>
                                          </p:val>
                                        </p:tav>
                                      </p:tavLst>
                                    </p:anim>
                                    <p:anim calcmode="lin" valueType="num">
                                      <p:cBhvr additive="base">
                                        <p:cTn dur="1000"/>
                                        <p:tgtEl>
                                          <p:spTgt spid="19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89"/>
                                        </p:tgtEl>
                                        <p:attrNameLst>
                                          <p:attrName>style.visibility</p:attrName>
                                        </p:attrNameLst>
                                      </p:cBhvr>
                                      <p:to>
                                        <p:strVal val="visible"/>
                                      </p:to>
                                    </p:set>
                                    <p:anim calcmode="lin" valueType="num">
                                      <p:cBhvr additive="base">
                                        <p:cTn dur="1000"/>
                                        <p:tgtEl>
                                          <p:spTgt spid="189"/>
                                        </p:tgtEl>
                                        <p:attrNameLst>
                                          <p:attrName>ppt_w</p:attrName>
                                        </p:attrNameLst>
                                      </p:cBhvr>
                                      <p:tavLst>
                                        <p:tav fmla="" tm="0">
                                          <p:val>
                                            <p:strVal val="0"/>
                                          </p:val>
                                        </p:tav>
                                        <p:tav fmla="" tm="100000">
                                          <p:val>
                                            <p:strVal val="#ppt_w"/>
                                          </p:val>
                                        </p:tav>
                                      </p:tavLst>
                                    </p:anim>
                                    <p:anim calcmode="lin" valueType="num">
                                      <p:cBhvr additive="base">
                                        <p:cTn dur="1000"/>
                                        <p:tgtEl>
                                          <p:spTgt spid="18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91"/>
                                        </p:tgtEl>
                                        <p:attrNameLst>
                                          <p:attrName>style.visibility</p:attrName>
                                        </p:attrNameLst>
                                      </p:cBhvr>
                                      <p:to>
                                        <p:strVal val="visible"/>
                                      </p:to>
                                    </p:set>
                                    <p:anim calcmode="lin" valueType="num">
                                      <p:cBhvr additive="base">
                                        <p:cTn dur="1000"/>
                                        <p:tgtEl>
                                          <p:spTgt spid="191"/>
                                        </p:tgtEl>
                                        <p:attrNameLst>
                                          <p:attrName>ppt_w</p:attrName>
                                        </p:attrNameLst>
                                      </p:cBhvr>
                                      <p:tavLst>
                                        <p:tav fmla="" tm="0">
                                          <p:val>
                                            <p:strVal val="0"/>
                                          </p:val>
                                        </p:tav>
                                        <p:tav fmla="" tm="100000">
                                          <p:val>
                                            <p:strVal val="#ppt_w"/>
                                          </p:val>
                                        </p:tav>
                                      </p:tavLst>
                                    </p:anim>
                                    <p:anim calcmode="lin" valueType="num">
                                      <p:cBhvr additive="base">
                                        <p:cTn dur="1000"/>
                                        <p:tgtEl>
                                          <p:spTgt spid="19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92"/>
                                        </p:tgtEl>
                                        <p:attrNameLst>
                                          <p:attrName>style.visibility</p:attrName>
                                        </p:attrNameLst>
                                      </p:cBhvr>
                                      <p:to>
                                        <p:strVal val="visible"/>
                                      </p:to>
                                    </p:set>
                                    <p:anim calcmode="lin" valueType="num">
                                      <p:cBhvr additive="base">
                                        <p:cTn dur="1000"/>
                                        <p:tgtEl>
                                          <p:spTgt spid="192"/>
                                        </p:tgtEl>
                                        <p:attrNameLst>
                                          <p:attrName>ppt_w</p:attrName>
                                        </p:attrNameLst>
                                      </p:cBhvr>
                                      <p:tavLst>
                                        <p:tav fmla="" tm="0">
                                          <p:val>
                                            <p:strVal val="0"/>
                                          </p:val>
                                        </p:tav>
                                        <p:tav fmla="" tm="100000">
                                          <p:val>
                                            <p:strVal val="#ppt_w"/>
                                          </p:val>
                                        </p:tav>
                                      </p:tavLst>
                                    </p:anim>
                                    <p:anim calcmode="lin" valueType="num">
                                      <p:cBhvr additive="base">
                                        <p:cTn dur="1000"/>
                                        <p:tgtEl>
                                          <p:spTgt spid="19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94"/>
                                        </p:tgtEl>
                                        <p:attrNameLst>
                                          <p:attrName>style.visibility</p:attrName>
                                        </p:attrNameLst>
                                      </p:cBhvr>
                                      <p:to>
                                        <p:strVal val="visible"/>
                                      </p:to>
                                    </p:set>
                                    <p:anim calcmode="lin" valueType="num">
                                      <p:cBhvr additive="base">
                                        <p:cTn dur="1000"/>
                                        <p:tgtEl>
                                          <p:spTgt spid="194"/>
                                        </p:tgtEl>
                                        <p:attrNameLst>
                                          <p:attrName>ppt_w</p:attrName>
                                        </p:attrNameLst>
                                      </p:cBhvr>
                                      <p:tavLst>
                                        <p:tav fmla="" tm="0">
                                          <p:val>
                                            <p:strVal val="0"/>
                                          </p:val>
                                        </p:tav>
                                        <p:tav fmla="" tm="100000">
                                          <p:val>
                                            <p:strVal val="#ppt_w"/>
                                          </p:val>
                                        </p:tav>
                                      </p:tavLst>
                                    </p:anim>
                                    <p:anim calcmode="lin" valueType="num">
                                      <p:cBhvr additive="base">
                                        <p:cTn dur="1000"/>
                                        <p:tgtEl>
                                          <p:spTgt spid="19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96"/>
                                        </p:tgtEl>
                                        <p:attrNameLst>
                                          <p:attrName>style.visibility</p:attrName>
                                        </p:attrNameLst>
                                      </p:cBhvr>
                                      <p:to>
                                        <p:strVal val="visible"/>
                                      </p:to>
                                    </p:set>
                                    <p:anim calcmode="lin" valueType="num">
                                      <p:cBhvr additive="base">
                                        <p:cTn dur="1000"/>
                                        <p:tgtEl>
                                          <p:spTgt spid="196"/>
                                        </p:tgtEl>
                                        <p:attrNameLst>
                                          <p:attrName>ppt_w</p:attrName>
                                        </p:attrNameLst>
                                      </p:cBhvr>
                                      <p:tavLst>
                                        <p:tav fmla="" tm="0">
                                          <p:val>
                                            <p:strVal val="0"/>
                                          </p:val>
                                        </p:tav>
                                        <p:tav fmla="" tm="100000">
                                          <p:val>
                                            <p:strVal val="#ppt_w"/>
                                          </p:val>
                                        </p:tav>
                                      </p:tavLst>
                                    </p:anim>
                                    <p:anim calcmode="lin" valueType="num">
                                      <p:cBhvr additive="base">
                                        <p:cTn dur="1000"/>
                                        <p:tgtEl>
                                          <p:spTgt spid="196"/>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97"/>
                                        </p:tgtEl>
                                        <p:attrNameLst>
                                          <p:attrName>style.visibility</p:attrName>
                                        </p:attrNameLst>
                                      </p:cBhvr>
                                      <p:to>
                                        <p:strVal val="visible"/>
                                      </p:to>
                                    </p:set>
                                    <p:anim calcmode="lin" valueType="num">
                                      <p:cBhvr additive="base">
                                        <p:cTn dur="1000"/>
                                        <p:tgtEl>
                                          <p:spTgt spid="197"/>
                                        </p:tgtEl>
                                        <p:attrNameLst>
                                          <p:attrName>ppt_w</p:attrName>
                                        </p:attrNameLst>
                                      </p:cBhvr>
                                      <p:tavLst>
                                        <p:tav fmla="" tm="0">
                                          <p:val>
                                            <p:strVal val="0"/>
                                          </p:val>
                                        </p:tav>
                                        <p:tav fmla="" tm="100000">
                                          <p:val>
                                            <p:strVal val="#ppt_w"/>
                                          </p:val>
                                        </p:tav>
                                      </p:tavLst>
                                    </p:anim>
                                    <p:anim calcmode="lin" valueType="num">
                                      <p:cBhvr additive="base">
                                        <p:cTn dur="1000"/>
                                        <p:tgtEl>
                                          <p:spTgt spid="19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98"/>
                                        </p:tgtEl>
                                        <p:attrNameLst>
                                          <p:attrName>style.visibility</p:attrName>
                                        </p:attrNameLst>
                                      </p:cBhvr>
                                      <p:to>
                                        <p:strVal val="visible"/>
                                      </p:to>
                                    </p:set>
                                    <p:anim calcmode="lin" valueType="num">
                                      <p:cBhvr additive="base">
                                        <p:cTn dur="1000"/>
                                        <p:tgtEl>
                                          <p:spTgt spid="198"/>
                                        </p:tgtEl>
                                        <p:attrNameLst>
                                          <p:attrName>ppt_w</p:attrName>
                                        </p:attrNameLst>
                                      </p:cBhvr>
                                      <p:tavLst>
                                        <p:tav fmla="" tm="0">
                                          <p:val>
                                            <p:strVal val="0"/>
                                          </p:val>
                                        </p:tav>
                                        <p:tav fmla="" tm="100000">
                                          <p:val>
                                            <p:strVal val="#ppt_w"/>
                                          </p:val>
                                        </p:tav>
                                      </p:tavLst>
                                    </p:anim>
                                    <p:anim calcmode="lin" valueType="num">
                                      <p:cBhvr additive="base">
                                        <p:cTn dur="1000"/>
                                        <p:tgtEl>
                                          <p:spTgt spid="19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99"/>
                                        </p:tgtEl>
                                        <p:attrNameLst>
                                          <p:attrName>style.visibility</p:attrName>
                                        </p:attrNameLst>
                                      </p:cBhvr>
                                      <p:to>
                                        <p:strVal val="visible"/>
                                      </p:to>
                                    </p:set>
                                    <p:anim calcmode="lin" valueType="num">
                                      <p:cBhvr additive="base">
                                        <p:cTn dur="1000"/>
                                        <p:tgtEl>
                                          <p:spTgt spid="199"/>
                                        </p:tgtEl>
                                        <p:attrNameLst>
                                          <p:attrName>ppt_w</p:attrName>
                                        </p:attrNameLst>
                                      </p:cBhvr>
                                      <p:tavLst>
                                        <p:tav fmla="" tm="0">
                                          <p:val>
                                            <p:strVal val="0"/>
                                          </p:val>
                                        </p:tav>
                                        <p:tav fmla="" tm="100000">
                                          <p:val>
                                            <p:strVal val="#ppt_w"/>
                                          </p:val>
                                        </p:tav>
                                      </p:tavLst>
                                    </p:anim>
                                    <p:anim calcmode="lin" valueType="num">
                                      <p:cBhvr additive="base">
                                        <p:cTn dur="1000"/>
                                        <p:tgtEl>
                                          <p:spTgt spid="19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93"/>
                                        </p:tgtEl>
                                        <p:attrNameLst>
                                          <p:attrName>style.visibility</p:attrName>
                                        </p:attrNameLst>
                                      </p:cBhvr>
                                      <p:to>
                                        <p:strVal val="visible"/>
                                      </p:to>
                                    </p:set>
                                    <p:anim calcmode="lin" valueType="num">
                                      <p:cBhvr additive="base">
                                        <p:cTn dur="1000"/>
                                        <p:tgtEl>
                                          <p:spTgt spid="193"/>
                                        </p:tgtEl>
                                        <p:attrNameLst>
                                          <p:attrName>ppt_w</p:attrName>
                                        </p:attrNameLst>
                                      </p:cBhvr>
                                      <p:tavLst>
                                        <p:tav fmla="" tm="0">
                                          <p:val>
                                            <p:strVal val="0"/>
                                          </p:val>
                                        </p:tav>
                                        <p:tav fmla="" tm="100000">
                                          <p:val>
                                            <p:strVal val="#ppt_w"/>
                                          </p:val>
                                        </p:tav>
                                      </p:tavLst>
                                    </p:anim>
                                    <p:anim calcmode="lin" valueType="num">
                                      <p:cBhvr additive="base">
                                        <p:cTn dur="1000"/>
                                        <p:tgtEl>
                                          <p:spTgt spid="19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7a09c664fd_0_534"/>
          <p:cNvSpPr txBox="1"/>
          <p:nvPr>
            <p:ph type="title"/>
          </p:nvPr>
        </p:nvSpPr>
        <p:spPr>
          <a:xfrm>
            <a:off x="1297500" y="373300"/>
            <a:ext cx="7038900" cy="1218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1" lang="es-ES"/>
              <a:t>Carga de la Prueba de la Costumbre Internacional</a:t>
            </a:r>
            <a:endParaRPr/>
          </a:p>
        </p:txBody>
      </p:sp>
      <p:sp>
        <p:nvSpPr>
          <p:cNvPr id="206" name="Google Shape;206;g7a09c664fd_0_534"/>
          <p:cNvSpPr txBox="1"/>
          <p:nvPr/>
        </p:nvSpPr>
        <p:spPr>
          <a:xfrm>
            <a:off x="1367100" y="2067751"/>
            <a:ext cx="2214600" cy="580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700"/>
              <a:buFont typeface="Arial"/>
              <a:buNone/>
            </a:pPr>
            <a:r>
              <a:rPr b="1" i="0" lang="es-ES" sz="1700" u="none" cap="none" strike="noStrike">
                <a:latin typeface="Arial"/>
                <a:ea typeface="Arial"/>
                <a:cs typeface="Arial"/>
                <a:sym typeface="Arial"/>
              </a:rPr>
              <a:t>Costumbre general</a:t>
            </a:r>
            <a:endParaRPr b="1" i="0" sz="1400" u="none" cap="none" strike="noStrike">
              <a:latin typeface="Arial"/>
              <a:ea typeface="Arial"/>
              <a:cs typeface="Arial"/>
              <a:sym typeface="Arial"/>
            </a:endParaRPr>
          </a:p>
          <a:p>
            <a:pPr indent="0" lvl="0" marL="0" marR="0" rtl="0" algn="l">
              <a:lnSpc>
                <a:spcPct val="100000"/>
              </a:lnSpc>
              <a:spcBef>
                <a:spcPts val="160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7" name="Google Shape;207;g7a09c664fd_0_534"/>
          <p:cNvSpPr txBox="1"/>
          <p:nvPr/>
        </p:nvSpPr>
        <p:spPr>
          <a:xfrm>
            <a:off x="5907000" y="2067067"/>
            <a:ext cx="2429400" cy="580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700"/>
              <a:buFont typeface="Arial"/>
              <a:buNone/>
            </a:pPr>
            <a:r>
              <a:rPr b="1" i="0" lang="es-ES" sz="1700" u="none" cap="none" strike="noStrike">
                <a:latin typeface="Arial"/>
                <a:ea typeface="Arial"/>
                <a:cs typeface="Arial"/>
                <a:sym typeface="Arial"/>
              </a:rPr>
              <a:t>Costumbre particular</a:t>
            </a:r>
            <a:endParaRPr b="1" i="0" sz="1400" u="none" cap="none" strike="noStrike">
              <a:latin typeface="Arial"/>
              <a:ea typeface="Arial"/>
              <a:cs typeface="Arial"/>
              <a:sym typeface="Arial"/>
            </a:endParaRPr>
          </a:p>
          <a:p>
            <a:pPr indent="0" lvl="0" marL="0" marR="0" rtl="0" algn="l">
              <a:lnSpc>
                <a:spcPct val="100000"/>
              </a:lnSpc>
              <a:spcBef>
                <a:spcPts val="160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08" name="Google Shape;208;g7a09c664fd_0_534"/>
          <p:cNvSpPr/>
          <p:nvPr/>
        </p:nvSpPr>
        <p:spPr>
          <a:xfrm>
            <a:off x="5937300" y="3124200"/>
            <a:ext cx="2368800" cy="16617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just">
              <a:lnSpc>
                <a:spcPct val="115000"/>
              </a:lnSpc>
              <a:spcBef>
                <a:spcPts val="0"/>
              </a:spcBef>
              <a:spcAft>
                <a:spcPts val="1600"/>
              </a:spcAft>
              <a:buClr>
                <a:srgbClr val="000000"/>
              </a:buClr>
              <a:buSzPts val="1700"/>
              <a:buFont typeface="Arial"/>
              <a:buNone/>
            </a:pPr>
            <a:r>
              <a:rPr b="0" i="0" lang="es-ES" sz="1700" u="none" cap="none" strike="noStrike">
                <a:latin typeface="Arial"/>
                <a:ea typeface="Arial"/>
                <a:cs typeface="Arial"/>
                <a:sym typeface="Arial"/>
              </a:rPr>
              <a:t>La carga de la prueba recae sobre quien alegue la existencia de esta costumbre.</a:t>
            </a:r>
            <a:endParaRPr b="0" i="0" sz="1400" u="none" cap="none" strike="noStrike">
              <a:latin typeface="Arial"/>
              <a:ea typeface="Arial"/>
              <a:cs typeface="Arial"/>
              <a:sym typeface="Arial"/>
            </a:endParaRPr>
          </a:p>
        </p:txBody>
      </p:sp>
      <p:sp>
        <p:nvSpPr>
          <p:cNvPr id="209" name="Google Shape;209;g7a09c664fd_0_534"/>
          <p:cNvSpPr/>
          <p:nvPr/>
        </p:nvSpPr>
        <p:spPr>
          <a:xfrm>
            <a:off x="536100" y="3124200"/>
            <a:ext cx="3876600" cy="29223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just">
              <a:lnSpc>
                <a:spcPct val="115000"/>
              </a:lnSpc>
              <a:spcBef>
                <a:spcPts val="0"/>
              </a:spcBef>
              <a:spcAft>
                <a:spcPts val="1600"/>
              </a:spcAft>
              <a:buClr>
                <a:srgbClr val="000000"/>
              </a:buClr>
              <a:buSzPts val="1700"/>
              <a:buFont typeface="Arial"/>
              <a:buNone/>
            </a:pPr>
            <a:r>
              <a:rPr b="0" i="0" lang="es-ES" sz="1700" u="none" cap="none" strike="noStrike">
                <a:latin typeface="Arial"/>
                <a:ea typeface="Arial"/>
                <a:cs typeface="Arial"/>
                <a:sym typeface="Arial"/>
              </a:rPr>
              <a:t>No debe probarla quien la alega sino que la carga de la prueba recae sobre </a:t>
            </a:r>
            <a:r>
              <a:rPr b="0" i="0" lang="es-ES" sz="1700" u="sng" cap="none" strike="noStrike">
                <a:latin typeface="Arial"/>
                <a:ea typeface="Arial"/>
                <a:cs typeface="Arial"/>
                <a:sym typeface="Arial"/>
              </a:rPr>
              <a:t>quien se oponga a su existencia de forma persistente desde sus inicios.</a:t>
            </a:r>
            <a:r>
              <a:rPr b="0" i="0" lang="es-ES" sz="1700" u="none" cap="none" strike="noStrike">
                <a:latin typeface="Arial"/>
                <a:ea typeface="Arial"/>
                <a:cs typeface="Arial"/>
                <a:sym typeface="Arial"/>
              </a:rPr>
              <a:t> En otras palabras, quien alega su inexistencia es quien debe probar que no se le aplica.</a:t>
            </a:r>
            <a:endParaRPr b="0" i="0" sz="1400" u="none" cap="none" strike="noStrike">
              <a:latin typeface="Arial"/>
              <a:ea typeface="Arial"/>
              <a:cs typeface="Arial"/>
              <a:sym typeface="Arial"/>
            </a:endParaRPr>
          </a:p>
        </p:txBody>
      </p:sp>
      <p:sp>
        <p:nvSpPr>
          <p:cNvPr id="210" name="Google Shape;210;g7a09c664fd_0_534"/>
          <p:cNvSpPr txBox="1"/>
          <p:nvPr/>
        </p:nvSpPr>
        <p:spPr>
          <a:xfrm>
            <a:off x="4412700" y="5775167"/>
            <a:ext cx="1928700" cy="832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700"/>
              <a:buFont typeface="Arial"/>
              <a:buNone/>
            </a:pPr>
            <a:r>
              <a:rPr b="0" i="0" lang="es-ES" sz="1700" u="none" cap="none" strike="noStrike">
                <a:latin typeface="Arial"/>
                <a:ea typeface="Arial"/>
                <a:cs typeface="Arial"/>
                <a:sym typeface="Arial"/>
              </a:rPr>
              <a:t>Estado Objetor Persistente</a:t>
            </a:r>
            <a:endParaRPr b="0" i="0" sz="1400" u="none" cap="none" strike="noStrike">
              <a:latin typeface="Arial"/>
              <a:ea typeface="Arial"/>
              <a:cs typeface="Arial"/>
              <a:sym typeface="Arial"/>
            </a:endParaRPr>
          </a:p>
          <a:p>
            <a:pPr indent="0" lvl="0" marL="0" marR="0" rtl="0" algn="l">
              <a:lnSpc>
                <a:spcPct val="100000"/>
              </a:lnSpc>
              <a:spcBef>
                <a:spcPts val="160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cxnSp>
        <p:nvCxnSpPr>
          <p:cNvPr id="211" name="Google Shape;211;g7a09c664fd_0_534"/>
          <p:cNvCxnSpPr>
            <a:stCxn id="209" idx="3"/>
            <a:endCxn id="210" idx="0"/>
          </p:cNvCxnSpPr>
          <p:nvPr/>
        </p:nvCxnSpPr>
        <p:spPr>
          <a:xfrm>
            <a:off x="4412700" y="4585350"/>
            <a:ext cx="964500" cy="1189800"/>
          </a:xfrm>
          <a:prstGeom prst="curvedConnector2">
            <a:avLst/>
          </a:prstGeom>
          <a:noFill/>
          <a:ln cap="flat" cmpd="sng" w="9525">
            <a:solidFill>
              <a:schemeClr val="dk2"/>
            </a:solidFill>
            <a:prstDash val="solid"/>
            <a:round/>
            <a:headEnd len="med" w="med" type="diamond"/>
            <a:tailEnd len="med" w="med" type="triangle"/>
          </a:ln>
        </p:spPr>
      </p:cxnSp>
      <p:cxnSp>
        <p:nvCxnSpPr>
          <p:cNvPr id="212" name="Google Shape;212;g7a09c664fd_0_534"/>
          <p:cNvCxnSpPr>
            <a:stCxn id="206" idx="2"/>
            <a:endCxn id="209" idx="0"/>
          </p:cNvCxnSpPr>
          <p:nvPr/>
        </p:nvCxnSpPr>
        <p:spPr>
          <a:xfrm>
            <a:off x="2474400" y="2648551"/>
            <a:ext cx="0" cy="475500"/>
          </a:xfrm>
          <a:prstGeom prst="straightConnector1">
            <a:avLst/>
          </a:prstGeom>
          <a:noFill/>
          <a:ln cap="flat" cmpd="sng" w="9525">
            <a:solidFill>
              <a:schemeClr val="dk2"/>
            </a:solidFill>
            <a:prstDash val="solid"/>
            <a:round/>
            <a:headEnd len="sm" w="sm" type="none"/>
            <a:tailEnd len="med" w="med" type="triangle"/>
          </a:ln>
        </p:spPr>
      </p:cxnSp>
      <p:cxnSp>
        <p:nvCxnSpPr>
          <p:cNvPr id="213" name="Google Shape;213;g7a09c664fd_0_534"/>
          <p:cNvCxnSpPr>
            <a:stCxn id="207" idx="2"/>
            <a:endCxn id="208" idx="0"/>
          </p:cNvCxnSpPr>
          <p:nvPr/>
        </p:nvCxnSpPr>
        <p:spPr>
          <a:xfrm>
            <a:off x="7121700" y="2647867"/>
            <a:ext cx="0" cy="4764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06"/>
                                        </p:tgtEl>
                                        <p:attrNameLst>
                                          <p:attrName>style.visibility</p:attrName>
                                        </p:attrNameLst>
                                      </p:cBhvr>
                                      <p:to>
                                        <p:strVal val="visible"/>
                                      </p:to>
                                    </p:set>
                                    <p:anim calcmode="lin" valueType="num">
                                      <p:cBhvr additive="base">
                                        <p:cTn dur="1000"/>
                                        <p:tgtEl>
                                          <p:spTgt spid="20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07"/>
                                        </p:tgtEl>
                                        <p:attrNameLst>
                                          <p:attrName>style.visibility</p:attrName>
                                        </p:attrNameLst>
                                      </p:cBhvr>
                                      <p:to>
                                        <p:strVal val="visible"/>
                                      </p:to>
                                    </p:set>
                                    <p:anim calcmode="lin" valueType="num">
                                      <p:cBhvr additive="base">
                                        <p:cTn dur="1000"/>
                                        <p:tgtEl>
                                          <p:spTgt spid="2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09"/>
                                        </p:tgtEl>
                                        <p:attrNameLst>
                                          <p:attrName>style.visibility</p:attrName>
                                        </p:attrNameLst>
                                      </p:cBhvr>
                                      <p:to>
                                        <p:strVal val="visible"/>
                                      </p:to>
                                    </p:set>
                                    <p:anim calcmode="lin" valueType="num">
                                      <p:cBhvr additive="base">
                                        <p:cTn dur="1000"/>
                                        <p:tgtEl>
                                          <p:spTgt spid="209"/>
                                        </p:tgtEl>
                                        <p:attrNameLst>
                                          <p:attrName>ppt_w</p:attrName>
                                        </p:attrNameLst>
                                      </p:cBhvr>
                                      <p:tavLst>
                                        <p:tav fmla="" tm="0">
                                          <p:val>
                                            <p:strVal val="0"/>
                                          </p:val>
                                        </p:tav>
                                        <p:tav fmla="" tm="100000">
                                          <p:val>
                                            <p:strVal val="#ppt_w"/>
                                          </p:val>
                                        </p:tav>
                                      </p:tavLst>
                                    </p:anim>
                                    <p:anim calcmode="lin" valueType="num">
                                      <p:cBhvr additive="base">
                                        <p:cTn dur="1000"/>
                                        <p:tgtEl>
                                          <p:spTgt spid="20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12"/>
                                        </p:tgtEl>
                                        <p:attrNameLst>
                                          <p:attrName>style.visibility</p:attrName>
                                        </p:attrNameLst>
                                      </p:cBhvr>
                                      <p:to>
                                        <p:strVal val="visible"/>
                                      </p:to>
                                    </p:set>
                                    <p:anim calcmode="lin" valueType="num">
                                      <p:cBhvr additive="base">
                                        <p:cTn dur="1000"/>
                                        <p:tgtEl>
                                          <p:spTgt spid="212"/>
                                        </p:tgtEl>
                                        <p:attrNameLst>
                                          <p:attrName>ppt_w</p:attrName>
                                        </p:attrNameLst>
                                      </p:cBhvr>
                                      <p:tavLst>
                                        <p:tav fmla="" tm="0">
                                          <p:val>
                                            <p:strVal val="0"/>
                                          </p:val>
                                        </p:tav>
                                        <p:tav fmla="" tm="100000">
                                          <p:val>
                                            <p:strVal val="#ppt_w"/>
                                          </p:val>
                                        </p:tav>
                                      </p:tavLst>
                                    </p:anim>
                                    <p:anim calcmode="lin" valueType="num">
                                      <p:cBhvr additive="base">
                                        <p:cTn dur="1000"/>
                                        <p:tgtEl>
                                          <p:spTgt spid="21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13"/>
                                        </p:tgtEl>
                                        <p:attrNameLst>
                                          <p:attrName>style.visibility</p:attrName>
                                        </p:attrNameLst>
                                      </p:cBhvr>
                                      <p:to>
                                        <p:strVal val="visible"/>
                                      </p:to>
                                    </p:set>
                                    <p:anim calcmode="lin" valueType="num">
                                      <p:cBhvr additive="base">
                                        <p:cTn dur="1000"/>
                                        <p:tgtEl>
                                          <p:spTgt spid="213"/>
                                        </p:tgtEl>
                                        <p:attrNameLst>
                                          <p:attrName>ppt_w</p:attrName>
                                        </p:attrNameLst>
                                      </p:cBhvr>
                                      <p:tavLst>
                                        <p:tav fmla="" tm="0">
                                          <p:val>
                                            <p:strVal val="0"/>
                                          </p:val>
                                        </p:tav>
                                        <p:tav fmla="" tm="100000">
                                          <p:val>
                                            <p:strVal val="#ppt_w"/>
                                          </p:val>
                                        </p:tav>
                                      </p:tavLst>
                                    </p:anim>
                                    <p:anim calcmode="lin" valueType="num">
                                      <p:cBhvr additive="base">
                                        <p:cTn dur="1000"/>
                                        <p:tgtEl>
                                          <p:spTgt spid="21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08"/>
                                        </p:tgtEl>
                                        <p:attrNameLst>
                                          <p:attrName>style.visibility</p:attrName>
                                        </p:attrNameLst>
                                      </p:cBhvr>
                                      <p:to>
                                        <p:strVal val="visible"/>
                                      </p:to>
                                    </p:set>
                                    <p:anim calcmode="lin" valueType="num">
                                      <p:cBhvr additive="base">
                                        <p:cTn dur="1000"/>
                                        <p:tgtEl>
                                          <p:spTgt spid="208"/>
                                        </p:tgtEl>
                                        <p:attrNameLst>
                                          <p:attrName>ppt_w</p:attrName>
                                        </p:attrNameLst>
                                      </p:cBhvr>
                                      <p:tavLst>
                                        <p:tav fmla="" tm="0">
                                          <p:val>
                                            <p:strVal val="0"/>
                                          </p:val>
                                        </p:tav>
                                        <p:tav fmla="" tm="100000">
                                          <p:val>
                                            <p:strVal val="#ppt_w"/>
                                          </p:val>
                                        </p:tav>
                                      </p:tavLst>
                                    </p:anim>
                                    <p:anim calcmode="lin" valueType="num">
                                      <p:cBhvr additive="base">
                                        <p:cTn dur="1000"/>
                                        <p:tgtEl>
                                          <p:spTgt spid="208"/>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1"/>
                                        </p:tgtEl>
                                        <p:attrNameLst>
                                          <p:attrName>style.visibility</p:attrName>
                                        </p:attrNameLst>
                                      </p:cBhvr>
                                      <p:to>
                                        <p:strVal val="visible"/>
                                      </p:to>
                                    </p:set>
                                    <p:anim calcmode="lin" valueType="num">
                                      <p:cBhvr additive="base">
                                        <p:cTn dur="1000"/>
                                        <p:tgtEl>
                                          <p:spTgt spid="211"/>
                                        </p:tgtEl>
                                        <p:attrNameLst>
                                          <p:attrName>ppt_w</p:attrName>
                                        </p:attrNameLst>
                                      </p:cBhvr>
                                      <p:tavLst>
                                        <p:tav fmla="" tm="0">
                                          <p:val>
                                            <p:strVal val="0"/>
                                          </p:val>
                                        </p:tav>
                                        <p:tav fmla="" tm="100000">
                                          <p:val>
                                            <p:strVal val="#ppt_w"/>
                                          </p:val>
                                        </p:tav>
                                      </p:tavLst>
                                    </p:anim>
                                    <p:anim calcmode="lin" valueType="num">
                                      <p:cBhvr additive="base">
                                        <p:cTn dur="1000"/>
                                        <p:tgtEl>
                                          <p:spTgt spid="21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10"/>
                                        </p:tgtEl>
                                        <p:attrNameLst>
                                          <p:attrName>style.visibility</p:attrName>
                                        </p:attrNameLst>
                                      </p:cBhvr>
                                      <p:to>
                                        <p:strVal val="visible"/>
                                      </p:to>
                                    </p:set>
                                    <p:anim calcmode="lin" valueType="num">
                                      <p:cBhvr additive="base">
                                        <p:cTn dur="1000"/>
                                        <p:tgtEl>
                                          <p:spTgt spid="210"/>
                                        </p:tgtEl>
                                        <p:attrNameLst>
                                          <p:attrName>ppt_w</p:attrName>
                                        </p:attrNameLst>
                                      </p:cBhvr>
                                      <p:tavLst>
                                        <p:tav fmla="" tm="0">
                                          <p:val>
                                            <p:strVal val="0"/>
                                          </p:val>
                                        </p:tav>
                                        <p:tav fmla="" tm="100000">
                                          <p:val>
                                            <p:strVal val="#ppt_w"/>
                                          </p:val>
                                        </p:tav>
                                      </p:tavLst>
                                    </p:anim>
                                    <p:anim calcmode="lin" valueType="num">
                                      <p:cBhvr additive="base">
                                        <p:cTn dur="1000"/>
                                        <p:tgtEl>
                                          <p:spTgt spid="21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7a09c664fd_0_546"/>
          <p:cNvSpPr txBox="1"/>
          <p:nvPr>
            <p:ph type="title"/>
          </p:nvPr>
        </p:nvSpPr>
        <p:spPr>
          <a:xfrm>
            <a:off x="1297500" y="220200"/>
            <a:ext cx="7038900" cy="1218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1" lang="es-ES"/>
              <a:t>Otras Consideraciones a tener en cuenta</a:t>
            </a:r>
            <a:endParaRPr b="1"/>
          </a:p>
        </p:txBody>
      </p:sp>
      <p:sp>
        <p:nvSpPr>
          <p:cNvPr id="219" name="Google Shape;219;g7a09c664fd_0_546"/>
          <p:cNvSpPr txBox="1"/>
          <p:nvPr>
            <p:ph idx="1" type="body"/>
          </p:nvPr>
        </p:nvSpPr>
        <p:spPr>
          <a:xfrm>
            <a:off x="1119300" y="1055633"/>
            <a:ext cx="7395300" cy="5500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rPr b="1" lang="es-ES" sz="1700" u="sng">
                <a:latin typeface="Arial"/>
                <a:ea typeface="Arial"/>
                <a:cs typeface="Arial"/>
                <a:sym typeface="Arial"/>
              </a:rPr>
              <a:t>Relación con Tratados Internacionales:</a:t>
            </a:r>
            <a:r>
              <a:rPr lang="es-ES" sz="1700">
                <a:latin typeface="Arial"/>
                <a:ea typeface="Arial"/>
                <a:cs typeface="Arial"/>
                <a:sym typeface="Arial"/>
              </a:rPr>
              <a:t> Cuando un tratado internacional y una costumbre internacional entran en conflicto, el principio que utiliza en estos casos es el de “ley posterior deroga ley anterior” y el de “ley especial deroga ley general”. De esta forma, la costumbre internacional puede llegar a aplicarse por sobre un tratado internacional y viceversa. Sin embargo, si una de ellas forma parte de las llamadas normas </a:t>
            </a:r>
            <a:r>
              <a:rPr i="1" lang="es-ES" sz="1700">
                <a:latin typeface="Arial"/>
                <a:ea typeface="Arial"/>
                <a:cs typeface="Arial"/>
                <a:sym typeface="Arial"/>
              </a:rPr>
              <a:t>ius cogens</a:t>
            </a:r>
            <a:r>
              <a:rPr lang="es-ES" sz="1700">
                <a:latin typeface="Arial"/>
                <a:ea typeface="Arial"/>
                <a:cs typeface="Arial"/>
                <a:sym typeface="Arial"/>
              </a:rPr>
              <a:t>, entonces no puede ser dejada de lado por la otra.</a:t>
            </a:r>
            <a:endParaRPr sz="1700">
              <a:latin typeface="Arial"/>
              <a:ea typeface="Arial"/>
              <a:cs typeface="Arial"/>
              <a:sym typeface="Arial"/>
            </a:endParaRPr>
          </a:p>
          <a:p>
            <a:pPr indent="0" lvl="0" marL="0" rtl="0" algn="just">
              <a:lnSpc>
                <a:spcPct val="115000"/>
              </a:lnSpc>
              <a:spcBef>
                <a:spcPts val="1600"/>
              </a:spcBef>
              <a:spcAft>
                <a:spcPts val="1600"/>
              </a:spcAft>
              <a:buSzPts val="1300"/>
              <a:buNone/>
            </a:pPr>
            <a:r>
              <a:rPr b="1" lang="es-ES" sz="1700" u="sng">
                <a:latin typeface="Arial"/>
                <a:ea typeface="Arial"/>
                <a:cs typeface="Arial"/>
                <a:sym typeface="Arial"/>
              </a:rPr>
              <a:t>Relación con </a:t>
            </a:r>
            <a:r>
              <a:rPr b="1" i="1" lang="es-ES" sz="1700" u="sng">
                <a:latin typeface="Arial"/>
                <a:ea typeface="Arial"/>
                <a:cs typeface="Arial"/>
                <a:sym typeface="Arial"/>
              </a:rPr>
              <a:t>Soft Law</a:t>
            </a:r>
            <a:r>
              <a:rPr b="1" lang="es-ES" sz="1700" u="sng">
                <a:latin typeface="Arial"/>
                <a:ea typeface="Arial"/>
                <a:cs typeface="Arial"/>
                <a:sym typeface="Arial"/>
              </a:rPr>
              <a:t>:</a:t>
            </a:r>
            <a:r>
              <a:rPr lang="es-ES" sz="1700">
                <a:latin typeface="Arial"/>
                <a:ea typeface="Arial"/>
                <a:cs typeface="Arial"/>
                <a:sym typeface="Arial"/>
              </a:rPr>
              <a:t> Si bien los instrumentos jurídicos del “derecho blando” no son vinculantes, eso no quita que puedan tener consecuencias jurídicas. De hecho, las resoluciones de la Asamblea General pueden llegar a ser una base para la creación futura de un tratado internacional o también servir como indicio de existencia de la </a:t>
            </a:r>
            <a:r>
              <a:rPr i="1" lang="es-ES" sz="1700">
                <a:latin typeface="Arial"/>
                <a:ea typeface="Arial"/>
                <a:cs typeface="Arial"/>
                <a:sym typeface="Arial"/>
              </a:rPr>
              <a:t>opinio juris</a:t>
            </a:r>
            <a:r>
              <a:rPr lang="es-ES" sz="1700">
                <a:latin typeface="Arial"/>
                <a:ea typeface="Arial"/>
                <a:cs typeface="Arial"/>
                <a:sym typeface="Arial"/>
              </a:rPr>
              <a:t> para la conformación de una costumbre internacional.</a:t>
            </a:r>
            <a:endParaRPr sz="1700">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3"/>
          <p:cNvSpPr txBox="1"/>
          <p:nvPr/>
        </p:nvSpPr>
        <p:spPr>
          <a:xfrm>
            <a:off x="0" y="0"/>
            <a:ext cx="9254100" cy="1902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1" lang="es-ES" sz="3400" u="none" cap="none" strike="noStrike">
                <a:solidFill>
                  <a:schemeClr val="dk1"/>
                </a:solidFill>
                <a:latin typeface="Montserrat"/>
                <a:ea typeface="Montserrat"/>
                <a:cs typeface="Montserrat"/>
                <a:sym typeface="Montserrat"/>
              </a:rPr>
              <a:t>¿Qué son los Principios</a:t>
            </a:r>
            <a:endParaRPr b="1" i="1" sz="3400" u="none" cap="none" strike="noStrike">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3200"/>
              <a:buFont typeface="Arial"/>
              <a:buNone/>
            </a:pPr>
            <a:r>
              <a:rPr b="1" i="1" lang="es-ES" sz="3400" u="none" cap="none" strike="noStrike">
                <a:solidFill>
                  <a:schemeClr val="dk1"/>
                </a:solidFill>
                <a:latin typeface="Montserrat"/>
                <a:ea typeface="Montserrat"/>
                <a:cs typeface="Montserrat"/>
                <a:sym typeface="Montserrat"/>
              </a:rPr>
              <a:t> Generales del Derecho?</a:t>
            </a:r>
            <a:endParaRPr b="1" i="1" sz="34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3200"/>
              <a:buFont typeface="Arial"/>
              <a:buNone/>
            </a:pPr>
            <a:r>
              <a:t/>
            </a:r>
            <a:endParaRPr b="0" i="0" sz="3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chemeClr val="lt1"/>
              </a:solidFill>
              <a:latin typeface="Calibri"/>
              <a:ea typeface="Calibri"/>
              <a:cs typeface="Calibri"/>
              <a:sym typeface="Calibri"/>
            </a:endParaRPr>
          </a:p>
        </p:txBody>
      </p:sp>
      <p:sp>
        <p:nvSpPr>
          <p:cNvPr id="225" name="Google Shape;225;p13"/>
          <p:cNvSpPr txBox="1"/>
          <p:nvPr/>
        </p:nvSpPr>
        <p:spPr>
          <a:xfrm>
            <a:off x="2915816" y="491562"/>
            <a:ext cx="5976664" cy="769441"/>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200"/>
              <a:buFont typeface="Arial"/>
              <a:buNone/>
            </a:pPr>
            <a:r>
              <a:t/>
            </a:r>
            <a:endParaRPr b="0" i="0" sz="2200" u="none" cap="none" strike="noStrike">
              <a:solidFill>
                <a:schemeClr val="lt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200"/>
              <a:buFont typeface="Arial"/>
              <a:buNone/>
            </a:pPr>
            <a:r>
              <a:t/>
            </a:r>
            <a:endParaRPr b="0" i="0" sz="2200" u="none" cap="none" strike="noStrike">
              <a:solidFill>
                <a:schemeClr val="lt1"/>
              </a:solidFill>
              <a:latin typeface="Calibri"/>
              <a:ea typeface="Calibri"/>
              <a:cs typeface="Calibri"/>
              <a:sym typeface="Calibri"/>
            </a:endParaRPr>
          </a:p>
        </p:txBody>
      </p:sp>
      <p:sp>
        <p:nvSpPr>
          <p:cNvPr id="226" name="Google Shape;226;p13"/>
          <p:cNvSpPr txBox="1"/>
          <p:nvPr/>
        </p:nvSpPr>
        <p:spPr>
          <a:xfrm>
            <a:off x="359525" y="1413975"/>
            <a:ext cx="8424900" cy="32778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300"/>
              <a:buFont typeface="Arial"/>
              <a:buNone/>
            </a:pPr>
            <a:r>
              <a:rPr b="0" i="0" lang="es-ES" sz="2700" u="none" cap="none" strike="noStrike">
                <a:solidFill>
                  <a:schemeClr val="dk1"/>
                </a:solidFill>
                <a:latin typeface="Calibri"/>
                <a:ea typeface="Calibri"/>
                <a:cs typeface="Calibri"/>
                <a:sym typeface="Calibri"/>
              </a:rPr>
              <a:t>“Los principios generales de derecho reconocidos por las naciones civilizadas.”</a:t>
            </a:r>
            <a:endParaRPr b="0" i="0" sz="18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2300"/>
              <a:buFont typeface="Arial"/>
              <a:buNone/>
            </a:pPr>
            <a:r>
              <a:t/>
            </a:r>
            <a:endParaRPr b="0" i="0" sz="2700" u="none" cap="none" strike="noStrike">
              <a:solidFill>
                <a:schemeClr val="dk1"/>
              </a:solidFill>
              <a:latin typeface="Calibri"/>
              <a:ea typeface="Calibri"/>
              <a:cs typeface="Calibri"/>
              <a:sym typeface="Calibri"/>
            </a:endParaRPr>
          </a:p>
          <a:p>
            <a:pPr indent="0" lvl="0" marL="0" marR="0" rtl="0" algn="ctr">
              <a:lnSpc>
                <a:spcPct val="150000"/>
              </a:lnSpc>
              <a:spcBef>
                <a:spcPts val="0"/>
              </a:spcBef>
              <a:spcAft>
                <a:spcPts val="0"/>
              </a:spcAft>
              <a:buClr>
                <a:srgbClr val="000000"/>
              </a:buClr>
              <a:buSzPts val="2300"/>
              <a:buFont typeface="Arial"/>
              <a:buNone/>
            </a:pPr>
            <a:r>
              <a:rPr b="0" i="0" lang="es-ES" sz="2700" u="none" cap="none" strike="noStrike">
                <a:solidFill>
                  <a:schemeClr val="dk1"/>
                </a:solidFill>
                <a:latin typeface="Calibri"/>
                <a:ea typeface="Calibri"/>
                <a:cs typeface="Calibri"/>
                <a:sym typeface="Calibri"/>
              </a:rPr>
              <a:t>Son aquellas ideas y fundamentos que, sin estar escritos, constituyen la base del ordenamiento jurídico e inspiran la elaboración de las leyes.</a:t>
            </a:r>
            <a:endParaRPr b="0" i="0" sz="1800" u="none" cap="none" strike="noStrike">
              <a:solidFill>
                <a:srgbClr val="000000"/>
              </a:solidFill>
              <a:latin typeface="Arial"/>
              <a:ea typeface="Arial"/>
              <a:cs typeface="Arial"/>
              <a:sym typeface="Arial"/>
            </a:endParaRPr>
          </a:p>
        </p:txBody>
      </p:sp>
      <p:sp>
        <p:nvSpPr>
          <p:cNvPr id="227" name="Google Shape;227;p13"/>
          <p:cNvSpPr txBox="1"/>
          <p:nvPr/>
        </p:nvSpPr>
        <p:spPr>
          <a:xfrm>
            <a:off x="259938" y="5447597"/>
            <a:ext cx="8424900" cy="2062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es-ES" sz="3200" u="none" cap="none" strike="noStrike">
                <a:solidFill>
                  <a:schemeClr val="dk1"/>
                </a:solidFill>
                <a:latin typeface="Calibri"/>
                <a:ea typeface="Calibri"/>
                <a:cs typeface="Calibri"/>
                <a:sym typeface="Calibri"/>
              </a:rPr>
              <a:t>ATENCIÓN – VS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0" i="0" lang="es-ES" sz="3200" u="none" cap="none" strike="noStrike">
                <a:solidFill>
                  <a:schemeClr val="dk1"/>
                </a:solidFill>
                <a:latin typeface="Calibri"/>
                <a:ea typeface="Calibri"/>
                <a:cs typeface="Calibri"/>
                <a:sym typeface="Calibri"/>
              </a:rPr>
              <a:t>PRINCIPIOS DEL DERECHO INTERNACIONAL</a:t>
            </a:r>
            <a:endParaRPr b="0" i="0" sz="3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4"/>
          <p:cNvSpPr txBox="1"/>
          <p:nvPr/>
        </p:nvSpPr>
        <p:spPr>
          <a:xfrm>
            <a:off x="2915816" y="491562"/>
            <a:ext cx="5976664" cy="769441"/>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200"/>
              <a:buFont typeface="Arial"/>
              <a:buNone/>
            </a:pPr>
            <a:r>
              <a:t/>
            </a:r>
            <a:endParaRPr b="0" i="0" sz="2200" u="none" cap="none" strike="noStrike">
              <a:solidFill>
                <a:schemeClr val="lt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200"/>
              <a:buFont typeface="Arial"/>
              <a:buNone/>
            </a:pPr>
            <a:r>
              <a:t/>
            </a:r>
            <a:endParaRPr b="0" i="0" sz="2200" u="none" cap="none" strike="noStrike">
              <a:solidFill>
                <a:schemeClr val="lt1"/>
              </a:solidFill>
              <a:latin typeface="Calibri"/>
              <a:ea typeface="Calibri"/>
              <a:cs typeface="Calibri"/>
              <a:sym typeface="Calibri"/>
            </a:endParaRPr>
          </a:p>
        </p:txBody>
      </p:sp>
      <p:sp>
        <p:nvSpPr>
          <p:cNvPr id="233" name="Google Shape;233;p14"/>
          <p:cNvSpPr txBox="1"/>
          <p:nvPr/>
        </p:nvSpPr>
        <p:spPr>
          <a:xfrm>
            <a:off x="470371" y="1261003"/>
            <a:ext cx="8424936" cy="3323987"/>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400"/>
              <a:buFont typeface="Arial"/>
              <a:buNone/>
            </a:pPr>
            <a:r>
              <a:rPr b="1" i="1" lang="es-ES" sz="3200" cap="none" strike="noStrike">
                <a:solidFill>
                  <a:schemeClr val="dk1"/>
                </a:solidFill>
                <a:latin typeface="Montserrat"/>
                <a:ea typeface="Montserrat"/>
                <a:cs typeface="Montserrat"/>
                <a:sym typeface="Montserrat"/>
              </a:rPr>
              <a:t>DECISIONES JUDICIALES Y DOCTRINA</a:t>
            </a:r>
            <a:endParaRPr b="1" i="1" sz="3200" cap="none" strike="noStrike">
              <a:solidFill>
                <a:srgbClr val="000000"/>
              </a:solidFill>
              <a:latin typeface="Montserrat"/>
              <a:ea typeface="Montserrat"/>
              <a:cs typeface="Montserrat"/>
              <a:sym typeface="Montserrat"/>
            </a:endParaRPr>
          </a:p>
          <a:p>
            <a:pPr indent="0" lvl="0" marL="0" marR="0" rtl="0" algn="ctr">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ctr">
              <a:lnSpc>
                <a:spcPct val="150000"/>
              </a:lnSpc>
              <a:spcBef>
                <a:spcPts val="0"/>
              </a:spcBef>
              <a:spcAft>
                <a:spcPts val="0"/>
              </a:spcAft>
              <a:buClr>
                <a:srgbClr val="000000"/>
              </a:buClr>
              <a:buSzPts val="2300"/>
              <a:buFont typeface="Arial"/>
              <a:buNone/>
            </a:pPr>
            <a:r>
              <a:rPr b="0" i="0" lang="es-ES" sz="2300" u="none" cap="none" strike="noStrike">
                <a:solidFill>
                  <a:schemeClr val="dk1"/>
                </a:solidFill>
                <a:latin typeface="Calibri"/>
                <a:ea typeface="Calibri"/>
                <a:cs typeface="Calibri"/>
                <a:sym typeface="Calibri"/>
              </a:rPr>
              <a:t>Las decisiones judiciales y las doctrinas de los publicistas de mayor competencia de las distintas naciones, como medio auxiliar para la determinación de las reglas de derecho, sin perjuicio de lo dispuesto en el Artículo 59.</a:t>
            </a:r>
            <a:endParaRPr b="0" i="0" sz="23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5"/>
          <p:cNvSpPr txBox="1"/>
          <p:nvPr/>
        </p:nvSpPr>
        <p:spPr>
          <a:xfrm>
            <a:off x="2915816" y="491562"/>
            <a:ext cx="5976664" cy="769441"/>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200"/>
              <a:buFont typeface="Arial"/>
              <a:buNone/>
            </a:pPr>
            <a:r>
              <a:t/>
            </a:r>
            <a:endParaRPr b="0" i="0" sz="2200" u="none" cap="none" strike="noStrike">
              <a:solidFill>
                <a:schemeClr val="lt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200"/>
              <a:buFont typeface="Arial"/>
              <a:buNone/>
            </a:pPr>
            <a:r>
              <a:t/>
            </a:r>
            <a:endParaRPr b="0" i="0" sz="2200" u="none" cap="none" strike="noStrike">
              <a:solidFill>
                <a:schemeClr val="lt1"/>
              </a:solidFill>
              <a:latin typeface="Calibri"/>
              <a:ea typeface="Calibri"/>
              <a:cs typeface="Calibri"/>
              <a:sym typeface="Calibri"/>
            </a:endParaRPr>
          </a:p>
        </p:txBody>
      </p:sp>
      <p:sp>
        <p:nvSpPr>
          <p:cNvPr id="239" name="Google Shape;239;p15"/>
          <p:cNvSpPr txBox="1"/>
          <p:nvPr/>
        </p:nvSpPr>
        <p:spPr>
          <a:xfrm>
            <a:off x="359533" y="491553"/>
            <a:ext cx="8424900" cy="33240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400"/>
              <a:buFont typeface="Arial"/>
              <a:buNone/>
            </a:pPr>
            <a:r>
              <a:rPr b="1" lang="es-ES" sz="2400">
                <a:solidFill>
                  <a:schemeClr val="dk1"/>
                </a:solidFill>
                <a:latin typeface="Calibri"/>
                <a:ea typeface="Calibri"/>
                <a:cs typeface="Calibri"/>
                <a:sym typeface="Calibri"/>
              </a:rPr>
              <a:t>CÉSAR</a:t>
            </a:r>
            <a:r>
              <a:rPr b="1" i="0" lang="es-ES" sz="2400" u="none" cap="none" strike="noStrike">
                <a:solidFill>
                  <a:schemeClr val="dk1"/>
                </a:solidFill>
                <a:latin typeface="Calibri"/>
                <a:ea typeface="Calibri"/>
                <a:cs typeface="Calibri"/>
                <a:sym typeface="Calibri"/>
              </a:rPr>
              <a:t> </a:t>
            </a:r>
            <a:r>
              <a:rPr b="1" lang="es-ES" sz="2400">
                <a:solidFill>
                  <a:schemeClr val="dk1"/>
                </a:solidFill>
                <a:latin typeface="Calibri"/>
                <a:ea typeface="Calibri"/>
                <a:cs typeface="Calibri"/>
                <a:sym typeface="Calibri"/>
              </a:rPr>
              <a:t>SEPÚLVEDA</a:t>
            </a:r>
            <a:r>
              <a:rPr b="1" lang="es-ES"/>
              <a:t>- </a:t>
            </a:r>
            <a:r>
              <a:rPr b="0" i="0" lang="es-ES" sz="2400" u="none" cap="none" strike="noStrike">
                <a:solidFill>
                  <a:schemeClr val="dk1"/>
                </a:solidFill>
                <a:latin typeface="Calibri"/>
                <a:ea typeface="Calibri"/>
                <a:cs typeface="Calibri"/>
                <a:sym typeface="Calibri"/>
              </a:rPr>
              <a:t>MODOS DE CREACIÓN DE NORMAS EN EL SISTEMA INTERNACIONAL DE ESTADOS</a:t>
            </a:r>
            <a:endParaRPr b="0" i="0" sz="2400" u="none" cap="none" strike="noStrike">
              <a:solidFill>
                <a:schemeClr val="dk1"/>
              </a:solidFill>
              <a:latin typeface="Calibri"/>
              <a:ea typeface="Calibri"/>
              <a:cs typeface="Calibri"/>
              <a:sym typeface="Calibri"/>
            </a:endParaRPr>
          </a:p>
          <a:p>
            <a:pPr indent="0" lvl="0" marL="0" marR="0" rtl="0" algn="ctr">
              <a:lnSpc>
                <a:spcPct val="150000"/>
              </a:lnSpc>
              <a:spcBef>
                <a:spcPts val="0"/>
              </a:spcBef>
              <a:spcAft>
                <a:spcPts val="0"/>
              </a:spcAft>
              <a:buClr>
                <a:srgbClr val="000000"/>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2400"/>
              <a:buFont typeface="Arial"/>
              <a:buNone/>
            </a:pPr>
            <a:r>
              <a:t/>
            </a:r>
            <a:endParaRPr sz="2400">
              <a:solidFill>
                <a:schemeClr val="dk1"/>
              </a:solidFill>
              <a:latin typeface="Calibri"/>
              <a:ea typeface="Calibri"/>
              <a:cs typeface="Calibri"/>
              <a:sym typeface="Calibri"/>
            </a:endParaRPr>
          </a:p>
          <a:p>
            <a:pPr indent="0" lvl="0" marL="0" marR="0" rtl="0" algn="ctr">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240" name="Google Shape;240;p15"/>
          <p:cNvPicPr preferRelativeResize="0"/>
          <p:nvPr/>
        </p:nvPicPr>
        <p:blipFill rotWithShape="1">
          <a:blip r:embed="rId3">
            <a:alphaModFix/>
          </a:blip>
          <a:srcRect b="9052" l="26648" r="26941" t="19722"/>
          <a:stretch/>
        </p:blipFill>
        <p:spPr>
          <a:xfrm>
            <a:off x="2126277" y="1579900"/>
            <a:ext cx="5485176" cy="4732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500"/>
              <a:buFont typeface="Calibri"/>
              <a:buNone/>
            </a:pPr>
            <a:r>
              <a:t/>
            </a:r>
            <a:endParaRPr/>
          </a:p>
        </p:txBody>
      </p:sp>
      <p:sp>
        <p:nvSpPr>
          <p:cNvPr id="103" name="Google Shape;103;p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1800"/>
              <a:buNone/>
            </a:pPr>
            <a:r>
              <a:t/>
            </a:r>
            <a:endParaRPr/>
          </a:p>
        </p:txBody>
      </p:sp>
      <p:sp>
        <p:nvSpPr>
          <p:cNvPr id="104" name="Google Shape;104;p2"/>
          <p:cNvSpPr txBox="1"/>
          <p:nvPr/>
        </p:nvSpPr>
        <p:spPr>
          <a:xfrm>
            <a:off x="1187624" y="71492"/>
            <a:ext cx="6654048" cy="5847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200"/>
              <a:buFont typeface="Arial"/>
              <a:buNone/>
            </a:pPr>
            <a:r>
              <a:rPr b="1" i="0" lang="es-ES" sz="2500" u="sng" cap="none" strike="noStrike">
                <a:solidFill>
                  <a:schemeClr val="dk1"/>
                </a:solidFill>
                <a:latin typeface="Montserrat"/>
                <a:ea typeface="Montserrat"/>
                <a:cs typeface="Montserrat"/>
                <a:sym typeface="Montserrat"/>
              </a:rPr>
              <a:t>Delimitación de los sistemas jurídicos</a:t>
            </a:r>
            <a:endParaRPr b="1" i="0" sz="2500" u="sng" cap="none" strike="noStrike">
              <a:solidFill>
                <a:schemeClr val="dk1"/>
              </a:solidFill>
              <a:latin typeface="Montserrat"/>
              <a:ea typeface="Montserrat"/>
              <a:cs typeface="Montserrat"/>
              <a:sym typeface="Montserrat"/>
            </a:endParaRPr>
          </a:p>
        </p:txBody>
      </p:sp>
      <p:sp>
        <p:nvSpPr>
          <p:cNvPr id="105" name="Google Shape;105;p2"/>
          <p:cNvSpPr txBox="1"/>
          <p:nvPr/>
        </p:nvSpPr>
        <p:spPr>
          <a:xfrm>
            <a:off x="2462420" y="764704"/>
            <a:ext cx="4104456"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1" lang="es-ES" sz="2000" u="none" cap="none" strike="noStrike">
                <a:solidFill>
                  <a:schemeClr val="dk1"/>
                </a:solidFill>
                <a:latin typeface="Calibri"/>
                <a:ea typeface="Calibri"/>
                <a:cs typeface="Calibri"/>
                <a:sym typeface="Calibri"/>
              </a:rPr>
              <a:t>Sistema Universal, Regional y Local</a:t>
            </a:r>
            <a:endParaRPr b="0" i="1" sz="2000" u="none" cap="none" strike="noStrike">
              <a:solidFill>
                <a:schemeClr val="dk1"/>
              </a:solidFill>
              <a:latin typeface="Calibri"/>
              <a:ea typeface="Calibri"/>
              <a:cs typeface="Calibri"/>
              <a:sym typeface="Calibri"/>
            </a:endParaRPr>
          </a:p>
        </p:txBody>
      </p:sp>
      <p:pic>
        <p:nvPicPr>
          <p:cNvPr id="106" name="Google Shape;106;p2"/>
          <p:cNvPicPr preferRelativeResize="0"/>
          <p:nvPr/>
        </p:nvPicPr>
        <p:blipFill rotWithShape="1">
          <a:blip r:embed="rId3">
            <a:alphaModFix/>
          </a:blip>
          <a:srcRect b="0" l="0" r="0" t="0"/>
          <a:stretch/>
        </p:blipFill>
        <p:spPr>
          <a:xfrm>
            <a:off x="1220402" y="1628800"/>
            <a:ext cx="6831440" cy="386581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41100"/>
        </a:solidFill>
      </p:bgPr>
    </p:bg>
    <p:spTree>
      <p:nvGrpSpPr>
        <p:cNvPr id="244" name="Shape 244"/>
        <p:cNvGrpSpPr/>
        <p:nvPr/>
      </p:nvGrpSpPr>
      <p:grpSpPr>
        <a:xfrm>
          <a:off x="0" y="0"/>
          <a:ext cx="0" cy="0"/>
          <a:chOff x="0" y="0"/>
          <a:chExt cx="0" cy="0"/>
        </a:xfrm>
      </p:grpSpPr>
      <p:pic>
        <p:nvPicPr>
          <p:cNvPr id="245" name="Google Shape;245;p16"/>
          <p:cNvPicPr preferRelativeResize="0"/>
          <p:nvPr/>
        </p:nvPicPr>
        <p:blipFill rotWithShape="1">
          <a:blip r:embed="rId3">
            <a:alphaModFix/>
          </a:blip>
          <a:srcRect b="0" l="0" r="0" t="0"/>
          <a:stretch/>
        </p:blipFill>
        <p:spPr>
          <a:xfrm>
            <a:off x="2146300" y="0"/>
            <a:ext cx="4848606"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3"/>
          <p:cNvSpPr txBox="1"/>
          <p:nvPr/>
        </p:nvSpPr>
        <p:spPr>
          <a:xfrm>
            <a:off x="1115616" y="11760"/>
            <a:ext cx="6654048" cy="5847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1" lang="es-ES" sz="3200" u="none" cap="none" strike="noStrike">
                <a:solidFill>
                  <a:schemeClr val="dk1"/>
                </a:solidFill>
                <a:latin typeface="Calibri"/>
                <a:ea typeface="Calibri"/>
                <a:cs typeface="Calibri"/>
                <a:sym typeface="Calibri"/>
              </a:rPr>
              <a:t>Sistema Universal</a:t>
            </a:r>
            <a:endParaRPr b="0" i="1" sz="3200" u="none" cap="none" strike="noStrike">
              <a:solidFill>
                <a:schemeClr val="dk1"/>
              </a:solidFill>
              <a:latin typeface="Calibri"/>
              <a:ea typeface="Calibri"/>
              <a:cs typeface="Calibri"/>
              <a:sym typeface="Calibri"/>
            </a:endParaRPr>
          </a:p>
        </p:txBody>
      </p:sp>
      <p:sp>
        <p:nvSpPr>
          <p:cNvPr id="112" name="Google Shape;112;p3"/>
          <p:cNvSpPr txBox="1"/>
          <p:nvPr/>
        </p:nvSpPr>
        <p:spPr>
          <a:xfrm>
            <a:off x="194200" y="596526"/>
            <a:ext cx="8432100" cy="59679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700"/>
              <a:buFont typeface="Arial"/>
              <a:buNone/>
            </a:pPr>
            <a:r>
              <a:rPr b="0" i="0" lang="es-ES" sz="1800" u="none" cap="none" strike="noStrike">
                <a:solidFill>
                  <a:schemeClr val="dk1"/>
                </a:solidFill>
                <a:latin typeface="Calibri"/>
                <a:ea typeface="Calibri"/>
                <a:cs typeface="Calibri"/>
                <a:sym typeface="Calibri"/>
              </a:rPr>
              <a:t>Por fuera de las normas internacionales de carácter general, el sistema universal delinea el </a:t>
            </a:r>
            <a:r>
              <a:rPr b="1" i="0" lang="es-ES" sz="1800" u="none" cap="none" strike="noStrike">
                <a:solidFill>
                  <a:schemeClr val="dk1"/>
                </a:solidFill>
                <a:latin typeface="Calibri"/>
                <a:ea typeface="Calibri"/>
                <a:cs typeface="Calibri"/>
                <a:sym typeface="Calibri"/>
              </a:rPr>
              <a:t>esquema de protección de estos derechos en el marco del sistema de Naciones Unidas,</a:t>
            </a:r>
            <a:r>
              <a:rPr b="0" i="0" lang="es-ES" sz="1800" u="none" cap="none" strike="noStrike">
                <a:solidFill>
                  <a:schemeClr val="dk1"/>
                </a:solidFill>
                <a:latin typeface="Calibri"/>
                <a:ea typeface="Calibri"/>
                <a:cs typeface="Calibri"/>
                <a:sym typeface="Calibri"/>
              </a:rPr>
              <a:t> a través de los diversos órganos que </a:t>
            </a:r>
            <a:r>
              <a:rPr lang="es-ES" sz="1800">
                <a:solidFill>
                  <a:schemeClr val="dk1"/>
                </a:solidFill>
                <a:latin typeface="Calibri"/>
                <a:ea typeface="Calibri"/>
                <a:cs typeface="Calibri"/>
                <a:sym typeface="Calibri"/>
              </a:rPr>
              <a:t>él</a:t>
            </a:r>
            <a:r>
              <a:rPr b="0" i="0" lang="es-ES" sz="1800" u="none" cap="none" strike="noStrike">
                <a:solidFill>
                  <a:schemeClr val="dk1"/>
                </a:solidFill>
                <a:latin typeface="Calibri"/>
                <a:ea typeface="Calibri"/>
                <a:cs typeface="Calibri"/>
                <a:sym typeface="Calibri"/>
              </a:rPr>
              <a:t> mismo cuenta, y mediante la creación de diversos comités en cada uno de sus instrumentos universales.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700"/>
              <a:buFont typeface="Arial"/>
              <a:buNone/>
            </a:pPr>
            <a:r>
              <a:rPr b="0" i="0" lang="es-ES"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700"/>
              <a:buFont typeface="Arial"/>
              <a:buNone/>
            </a:pPr>
            <a:r>
              <a:rPr b="0" i="0" lang="es-ES" sz="1800" u="none" cap="none" strike="noStrike">
                <a:solidFill>
                  <a:schemeClr val="dk1"/>
                </a:solidFill>
                <a:latin typeface="Calibri"/>
                <a:ea typeface="Calibri"/>
                <a:cs typeface="Calibri"/>
                <a:sym typeface="Calibri"/>
              </a:rPr>
              <a:t>La prioridad del sistema universal refiere a </a:t>
            </a:r>
            <a:r>
              <a:rPr b="1" i="0" lang="es-ES" sz="1800" u="none" cap="none" strike="noStrike">
                <a:solidFill>
                  <a:schemeClr val="dk1"/>
                </a:solidFill>
                <a:latin typeface="Calibri"/>
                <a:ea typeface="Calibri"/>
                <a:cs typeface="Calibri"/>
                <a:sym typeface="Calibri"/>
              </a:rPr>
              <a:t>mantener la paz y la seguridad internacionales</a:t>
            </a:r>
            <a:r>
              <a:rPr b="0" i="0" lang="es-ES" sz="1800" u="none" cap="none" strike="noStrike">
                <a:solidFill>
                  <a:schemeClr val="dk1"/>
                </a:solidFill>
                <a:latin typeface="Calibri"/>
                <a:ea typeface="Calibri"/>
                <a:cs typeface="Calibri"/>
                <a:sym typeface="Calibri"/>
              </a:rPr>
              <a:t>. Uno de esos órganos, como la Oficina del Alto Comisionado para los Derechos Humanos (ACNUDH) es el organismo designado y encargado para la promoción y protección de tales derechos. El Alto Comisionado a menudo hace declaraciones acerca de la situación de estas garantías básicas en el mundo y tiene autoridad para investigar situaciones irregulares y elaborar informes sobre ellas. Asimismo, existen otros órganos constituidos por comités de expertos independientes que poseen la tarea de supervisar la aplicación de los principales tratados internacionales</a:t>
            </a:r>
            <a:endParaRPr b="0" i="0" sz="1500" u="none" cap="none" strike="noStrike">
              <a:solidFill>
                <a:srgbClr val="000000"/>
              </a:solidFill>
              <a:latin typeface="Arial"/>
              <a:ea typeface="Arial"/>
              <a:cs typeface="Arial"/>
              <a:sym typeface="Arial"/>
            </a:endParaRPr>
          </a:p>
          <a:p>
            <a:pPr indent="-292100" lvl="0" marL="285750" marR="0" rtl="0" algn="just">
              <a:lnSpc>
                <a:spcPct val="100000"/>
              </a:lnSpc>
              <a:spcBef>
                <a:spcPts val="0"/>
              </a:spcBef>
              <a:spcAft>
                <a:spcPts val="0"/>
              </a:spcAft>
              <a:buClr>
                <a:schemeClr val="dk1"/>
              </a:buClr>
              <a:buSzPts val="1800"/>
              <a:buFont typeface="Noto Sans Symbols"/>
              <a:buChar char="✔"/>
            </a:pPr>
            <a:r>
              <a:rPr b="0" i="0" lang="es-ES" sz="1800" u="none" cap="none" strike="noStrike">
                <a:solidFill>
                  <a:schemeClr val="dk1"/>
                </a:solidFill>
                <a:latin typeface="Calibri"/>
                <a:ea typeface="Calibri"/>
                <a:cs typeface="Calibri"/>
                <a:sym typeface="Calibri"/>
              </a:rPr>
              <a:t>el Pacto de Derechos Civiles y Políticos, </a:t>
            </a:r>
            <a:endParaRPr b="0" i="0" sz="1800" u="none" cap="none" strike="noStrike">
              <a:solidFill>
                <a:schemeClr val="dk1"/>
              </a:solidFill>
              <a:latin typeface="Calibri"/>
              <a:ea typeface="Calibri"/>
              <a:cs typeface="Calibri"/>
              <a:sym typeface="Calibri"/>
            </a:endParaRPr>
          </a:p>
          <a:p>
            <a:pPr indent="-292100" lvl="0" marL="285750" marR="0" rtl="0" algn="just">
              <a:lnSpc>
                <a:spcPct val="100000"/>
              </a:lnSpc>
              <a:spcBef>
                <a:spcPts val="0"/>
              </a:spcBef>
              <a:spcAft>
                <a:spcPts val="0"/>
              </a:spcAft>
              <a:buClr>
                <a:schemeClr val="dk1"/>
              </a:buClr>
              <a:buSzPts val="1800"/>
              <a:buFont typeface="Noto Sans Symbols"/>
              <a:buChar char="✔"/>
            </a:pPr>
            <a:r>
              <a:rPr b="0" i="0" lang="es-ES" sz="1800" u="none" cap="none" strike="noStrike">
                <a:solidFill>
                  <a:schemeClr val="dk1"/>
                </a:solidFill>
                <a:latin typeface="Calibri"/>
                <a:ea typeface="Calibri"/>
                <a:cs typeface="Calibri"/>
                <a:sym typeface="Calibri"/>
              </a:rPr>
              <a:t>el Pacto de Derechos Económicos Sociales y Culturales, </a:t>
            </a:r>
            <a:endParaRPr b="0" i="0" sz="1800" u="none" cap="none" strike="noStrike">
              <a:solidFill>
                <a:schemeClr val="dk1"/>
              </a:solidFill>
              <a:latin typeface="Calibri"/>
              <a:ea typeface="Calibri"/>
              <a:cs typeface="Calibri"/>
              <a:sym typeface="Calibri"/>
            </a:endParaRPr>
          </a:p>
          <a:p>
            <a:pPr indent="-292100" lvl="0" marL="285750" marR="0" rtl="0" algn="just">
              <a:lnSpc>
                <a:spcPct val="100000"/>
              </a:lnSpc>
              <a:spcBef>
                <a:spcPts val="0"/>
              </a:spcBef>
              <a:spcAft>
                <a:spcPts val="0"/>
              </a:spcAft>
              <a:buClr>
                <a:schemeClr val="dk1"/>
              </a:buClr>
              <a:buSzPts val="1800"/>
              <a:buFont typeface="Noto Sans Symbols"/>
              <a:buChar char="✔"/>
            </a:pPr>
            <a:r>
              <a:rPr b="0" i="0" lang="es-ES" sz="1800" u="none" cap="none" strike="noStrike">
                <a:solidFill>
                  <a:schemeClr val="dk1"/>
                </a:solidFill>
                <a:latin typeface="Calibri"/>
                <a:ea typeface="Calibri"/>
                <a:cs typeface="Calibri"/>
                <a:sym typeface="Calibri"/>
              </a:rPr>
              <a:t>el Comité de los Derechos del Niño en el marco de la Convención sobre los Derechos del Niño, </a:t>
            </a:r>
            <a:endParaRPr b="0" i="0" sz="1800" u="none" cap="none" strike="noStrike">
              <a:solidFill>
                <a:schemeClr val="dk1"/>
              </a:solidFill>
              <a:latin typeface="Calibri"/>
              <a:ea typeface="Calibri"/>
              <a:cs typeface="Calibri"/>
              <a:sym typeface="Calibri"/>
            </a:endParaRPr>
          </a:p>
          <a:p>
            <a:pPr indent="-292100" lvl="0" marL="285750" marR="0" rtl="0" algn="just">
              <a:lnSpc>
                <a:spcPct val="100000"/>
              </a:lnSpc>
              <a:spcBef>
                <a:spcPts val="0"/>
              </a:spcBef>
              <a:spcAft>
                <a:spcPts val="0"/>
              </a:spcAft>
              <a:buClr>
                <a:schemeClr val="dk1"/>
              </a:buClr>
              <a:buSzPts val="1800"/>
              <a:buFont typeface="Noto Sans Symbols"/>
              <a:buChar char="✔"/>
            </a:pPr>
            <a:r>
              <a:rPr b="0" i="0" lang="es-ES" sz="1800" u="none" cap="none" strike="noStrike">
                <a:solidFill>
                  <a:schemeClr val="dk1"/>
                </a:solidFill>
                <a:latin typeface="Calibri"/>
                <a:ea typeface="Calibri"/>
                <a:cs typeface="Calibri"/>
                <a:sym typeface="Calibri"/>
              </a:rPr>
              <a:t>el Comité para la Eliminación de la Discriminación contra la Mujer, en el marco de la Convención Sobre La Eliminación De Todas Las Formas De Discriminación Contra La Mujer</a:t>
            </a:r>
            <a:r>
              <a:rPr lang="es-ES" sz="1800">
                <a:solidFill>
                  <a:schemeClr val="dk1"/>
                </a:solidFill>
                <a:latin typeface="Calibri"/>
                <a:ea typeface="Calibri"/>
                <a:cs typeface="Calibri"/>
                <a:sym typeface="Calibri"/>
              </a:rPr>
              <a:t>, </a:t>
            </a:r>
            <a:r>
              <a:rPr b="0" i="0" lang="es-ES" sz="1800" u="none" cap="none" strike="noStrike">
                <a:solidFill>
                  <a:schemeClr val="dk1"/>
                </a:solidFill>
                <a:latin typeface="Calibri"/>
                <a:ea typeface="Calibri"/>
                <a:cs typeface="Calibri"/>
                <a:sym typeface="Calibri"/>
              </a:rPr>
              <a:t>entre otros.</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nvSpPr>
        <p:spPr>
          <a:xfrm>
            <a:off x="1187624" y="71492"/>
            <a:ext cx="6654048" cy="5847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1" lang="es-ES" sz="3200" u="none" cap="none" strike="noStrike">
                <a:solidFill>
                  <a:schemeClr val="dk1"/>
                </a:solidFill>
                <a:latin typeface="Calibri"/>
                <a:ea typeface="Calibri"/>
                <a:cs typeface="Calibri"/>
                <a:sym typeface="Calibri"/>
              </a:rPr>
              <a:t>Sistema Regional</a:t>
            </a:r>
            <a:endParaRPr b="0" i="1" sz="3200" u="none" cap="none" strike="noStrike">
              <a:solidFill>
                <a:schemeClr val="dk1"/>
              </a:solidFill>
              <a:latin typeface="Calibri"/>
              <a:ea typeface="Calibri"/>
              <a:cs typeface="Calibri"/>
              <a:sym typeface="Calibri"/>
            </a:endParaRPr>
          </a:p>
        </p:txBody>
      </p:sp>
      <p:sp>
        <p:nvSpPr>
          <p:cNvPr id="118" name="Google Shape;118;p4"/>
          <p:cNvSpPr txBox="1"/>
          <p:nvPr/>
        </p:nvSpPr>
        <p:spPr>
          <a:xfrm>
            <a:off x="266176" y="888685"/>
            <a:ext cx="8496900" cy="4247400"/>
          </a:xfrm>
          <a:prstGeom prst="rect">
            <a:avLst/>
          </a:prstGeom>
          <a:noFill/>
          <a:ln>
            <a:noFill/>
          </a:ln>
        </p:spPr>
        <p:txBody>
          <a:bodyPr anchorCtr="0" anchor="t" bIns="45700" lIns="91425" spcFirstLastPara="1" rIns="91425" wrap="square" tIns="45700">
            <a:noAutofit/>
          </a:bodyPr>
          <a:lstStyle/>
          <a:p>
            <a:pPr indent="-317500" lvl="0" marL="285750" marR="0" rtl="0" algn="just">
              <a:lnSpc>
                <a:spcPct val="100000"/>
              </a:lnSpc>
              <a:spcBef>
                <a:spcPts val="0"/>
              </a:spcBef>
              <a:spcAft>
                <a:spcPts val="0"/>
              </a:spcAft>
              <a:buClr>
                <a:schemeClr val="dk1"/>
              </a:buClr>
              <a:buSzPts val="2300"/>
              <a:buFont typeface="Noto Sans Symbols"/>
              <a:buChar char="✔"/>
            </a:pPr>
            <a:r>
              <a:rPr b="0" i="0" lang="es-ES" sz="2300" u="none" cap="none" strike="noStrike">
                <a:solidFill>
                  <a:schemeClr val="dk1"/>
                </a:solidFill>
                <a:latin typeface="Calibri"/>
                <a:ea typeface="Calibri"/>
                <a:cs typeface="Calibri"/>
                <a:sym typeface="Calibri"/>
              </a:rPr>
              <a:t>Declaración Americana de Derechos Humanos (de Bogotá, Colombia, 1948). Posiblemente un antecedente considerable para el ulterior Pacto de Derechos Económicos, Sociales y Culturales, </a:t>
            </a:r>
            <a:endParaRPr b="0" i="0" sz="2300" u="none" cap="none" strike="noStrike">
              <a:solidFill>
                <a:schemeClr val="dk1"/>
              </a:solidFill>
              <a:latin typeface="Calibri"/>
              <a:ea typeface="Calibri"/>
              <a:cs typeface="Calibri"/>
              <a:sym typeface="Calibri"/>
            </a:endParaRPr>
          </a:p>
          <a:p>
            <a:pPr indent="-317500" lvl="0" marL="285750" marR="0" rtl="0" algn="just">
              <a:lnSpc>
                <a:spcPct val="100000"/>
              </a:lnSpc>
              <a:spcBef>
                <a:spcPts val="0"/>
              </a:spcBef>
              <a:spcAft>
                <a:spcPts val="0"/>
              </a:spcAft>
              <a:buClr>
                <a:schemeClr val="dk1"/>
              </a:buClr>
              <a:buSzPts val="2300"/>
              <a:buFont typeface="Noto Sans Symbols"/>
              <a:buChar char="✔"/>
            </a:pPr>
            <a:r>
              <a:rPr b="0" i="0" lang="es-ES" sz="2300" u="none" cap="none" strike="noStrike">
                <a:solidFill>
                  <a:schemeClr val="dk1"/>
                </a:solidFill>
                <a:latin typeface="Calibri"/>
                <a:ea typeface="Calibri"/>
                <a:cs typeface="Calibri"/>
                <a:sym typeface="Calibri"/>
              </a:rPr>
              <a:t>la Declaración Americana de Derechos Humanos, desde su artículo XI hasta el XVI, recepta en forma particular gran parte de los derechos enumerados en el capítulo anterior.</a:t>
            </a:r>
            <a:endParaRPr b="0" i="0" sz="2300" u="none" cap="none" strike="noStrike">
              <a:solidFill>
                <a:schemeClr val="dk1"/>
              </a:solidFill>
              <a:latin typeface="Calibri"/>
              <a:ea typeface="Calibri"/>
              <a:cs typeface="Calibri"/>
              <a:sym typeface="Calibri"/>
            </a:endParaRPr>
          </a:p>
          <a:p>
            <a:pPr indent="-317500" lvl="0" marL="285750" marR="0" rtl="0" algn="just">
              <a:lnSpc>
                <a:spcPct val="100000"/>
              </a:lnSpc>
              <a:spcBef>
                <a:spcPts val="0"/>
              </a:spcBef>
              <a:spcAft>
                <a:spcPts val="0"/>
              </a:spcAft>
              <a:buClr>
                <a:schemeClr val="dk1"/>
              </a:buClr>
              <a:buSzPts val="2300"/>
              <a:buFont typeface="Noto Sans Symbols"/>
              <a:buChar char="✔"/>
            </a:pPr>
            <a:r>
              <a:rPr b="0" i="0" lang="es-ES" sz="2300" u="none" cap="none" strike="noStrike">
                <a:solidFill>
                  <a:schemeClr val="dk1"/>
                </a:solidFill>
                <a:latin typeface="Calibri"/>
                <a:ea typeface="Calibri"/>
                <a:cs typeface="Calibri"/>
                <a:sym typeface="Calibri"/>
              </a:rPr>
              <a:t>El Pacto de San José de Costa Rica </a:t>
            </a:r>
            <a:endParaRPr b="0" i="0" sz="19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s-ES" sz="2300" u="none" cap="none" strike="noStrike">
                <a:solidFill>
                  <a:schemeClr val="dk1"/>
                </a:solidFill>
                <a:latin typeface="Calibri"/>
                <a:ea typeface="Calibri"/>
                <a:cs typeface="Calibri"/>
                <a:sym typeface="Calibri"/>
              </a:rPr>
              <a:t>	"Los Estados Partes se comprometen a adoptar providencias, tanto a nivel interno como mediante la cooperación internacional, especialmente económica y técnica, para lograr progresivamente la plena efectividad de los derechos que se derivan de las normas económicas, sociales y sobre educación, ciencia y cultura, contenidas en la Carta de la Organización de los Estados Americanos, reformada por el Protocolo de Buenos Aires, en la medida de los recursos disponibles, por vía legislativa u otros medios apropiados."</a:t>
            </a:r>
            <a:endParaRPr b="0" i="0" sz="23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txBox="1"/>
          <p:nvPr/>
        </p:nvSpPr>
        <p:spPr>
          <a:xfrm>
            <a:off x="1187624" y="71492"/>
            <a:ext cx="6654048" cy="5847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1" lang="es-ES" sz="3200" u="none" cap="none" strike="noStrike">
                <a:solidFill>
                  <a:schemeClr val="dk1"/>
                </a:solidFill>
                <a:latin typeface="Calibri"/>
                <a:ea typeface="Calibri"/>
                <a:cs typeface="Calibri"/>
                <a:sym typeface="Calibri"/>
              </a:rPr>
              <a:t>Sistema Local</a:t>
            </a:r>
            <a:endParaRPr b="0" i="1" sz="3200" u="none" cap="none" strike="noStrike">
              <a:solidFill>
                <a:schemeClr val="dk1"/>
              </a:solidFill>
              <a:latin typeface="Calibri"/>
              <a:ea typeface="Calibri"/>
              <a:cs typeface="Calibri"/>
              <a:sym typeface="Calibri"/>
            </a:endParaRPr>
          </a:p>
        </p:txBody>
      </p:sp>
      <p:sp>
        <p:nvSpPr>
          <p:cNvPr id="124" name="Google Shape;124;p5"/>
          <p:cNvSpPr txBox="1"/>
          <p:nvPr/>
        </p:nvSpPr>
        <p:spPr>
          <a:xfrm>
            <a:off x="395536" y="764704"/>
            <a:ext cx="8496944" cy="5573834"/>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15000"/>
              </a:lnSpc>
              <a:spcBef>
                <a:spcPts val="0"/>
              </a:spcBef>
              <a:spcAft>
                <a:spcPts val="0"/>
              </a:spcAft>
              <a:buClr>
                <a:schemeClr val="dk1"/>
              </a:buClr>
              <a:buSzPts val="1800"/>
              <a:buFont typeface="Noto Sans Symbols"/>
              <a:buChar char="✔"/>
            </a:pPr>
            <a:r>
              <a:rPr b="1" i="0" lang="es-ES" sz="1800" u="sng" cap="none" strike="noStrike">
                <a:solidFill>
                  <a:schemeClr val="dk1"/>
                </a:solidFill>
                <a:latin typeface="Arial"/>
                <a:ea typeface="Arial"/>
                <a:cs typeface="Arial"/>
                <a:sym typeface="Arial"/>
              </a:rPr>
              <a:t>Constitución Nacional</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1000"/>
              </a:spcBef>
              <a:spcAft>
                <a:spcPts val="0"/>
              </a:spcAft>
              <a:buClr>
                <a:srgbClr val="000000"/>
              </a:buClr>
              <a:buSzPts val="1800"/>
              <a:buFont typeface="Arial"/>
              <a:buNone/>
            </a:pPr>
            <a:r>
              <a:rPr b="0" i="0" lang="es-ES" sz="1800" u="none" cap="none" strike="noStrike">
                <a:solidFill>
                  <a:schemeClr val="dk1"/>
                </a:solidFill>
                <a:latin typeface="Arial"/>
                <a:ea typeface="Arial"/>
                <a:cs typeface="Arial"/>
                <a:sym typeface="Arial"/>
              </a:rPr>
              <a:t>La organización política de la República Argentina, tal como se consagra en la Constitución Nacional, se consolida en la forma representativa republicana federal. Texto, que fue objetos de sendas reformas, siendo la última concretada el 22 de agosto de 1994, mediante la cual la Convención Nacional Constituyente aprobó diversas reformas a la Constitución Nacional –en línea con lo pautado en el “núcleo de coincidencias básicas” proveniente del conocido </a:t>
            </a:r>
            <a:r>
              <a:rPr b="0" i="1" lang="es-ES" sz="1800" u="none" cap="none" strike="noStrike">
                <a:solidFill>
                  <a:schemeClr val="dk1"/>
                </a:solidFill>
                <a:latin typeface="Arial"/>
                <a:ea typeface="Arial"/>
                <a:cs typeface="Arial"/>
                <a:sym typeface="Arial"/>
              </a:rPr>
              <a:t>“Pacto de Olivos”</a:t>
            </a:r>
            <a:r>
              <a:rPr b="0" i="0" lang="es-ES" sz="1800" u="none" cap="none" strike="noStrike">
                <a:solidFill>
                  <a:schemeClr val="dk1"/>
                </a:solidFill>
                <a:latin typeface="Arial"/>
                <a:ea typeface="Arial"/>
                <a:cs typeface="Arial"/>
                <a:sym typeface="Arial"/>
              </a:rPr>
              <a:t>- que entraron en vigor el 24 de agosto de 1994. </a:t>
            </a:r>
            <a:endParaRPr b="0" i="0" sz="1800" u="none" cap="none" strike="noStrike">
              <a:solidFill>
                <a:schemeClr val="dk1"/>
              </a:solidFill>
              <a:latin typeface="Calibri"/>
              <a:ea typeface="Calibri"/>
              <a:cs typeface="Calibri"/>
              <a:sym typeface="Calibri"/>
            </a:endParaRPr>
          </a:p>
          <a:p>
            <a:pPr indent="0" lvl="0" marL="0" marR="0" rtl="0" algn="just">
              <a:lnSpc>
                <a:spcPct val="115000"/>
              </a:lnSpc>
              <a:spcBef>
                <a:spcPts val="1000"/>
              </a:spcBef>
              <a:spcAft>
                <a:spcPts val="0"/>
              </a:spcAft>
              <a:buClr>
                <a:srgbClr val="000000"/>
              </a:buClr>
              <a:buSzPts val="1800"/>
              <a:buFont typeface="Arial"/>
              <a:buNone/>
            </a:pPr>
            <a:r>
              <a:rPr b="0" i="0" lang="es-ES" sz="1800" u="none" cap="none" strike="noStrike">
                <a:solidFill>
                  <a:schemeClr val="dk1"/>
                </a:solidFill>
                <a:latin typeface="Arial"/>
                <a:ea typeface="Arial"/>
                <a:cs typeface="Arial"/>
                <a:sym typeface="Arial"/>
              </a:rPr>
              <a:t>Las mencionadas reformas, que se vincularon con la creación de diversos órganos, como así también cuestiones de índole política, fueron más allá, mediante la elevación de numerosos tratados en materia de derechos humanos a una jerarquía normativa equiparable a la mismísima Constitución Nacional. </a:t>
            </a:r>
            <a:endParaRPr b="0" i="0" sz="1800" u="none" cap="none" strike="noStrike">
              <a:solidFill>
                <a:schemeClr val="dk1"/>
              </a:solidFill>
              <a:latin typeface="Calibri"/>
              <a:ea typeface="Calibri"/>
              <a:cs typeface="Calibri"/>
              <a:sym typeface="Calibri"/>
            </a:endParaRPr>
          </a:p>
          <a:p>
            <a:pPr indent="0" lvl="0" marL="0" marR="0" rtl="0" algn="just">
              <a:lnSpc>
                <a:spcPct val="115000"/>
              </a:lnSpc>
              <a:spcBef>
                <a:spcPts val="1000"/>
              </a:spcBef>
              <a:spcAft>
                <a:spcPts val="0"/>
              </a:spcAft>
              <a:buClr>
                <a:srgbClr val="000000"/>
              </a:buClr>
              <a:buSzPts val="1800"/>
              <a:buFont typeface="Arial"/>
              <a:buNone/>
            </a:pPr>
            <a:r>
              <a:rPr b="0" i="0" lang="es-ES" sz="1800" u="none" cap="none" strike="noStrike">
                <a:solidFill>
                  <a:schemeClr val="dk1"/>
                </a:solidFill>
                <a:latin typeface="Arial"/>
                <a:ea typeface="Arial"/>
                <a:cs typeface="Arial"/>
                <a:sym typeface="Arial"/>
              </a:rPr>
              <a:t>Esta circunstancia delimita, en forma definitiva, la posición adoptada por nuestra nación en la materia, determinando la prevalencia de y el rol fundamental de estos derechos que inciden de manera sustancial en la vida cotidiana de todos nosotros.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nvSpPr>
        <p:spPr>
          <a:xfrm>
            <a:off x="248942" y="404664"/>
            <a:ext cx="8430092" cy="70788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1" i="0" lang="es-ES" sz="4000" u="none" cap="none" strike="noStrike">
                <a:solidFill>
                  <a:schemeClr val="dk1"/>
                </a:solidFill>
                <a:latin typeface="Montserrat"/>
                <a:ea typeface="Montserrat"/>
                <a:cs typeface="Montserrat"/>
                <a:sym typeface="Montserrat"/>
              </a:rPr>
              <a:t>FUENTES DEL DERECHO</a:t>
            </a:r>
            <a:endParaRPr b="1" i="0" sz="4000" u="none" cap="none" strike="noStrike">
              <a:solidFill>
                <a:schemeClr val="dk1"/>
              </a:solidFill>
              <a:latin typeface="Montserrat"/>
              <a:ea typeface="Montserrat"/>
              <a:cs typeface="Montserrat"/>
              <a:sym typeface="Montserrat"/>
            </a:endParaRPr>
          </a:p>
        </p:txBody>
      </p:sp>
      <p:sp>
        <p:nvSpPr>
          <p:cNvPr id="130" name="Google Shape;130;p6"/>
          <p:cNvSpPr txBox="1"/>
          <p:nvPr/>
        </p:nvSpPr>
        <p:spPr>
          <a:xfrm>
            <a:off x="3044375" y="2130425"/>
            <a:ext cx="5935500" cy="373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1" lang="es-ES" sz="3700" u="none" cap="none" strike="noStrike">
                <a:solidFill>
                  <a:schemeClr val="dk1"/>
                </a:solidFill>
                <a:latin typeface="Calibri"/>
                <a:ea typeface="Calibri"/>
                <a:cs typeface="Calibri"/>
                <a:sym typeface="Calibri"/>
              </a:rPr>
              <a:t>“FUENTE DE DERECHO ES UN CONJUNTO NORMATIVO QUE DETERMINA A SU VEZ LA PRODUCCIÓN DE OTRAS NORMAS”</a:t>
            </a:r>
            <a:endParaRPr b="0" i="1" sz="3700" u="none" cap="none" strike="noStrike">
              <a:solidFill>
                <a:schemeClr val="dk1"/>
              </a:solidFill>
              <a:latin typeface="Calibri"/>
              <a:ea typeface="Calibri"/>
              <a:cs typeface="Calibri"/>
              <a:sym typeface="Calibri"/>
            </a:endParaRPr>
          </a:p>
        </p:txBody>
      </p:sp>
      <p:pic>
        <p:nvPicPr>
          <p:cNvPr descr="C:\Users\Adrian\Desktop\kelsen.jpg" id="131" name="Google Shape;131;p6"/>
          <p:cNvPicPr preferRelativeResize="0"/>
          <p:nvPr/>
        </p:nvPicPr>
        <p:blipFill rotWithShape="1">
          <a:blip r:embed="rId3">
            <a:alphaModFix/>
          </a:blip>
          <a:srcRect b="0" l="0" r="0" t="0"/>
          <a:stretch/>
        </p:blipFill>
        <p:spPr>
          <a:xfrm>
            <a:off x="248942" y="1916832"/>
            <a:ext cx="2631252" cy="2197869"/>
          </a:xfrm>
          <a:prstGeom prst="rect">
            <a:avLst/>
          </a:prstGeom>
          <a:noFill/>
          <a:ln>
            <a:noFill/>
          </a:ln>
        </p:spPr>
      </p:pic>
      <p:sp>
        <p:nvSpPr>
          <p:cNvPr id="132" name="Google Shape;132;p6"/>
          <p:cNvSpPr txBox="1"/>
          <p:nvPr/>
        </p:nvSpPr>
        <p:spPr>
          <a:xfrm>
            <a:off x="683568" y="4114701"/>
            <a:ext cx="146706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rgbClr val="7F7F7F"/>
                </a:solidFill>
                <a:latin typeface="Calibri"/>
                <a:ea typeface="Calibri"/>
                <a:cs typeface="Calibri"/>
                <a:sym typeface="Calibri"/>
              </a:rPr>
              <a:t>HANS KELSEN</a:t>
            </a:r>
            <a:endParaRPr b="0" i="0" sz="1800" u="none" cap="none" strike="noStrike">
              <a:solidFill>
                <a:srgbClr val="7F7F7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7"/>
          <p:cNvSpPr txBox="1"/>
          <p:nvPr/>
        </p:nvSpPr>
        <p:spPr>
          <a:xfrm>
            <a:off x="878371" y="0"/>
            <a:ext cx="3046846" cy="107721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1" lang="es-ES" sz="3200" u="none" cap="none" strike="noStrike">
                <a:solidFill>
                  <a:schemeClr val="dk1"/>
                </a:solidFill>
                <a:latin typeface="Montserrat"/>
                <a:ea typeface="Montserrat"/>
                <a:cs typeface="Montserrat"/>
                <a:sym typeface="Montserrat"/>
              </a:rPr>
              <a:t>FORMALES</a:t>
            </a:r>
            <a:endParaRPr b="1" i="1" sz="14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chemeClr val="lt1"/>
              </a:solidFill>
              <a:latin typeface="Calibri"/>
              <a:ea typeface="Calibri"/>
              <a:cs typeface="Calibri"/>
              <a:sym typeface="Calibri"/>
            </a:endParaRPr>
          </a:p>
        </p:txBody>
      </p:sp>
      <p:sp>
        <p:nvSpPr>
          <p:cNvPr id="138" name="Google Shape;138;p7"/>
          <p:cNvSpPr txBox="1"/>
          <p:nvPr/>
        </p:nvSpPr>
        <p:spPr>
          <a:xfrm>
            <a:off x="103650" y="-104775"/>
            <a:ext cx="4596300" cy="73098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ctr">
              <a:lnSpc>
                <a:spcPct val="150000"/>
              </a:lnSpc>
              <a:spcBef>
                <a:spcPts val="0"/>
              </a:spcBef>
              <a:spcAft>
                <a:spcPts val="0"/>
              </a:spcAft>
              <a:buClr>
                <a:srgbClr val="000000"/>
              </a:buClr>
              <a:buSzPts val="2200"/>
              <a:buFont typeface="Arial"/>
              <a:buNone/>
            </a:pPr>
            <a:r>
              <a:rPr i="0" lang="es-ES" sz="2200" u="none" cap="none" strike="noStrike">
                <a:solidFill>
                  <a:schemeClr val="dk1"/>
                </a:solidFill>
                <a:latin typeface="Calibri"/>
                <a:ea typeface="Calibri"/>
                <a:cs typeface="Calibri"/>
                <a:sym typeface="Calibri"/>
              </a:rPr>
              <a:t>Son aquellas que se encuentran</a:t>
            </a:r>
            <a:r>
              <a:rPr b="1" i="0" lang="es-ES" sz="2200" u="none" cap="none" strike="noStrike">
                <a:solidFill>
                  <a:schemeClr val="dk1"/>
                </a:solidFill>
                <a:latin typeface="Calibri"/>
                <a:ea typeface="Calibri"/>
                <a:cs typeface="Calibri"/>
                <a:sym typeface="Calibri"/>
              </a:rPr>
              <a:t> constituidas por el derecho aplicable</a:t>
            </a:r>
            <a:r>
              <a:rPr b="0" i="0" lang="es-ES" sz="2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2200"/>
              <a:buFont typeface="Arial"/>
              <a:buNone/>
            </a:pPr>
            <a:r>
              <a:rPr b="0" i="0" lang="es-ES" sz="2200" u="none" cap="none" strike="noStrike">
                <a:solidFill>
                  <a:schemeClr val="dk1"/>
                </a:solidFill>
                <a:latin typeface="Calibri"/>
                <a:ea typeface="Calibri"/>
                <a:cs typeface="Calibri"/>
                <a:sym typeface="Calibri"/>
              </a:rPr>
              <a:t>Se emergen en los procesos tradicionales de creación de las normas, conformadas por la ley, la doctrina, la jurisprudencia y la costumbre.</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2200"/>
              <a:buFont typeface="Arial"/>
              <a:buNone/>
            </a:pPr>
            <a:r>
              <a:rPr b="0" i="0" lang="es-ES" sz="2200" u="none" cap="none" strike="noStrike">
                <a:solidFill>
                  <a:schemeClr val="dk1"/>
                </a:solidFill>
                <a:latin typeface="Calibri"/>
                <a:ea typeface="Calibri"/>
                <a:cs typeface="Calibri"/>
                <a:sym typeface="Calibri"/>
              </a:rPr>
              <a:t>Se encuentran dotadas de autoridad,  es decir de obligatoriedad, en virtud del mandato del mismo ordenamiento legislativo.</a:t>
            </a:r>
            <a:endParaRPr b="0" i="0" sz="1400" u="none" cap="none" strike="noStrike">
              <a:solidFill>
                <a:srgbClr val="000000"/>
              </a:solidFill>
              <a:latin typeface="Arial"/>
              <a:ea typeface="Arial"/>
              <a:cs typeface="Arial"/>
              <a:sym typeface="Arial"/>
            </a:endParaRPr>
          </a:p>
        </p:txBody>
      </p:sp>
      <p:sp>
        <p:nvSpPr>
          <p:cNvPr id="139" name="Google Shape;139;p7"/>
          <p:cNvSpPr txBox="1"/>
          <p:nvPr/>
        </p:nvSpPr>
        <p:spPr>
          <a:xfrm>
            <a:off x="3925217" y="8"/>
            <a:ext cx="6696600" cy="584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1" lang="es-ES" sz="4000" u="none" cap="none" strike="noStrike">
                <a:solidFill>
                  <a:schemeClr val="dk1"/>
                </a:solidFill>
                <a:latin typeface="Calibri"/>
                <a:ea typeface="Calibri"/>
                <a:cs typeface="Calibri"/>
                <a:sym typeface="Calibri"/>
              </a:rPr>
              <a:t>MATERIALES</a:t>
            </a:r>
            <a:endParaRPr b="1" i="1" sz="4000" u="none" cap="none" strike="noStrike">
              <a:solidFill>
                <a:schemeClr val="dk1"/>
              </a:solidFill>
              <a:latin typeface="Calibri"/>
              <a:ea typeface="Calibri"/>
              <a:cs typeface="Calibri"/>
              <a:sym typeface="Calibri"/>
            </a:endParaRPr>
          </a:p>
        </p:txBody>
      </p:sp>
      <p:sp>
        <p:nvSpPr>
          <p:cNvPr id="140" name="Google Shape;140;p7"/>
          <p:cNvSpPr txBox="1"/>
          <p:nvPr/>
        </p:nvSpPr>
        <p:spPr>
          <a:xfrm>
            <a:off x="4823394" y="92975"/>
            <a:ext cx="4320600" cy="60939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2200"/>
              <a:buFont typeface="Arial"/>
              <a:buNone/>
            </a:pPr>
            <a:r>
              <a:rPr b="0" i="0" lang="es-ES" sz="2200" u="none" cap="none" strike="noStrike">
                <a:solidFill>
                  <a:schemeClr val="dk1"/>
                </a:solidFill>
                <a:latin typeface="Calibri"/>
                <a:ea typeface="Calibri"/>
                <a:cs typeface="Calibri"/>
                <a:sym typeface="Calibri"/>
              </a:rPr>
              <a:t>Son aquellos </a:t>
            </a:r>
            <a:r>
              <a:rPr b="1" i="0" lang="es-ES" sz="2200" u="none" cap="none" strike="noStrike">
                <a:solidFill>
                  <a:schemeClr val="dk1"/>
                </a:solidFill>
                <a:latin typeface="Calibri"/>
                <a:ea typeface="Calibri"/>
                <a:cs typeface="Calibri"/>
                <a:sym typeface="Calibri"/>
              </a:rPr>
              <a:t>fenómenos sociales que originan al derecho positivo.</a:t>
            </a:r>
            <a:endParaRPr b="1" i="0" sz="1400" u="none" cap="none" strike="noStrike">
              <a:solidFill>
                <a:srgbClr val="000000"/>
              </a:solidFill>
            </a:endParaRPr>
          </a:p>
          <a:p>
            <a:pPr indent="0" lvl="0" marL="0" marR="0" rtl="0" algn="l">
              <a:lnSpc>
                <a:spcPct val="15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2200"/>
              <a:buFont typeface="Arial"/>
              <a:buNone/>
            </a:pPr>
            <a:r>
              <a:rPr b="0" i="0" lang="es-ES" sz="2200" u="none" cap="none" strike="noStrike">
                <a:solidFill>
                  <a:schemeClr val="dk1"/>
                </a:solidFill>
                <a:latin typeface="Calibri"/>
                <a:ea typeface="Calibri"/>
                <a:cs typeface="Calibri"/>
                <a:sym typeface="Calibri"/>
              </a:rPr>
              <a:t>Las mismas no tienen obligatoriedad nacida del mismo ordenamiento positivo, pero sus factores contribuyen a fijar el contenido de la norma jurídica, al conocimiento del derecho y a su </a:t>
            </a:r>
            <a:r>
              <a:rPr lang="es-ES" sz="2200">
                <a:solidFill>
                  <a:schemeClr val="dk1"/>
                </a:solidFill>
                <a:latin typeface="Calibri"/>
                <a:ea typeface="Calibri"/>
                <a:cs typeface="Calibri"/>
                <a:sym typeface="Calibri"/>
              </a:rPr>
              <a:t>más</a:t>
            </a:r>
            <a:r>
              <a:rPr b="0" i="0" lang="es-ES" sz="2200" u="none" cap="none" strike="noStrike">
                <a:solidFill>
                  <a:schemeClr val="dk1"/>
                </a:solidFill>
                <a:latin typeface="Calibri"/>
                <a:ea typeface="Calibri"/>
                <a:cs typeface="Calibri"/>
                <a:sym typeface="Calibri"/>
              </a:rPr>
              <a:t> certera aplicación.</a:t>
            </a:r>
            <a:endParaRPr b="0" i="0" sz="1400" u="none" cap="none" strike="noStrike">
              <a:solidFill>
                <a:srgbClr val="000000"/>
              </a:solidFill>
              <a:latin typeface="Arial"/>
              <a:ea typeface="Arial"/>
              <a:cs typeface="Arial"/>
              <a:sym typeface="Arial"/>
            </a:endParaRPr>
          </a:p>
        </p:txBody>
      </p:sp>
      <p:cxnSp>
        <p:nvCxnSpPr>
          <p:cNvPr id="141" name="Google Shape;141;p7"/>
          <p:cNvCxnSpPr/>
          <p:nvPr/>
        </p:nvCxnSpPr>
        <p:spPr>
          <a:xfrm>
            <a:off x="4823400" y="92975"/>
            <a:ext cx="0" cy="6395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8"/>
          <p:cNvSpPr txBox="1"/>
          <p:nvPr/>
        </p:nvSpPr>
        <p:spPr>
          <a:xfrm>
            <a:off x="750972" y="302426"/>
            <a:ext cx="7642055" cy="156966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es-ES" sz="3200" u="none" cap="none" strike="noStrike">
                <a:solidFill>
                  <a:schemeClr val="dk1"/>
                </a:solidFill>
                <a:latin typeface="Calibri"/>
                <a:ea typeface="Calibri"/>
                <a:cs typeface="Calibri"/>
                <a:sym typeface="Calibri"/>
              </a:rPr>
              <a:t>ARTÍCULO 38 DEL ESTATUTO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1" i="0" lang="es-ES" sz="3200" u="none" cap="none" strike="noStrike">
                <a:solidFill>
                  <a:schemeClr val="dk1"/>
                </a:solidFill>
                <a:latin typeface="Calibri"/>
                <a:ea typeface="Calibri"/>
                <a:cs typeface="Calibri"/>
                <a:sym typeface="Calibri"/>
              </a:rPr>
              <a:t>DE LA CORTE INTERNACIONAL DE JUSTICIA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chemeClr val="lt1"/>
              </a:solidFill>
              <a:latin typeface="Calibri"/>
              <a:ea typeface="Calibri"/>
              <a:cs typeface="Calibri"/>
              <a:sym typeface="Calibri"/>
            </a:endParaRPr>
          </a:p>
        </p:txBody>
      </p:sp>
      <p:pic>
        <p:nvPicPr>
          <p:cNvPr descr="C:\Users\Adrian\Desktop\CIJ.jpg" id="147" name="Google Shape;147;p8"/>
          <p:cNvPicPr preferRelativeResize="0"/>
          <p:nvPr/>
        </p:nvPicPr>
        <p:blipFill rotWithShape="1">
          <a:blip r:embed="rId3">
            <a:alphaModFix/>
          </a:blip>
          <a:srcRect b="0" l="0" r="0" t="0"/>
          <a:stretch/>
        </p:blipFill>
        <p:spPr>
          <a:xfrm>
            <a:off x="2032601" y="2097674"/>
            <a:ext cx="5481250" cy="3647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9"/>
          <p:cNvSpPr txBox="1"/>
          <p:nvPr/>
        </p:nvSpPr>
        <p:spPr>
          <a:xfrm>
            <a:off x="0" y="332656"/>
            <a:ext cx="8784976" cy="547842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500"/>
              <a:buFont typeface="Arial"/>
              <a:buNone/>
            </a:pPr>
            <a:r>
              <a:rPr b="0" i="0" lang="es-ES" sz="2500" u="none" cap="none" strike="noStrike">
                <a:solidFill>
                  <a:schemeClr val="dk1"/>
                </a:solidFill>
                <a:latin typeface="Calibri"/>
                <a:ea typeface="Calibri"/>
                <a:cs typeface="Calibri"/>
                <a:sym typeface="Calibri"/>
              </a:rPr>
              <a:t> La Corte, cuya función es decidir conforme al derecho internacional las controversias que le sean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500"/>
              <a:buFont typeface="Arial"/>
              <a:buNone/>
            </a:pPr>
            <a:r>
              <a:rPr b="0" i="0" lang="es-ES" sz="2500" u="none" cap="none" strike="noStrike">
                <a:solidFill>
                  <a:schemeClr val="dk1"/>
                </a:solidFill>
                <a:latin typeface="Calibri"/>
                <a:ea typeface="Calibri"/>
                <a:cs typeface="Calibri"/>
                <a:sym typeface="Calibri"/>
              </a:rPr>
              <a:t>sometidas, deberá aplicar: </a:t>
            </a:r>
            <a:endParaRPr b="0" i="0" sz="2500" u="none" cap="none" strike="noStrik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SzPts val="2500"/>
              <a:buFont typeface="Noto Sans Symbols"/>
              <a:buChar char="✔"/>
            </a:pPr>
            <a:r>
              <a:rPr b="0" i="0" lang="es-ES" sz="2500" u="none" cap="none" strike="noStrike">
                <a:solidFill>
                  <a:schemeClr val="dk1"/>
                </a:solidFill>
                <a:latin typeface="Calibri"/>
                <a:ea typeface="Calibri"/>
                <a:cs typeface="Calibri"/>
                <a:sym typeface="Calibri"/>
              </a:rPr>
              <a:t>las convenciones internacionales, sean generales o particulares, que establecen reglas expresamente reconocidas por los Estados litigantes;</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chemeClr val="dk1"/>
              </a:buClr>
              <a:buSzPts val="2500"/>
              <a:buFont typeface="Noto Sans Symbols"/>
              <a:buChar char="✔"/>
            </a:pPr>
            <a:r>
              <a:rPr b="0" i="0" lang="es-ES" sz="2500" u="none" cap="none" strike="noStrike">
                <a:solidFill>
                  <a:schemeClr val="dk1"/>
                </a:solidFill>
                <a:latin typeface="Calibri"/>
                <a:ea typeface="Calibri"/>
                <a:cs typeface="Calibri"/>
                <a:sym typeface="Calibri"/>
              </a:rPr>
              <a:t>la costumbre internacional como prueba de una práctica generalmente aceptada como derecho;</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chemeClr val="dk1"/>
              </a:buClr>
              <a:buSzPts val="2500"/>
              <a:buFont typeface="Noto Sans Symbols"/>
              <a:buChar char="✔"/>
            </a:pPr>
            <a:r>
              <a:rPr b="0" i="0" lang="es-ES" sz="2500" u="none" cap="none" strike="noStrike">
                <a:solidFill>
                  <a:schemeClr val="dk1"/>
                </a:solidFill>
                <a:latin typeface="Calibri"/>
                <a:ea typeface="Calibri"/>
                <a:cs typeface="Calibri"/>
                <a:sym typeface="Calibri"/>
              </a:rPr>
              <a:t>los principios generales de derecho reconocidos por las naciones civilizadas;</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chemeClr val="dk1"/>
              </a:buClr>
              <a:buSzPts val="2500"/>
              <a:buFont typeface="Noto Sans Symbols"/>
              <a:buChar char="✔"/>
            </a:pPr>
            <a:r>
              <a:rPr b="0" i="0" lang="es-ES" sz="2500" u="none" cap="none" strike="noStrike">
                <a:solidFill>
                  <a:schemeClr val="dk1"/>
                </a:solidFill>
                <a:latin typeface="Calibri"/>
                <a:ea typeface="Calibri"/>
                <a:cs typeface="Calibri"/>
                <a:sym typeface="Calibri"/>
              </a:rPr>
              <a:t>las decisiones judiciales y las doctrinas de los publicistas de mayor competencia de las distintas naciones, como medio auxiliar para la determinación de las reglas de derecho, sin perjuicio de lo dispuesto en el art. 59.</a:t>
            </a:r>
            <a:endParaRPr b="0" i="0" sz="2500" u="none" cap="none" strike="noStrike">
              <a:solidFill>
                <a:schemeClr val="dk1"/>
              </a:solidFill>
              <a:latin typeface="Calibri"/>
              <a:ea typeface="Calibri"/>
              <a:cs typeface="Calibri"/>
              <a:sym typeface="Calibri"/>
            </a:endParaRPr>
          </a:p>
        </p:txBody>
      </p:sp>
      <p:pic>
        <p:nvPicPr>
          <p:cNvPr descr="C:\Users\Adrian\Desktop\descarga.jpg" id="153" name="Google Shape;153;p9"/>
          <p:cNvPicPr preferRelativeResize="0"/>
          <p:nvPr/>
        </p:nvPicPr>
        <p:blipFill rotWithShape="1">
          <a:blip r:embed="rId3">
            <a:alphaModFix/>
          </a:blip>
          <a:srcRect b="0" l="0" r="0" t="0"/>
          <a:stretch/>
        </p:blipFill>
        <p:spPr>
          <a:xfrm>
            <a:off x="6156176" y="5445224"/>
            <a:ext cx="2016224" cy="13490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