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Anaheim"/>
      <p:regular r:id="rId36"/>
    </p:embeddedFont>
    <p:embeddedFont>
      <p:font typeface="Barlow Condensed ExtraBold"/>
      <p:bold r:id="rId37"/>
      <p:boldItalic r:id="rId38"/>
    </p:embeddedFont>
    <p:embeddedFont>
      <p:font typeface="Overpass Mono"/>
      <p:regular r:id="rId39"/>
      <p:bold r:id="rId40"/>
    </p:embeddedFont>
    <p:embeddedFont>
      <p:font typeface="Barlow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5D2C2E-B00B-45BB-A912-B0BBA8B12A3B}">
  <a:tblStyle styleId="{C55D2C2E-B00B-45BB-A912-B0BBA8B12A3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Mono-bold.fntdata"/><Relationship Id="rId20" Type="http://schemas.openxmlformats.org/officeDocument/2006/relationships/slide" Target="slides/slide14.xml"/><Relationship Id="rId42" Type="http://schemas.openxmlformats.org/officeDocument/2006/relationships/font" Target="fonts/Barlow-bold.fntdata"/><Relationship Id="rId41" Type="http://schemas.openxmlformats.org/officeDocument/2006/relationships/font" Target="fonts/Barlow-regular.fntdata"/><Relationship Id="rId22" Type="http://schemas.openxmlformats.org/officeDocument/2006/relationships/slide" Target="slides/slide16.xml"/><Relationship Id="rId44" Type="http://schemas.openxmlformats.org/officeDocument/2006/relationships/font" Target="fonts/Barlow-boldItalic.fntdata"/><Relationship Id="rId21" Type="http://schemas.openxmlformats.org/officeDocument/2006/relationships/slide" Target="slides/slide15.xml"/><Relationship Id="rId43" Type="http://schemas.openxmlformats.org/officeDocument/2006/relationships/font" Target="fonts/Barlow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BarlowCondensedExtraBold-bold.fntdata"/><Relationship Id="rId14" Type="http://schemas.openxmlformats.org/officeDocument/2006/relationships/slide" Target="slides/slide8.xml"/><Relationship Id="rId36" Type="http://schemas.openxmlformats.org/officeDocument/2006/relationships/font" Target="fonts/Anaheim-regular.fntdata"/><Relationship Id="rId17" Type="http://schemas.openxmlformats.org/officeDocument/2006/relationships/slide" Target="slides/slide11.xml"/><Relationship Id="rId39" Type="http://schemas.openxmlformats.org/officeDocument/2006/relationships/font" Target="fonts/OverpassMono-regular.fntdata"/><Relationship Id="rId16" Type="http://schemas.openxmlformats.org/officeDocument/2006/relationships/slide" Target="slides/slide10.xml"/><Relationship Id="rId38" Type="http://schemas.openxmlformats.org/officeDocument/2006/relationships/font" Target="fonts/BarlowCondensedExtra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3b9fde255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43b9fde255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143b9fde255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486c0258b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486c0258b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486c0258b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486c0258b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486c0258b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486c0258b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486c0258b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486c0258b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486c0258b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486c0258b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486c0258b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486c0258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486c0258b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486c0258b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486c0258b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486c0258b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486c0258b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486c0258b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486c0258b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486c0258b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486c0258b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486c0258b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486c0258b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486c0258b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9b660338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9b660338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39b660338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39b660338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39b66033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39b66033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9b66033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39b66033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4450a49e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4450a49e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486c0258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486c0258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486c0258b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486c0258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486c0258b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486c0258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486c0258b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486c0258b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486c0258b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486c0258b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486c0258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486c0258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1">
  <p:cSld name="Title + Section 1"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27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COMPANY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27"/>
          <p:cNvCxnSpPr/>
          <p:nvPr/>
        </p:nvCxnSpPr>
        <p:spPr>
          <a:xfrm>
            <a:off x="395206" y="1201811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2" name="Google Shape;332;p27"/>
          <p:cNvSpPr txBox="1"/>
          <p:nvPr/>
        </p:nvSpPr>
        <p:spPr>
          <a:xfrm>
            <a:off x="1953295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3437691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4922087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7"/>
          <p:cNvSpPr txBox="1"/>
          <p:nvPr>
            <p:ph idx="12" type="sldNum"/>
          </p:nvPr>
        </p:nvSpPr>
        <p:spPr>
          <a:xfrm>
            <a:off x="8189264" y="1009889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3">
  <p:cSld name="Title + Section 3"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28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OUR COMPANY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28"/>
          <p:cNvCxnSpPr/>
          <p:nvPr/>
        </p:nvCxnSpPr>
        <p:spPr>
          <a:xfrm>
            <a:off x="3437691" y="1201811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0" name="Google Shape;340;p28"/>
          <p:cNvSpPr txBox="1"/>
          <p:nvPr/>
        </p:nvSpPr>
        <p:spPr>
          <a:xfrm>
            <a:off x="1953295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8"/>
          <p:cNvSpPr txBox="1"/>
          <p:nvPr/>
        </p:nvSpPr>
        <p:spPr>
          <a:xfrm>
            <a:off x="3437691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4922087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0" i="0" sz="800" u="none" cap="none" strike="noStrike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 txBox="1"/>
          <p:nvPr>
            <p:ph idx="12" type="sldNum"/>
          </p:nvPr>
        </p:nvSpPr>
        <p:spPr>
          <a:xfrm>
            <a:off x="8189264" y="1009889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ctrTitle"/>
          </p:nvPr>
        </p:nvSpPr>
        <p:spPr>
          <a:xfrm>
            <a:off x="213150" y="1300463"/>
            <a:ext cx="87177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latin typeface="Roboto"/>
                <a:ea typeface="Roboto"/>
                <a:cs typeface="Roboto"/>
                <a:sym typeface="Roboto"/>
              </a:rPr>
              <a:t>Archivos </a:t>
            </a:r>
            <a:endParaRPr sz="5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9"/>
          <p:cNvSpPr txBox="1"/>
          <p:nvPr>
            <p:ph idx="1" type="subTitle"/>
          </p:nvPr>
        </p:nvSpPr>
        <p:spPr>
          <a:xfrm>
            <a:off x="255575" y="2452875"/>
            <a:ext cx="75588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Programación y Laboratorio I </a:t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9"/>
          <p:cNvSpPr/>
          <p:nvPr/>
        </p:nvSpPr>
        <p:spPr>
          <a:xfrm rot="-3233796">
            <a:off x="93171" y="4743645"/>
            <a:ext cx="847696" cy="847696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0798A"/>
          </a:solidFill>
          <a:ln>
            <a:noFill/>
          </a:ln>
          <a:effectLst>
            <a:outerShdw blurRad="50800" rotWithShape="0" algn="t" dir="5400000" dist="25400">
              <a:srgbClr val="000000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"/>
          <p:cNvSpPr/>
          <p:nvPr/>
        </p:nvSpPr>
        <p:spPr>
          <a:xfrm rot="-3234430">
            <a:off x="-369519" y="4043524"/>
            <a:ext cx="849438" cy="984931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19146" y="119999"/>
                </a:lnTo>
                <a:lnTo>
                  <a:pt x="0" y="10348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  <a:effectLst>
            <a:outerShdw blurRad="50800" rotWithShape="0" algn="t" dir="5400000" dist="25400">
              <a:srgbClr val="000000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575" y="40638"/>
            <a:ext cx="786924" cy="78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29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29"/>
          <p:cNvSpPr/>
          <p:nvPr/>
        </p:nvSpPr>
        <p:spPr>
          <a:xfrm>
            <a:off x="7129132" y="4338532"/>
            <a:ext cx="2027668" cy="663078"/>
          </a:xfrm>
          <a:custGeom>
            <a:rect b="b" l="l" r="r" t="t"/>
            <a:pathLst>
              <a:path extrusionOk="0" h="110375" w="283095">
                <a:moveTo>
                  <a:pt x="462" y="8775"/>
                </a:moveTo>
                <a:lnTo>
                  <a:pt x="174106" y="9237"/>
                </a:lnTo>
                <a:lnTo>
                  <a:pt x="185190" y="0"/>
                </a:lnTo>
                <a:lnTo>
                  <a:pt x="283095" y="0"/>
                </a:lnTo>
                <a:lnTo>
                  <a:pt x="283095" y="110375"/>
                </a:lnTo>
                <a:lnTo>
                  <a:pt x="185190" y="110375"/>
                </a:lnTo>
                <a:lnTo>
                  <a:pt x="175261" y="100446"/>
                </a:lnTo>
                <a:lnTo>
                  <a:pt x="0" y="100446"/>
                </a:lnTo>
                <a:close/>
              </a:path>
            </a:pathLst>
          </a:custGeom>
          <a:solidFill>
            <a:srgbClr val="263238"/>
          </a:solidFill>
          <a:ln cap="flat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56" name="Google Shape;356;p29"/>
          <p:cNvCxnSpPr/>
          <p:nvPr/>
        </p:nvCxnSpPr>
        <p:spPr>
          <a:xfrm>
            <a:off x="8477995" y="4338525"/>
            <a:ext cx="0" cy="6669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29"/>
          <p:cNvSpPr txBox="1"/>
          <p:nvPr/>
        </p:nvSpPr>
        <p:spPr>
          <a:xfrm>
            <a:off x="7120525" y="4384500"/>
            <a:ext cx="21699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Versión     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22.2</a:t>
            </a:r>
            <a:endParaRPr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8" name="Google Shape;358;p29"/>
          <p:cNvPicPr preferRelativeResize="0"/>
          <p:nvPr/>
        </p:nvPicPr>
        <p:blipFill rotWithShape="1">
          <a:blip r:embed="rId4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"/>
          <p:cNvSpPr txBox="1"/>
          <p:nvPr>
            <p:ph idx="4294967295" type="body"/>
          </p:nvPr>
        </p:nvSpPr>
        <p:spPr>
          <a:xfrm>
            <a:off x="602250" y="1224125"/>
            <a:ext cx="80673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Para cerrar un archivo con Python, podemos usar la función </a:t>
            </a:r>
            <a:r>
              <a:rPr b="1"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close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8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Cerrar 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un archivo: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close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5" name="Google Shape;465;p38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6" name="Google Shape;466;p38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8"/>
          <p:cNvSpPr txBox="1"/>
          <p:nvPr/>
        </p:nvSpPr>
        <p:spPr>
          <a:xfrm>
            <a:off x="769800" y="2370425"/>
            <a:ext cx="779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l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38"/>
          <p:cNvSpPr txBox="1"/>
          <p:nvPr/>
        </p:nvSpPr>
        <p:spPr>
          <a:xfrm>
            <a:off x="769800" y="2968725"/>
            <a:ext cx="79524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C343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objeto file que fue obtenido con el 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open.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"/>
          <p:cNvSpPr txBox="1"/>
          <p:nvPr>
            <p:ph idx="4294967295" type="body"/>
          </p:nvPr>
        </p:nvSpPr>
        <p:spPr>
          <a:xfrm>
            <a:off x="602250" y="1691475"/>
            <a:ext cx="8067300" cy="16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Una vez que un archivo está abierto y se obtiene el objeto </a:t>
            </a:r>
            <a:r>
              <a:rPr b="1"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permite no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sólo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operar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con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él sino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también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obtener mucha información relacionada con ese archivo.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9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El objeto: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5" name="Google Shape;475;p39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6" name="Google Shape;476;p39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 txBox="1"/>
          <p:nvPr>
            <p:ph idx="4294967295" type="body"/>
          </p:nvPr>
        </p:nvSpPr>
        <p:spPr>
          <a:xfrm>
            <a:off x="602250" y="1887100"/>
            <a:ext cx="80673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24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rchivo.closed</a:t>
            </a: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retorna </a:t>
            </a:r>
            <a:r>
              <a:rPr b="1"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si el archivo está cerrado, si no, </a:t>
            </a:r>
            <a:r>
              <a:rPr b="1"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24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rchivo.mode</a:t>
            </a: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retorna el modo de acceso con el que el archivo ha sido abierto.</a:t>
            </a:r>
            <a:endParaRPr sz="24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24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rchivo.name </a:t>
            </a:r>
            <a:r>
              <a:rPr lang="en" sz="24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retorna el nombre del archivo.</a:t>
            </a:r>
            <a:endParaRPr sz="24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40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El objeto: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b="0"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" name="Google Shape;483;p40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4" name="Google Shape;484;p40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0"/>
          <p:cNvSpPr txBox="1"/>
          <p:nvPr/>
        </p:nvSpPr>
        <p:spPr>
          <a:xfrm>
            <a:off x="676350" y="1165538"/>
            <a:ext cx="779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2400">
                <a:solidFill>
                  <a:schemeClr val="l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nombre_archivo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modo</a:t>
            </a:r>
            <a:r>
              <a:rPr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 txBox="1"/>
          <p:nvPr>
            <p:ph idx="4294967295" type="body"/>
          </p:nvPr>
        </p:nvSpPr>
        <p:spPr>
          <a:xfrm>
            <a:off x="602250" y="1007200"/>
            <a:ext cx="80673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 método </a:t>
            </a:r>
            <a:r>
              <a:rPr b="1"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read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permite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extraer un string que contenga todos los carácteres del archivo.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41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Leer un archivo: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read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2" name="Google Shape;492;p41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3" name="Google Shape;493;p41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1"/>
          <p:cNvSpPr txBox="1"/>
          <p:nvPr/>
        </p:nvSpPr>
        <p:spPr>
          <a:xfrm>
            <a:off x="720000" y="2249375"/>
            <a:ext cx="79494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Abrimos el archivo en modo lectura y escritura</a:t>
            </a:r>
            <a:endParaRPr b="1" sz="2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 = open(</a:t>
            </a:r>
            <a:r>
              <a:rPr b="1" lang="en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archivo.txt'</a:t>
            </a: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'r+'</a:t>
            </a: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texto = archivo.read()</a:t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'El contenido del archivo es: '</a:t>
            </a: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texto)</a:t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Cerramos el archivo</a:t>
            </a:r>
            <a:endParaRPr b="1" sz="2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archivo.close()</a:t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/>
          <p:cNvSpPr txBox="1"/>
          <p:nvPr>
            <p:ph idx="4294967295" type="body"/>
          </p:nvPr>
        </p:nvSpPr>
        <p:spPr>
          <a:xfrm>
            <a:off x="602250" y="1265750"/>
            <a:ext cx="80673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Es posible limitar al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read a que lea cierta cantidad de bytes </a:t>
            </a:r>
            <a:r>
              <a:rPr b="1"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read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(cantidad)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42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Leer un archivo: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read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1" name="Google Shape;501;p42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2" name="Google Shape;502;p42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2"/>
          <p:cNvSpPr txBox="1"/>
          <p:nvPr/>
        </p:nvSpPr>
        <p:spPr>
          <a:xfrm>
            <a:off x="720000" y="2339625"/>
            <a:ext cx="79494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Abrimos el archivo en modo lectura y escritura</a:t>
            </a:r>
            <a:endParaRPr b="1" sz="2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 = open(</a:t>
            </a:r>
            <a:r>
              <a:rPr b="1" lang="en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'archivo.txt'</a:t>
            </a: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'r+'</a:t>
            </a: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archivo.seek(100)</a:t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texto = archivo.read(</a:t>
            </a:r>
            <a:r>
              <a:rPr b="1" lang="en" sz="210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'El contenido del archivo es: '</a:t>
            </a: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texto)</a:t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Cerramos el archivo</a:t>
            </a:r>
            <a:endParaRPr b="1" sz="2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archivo.close()</a:t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"/>
          <p:cNvSpPr txBox="1"/>
          <p:nvPr>
            <p:ph idx="4294967295" type="body"/>
          </p:nvPr>
        </p:nvSpPr>
        <p:spPr>
          <a:xfrm>
            <a:off x="602250" y="1139175"/>
            <a:ext cx="80673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Permite obtener una lista con todas las líneas que contiene el archivo.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3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Leer un archivo: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readlines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1" name="Google Shape;511;p43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3"/>
          <p:cNvSpPr txBox="1"/>
          <p:nvPr/>
        </p:nvSpPr>
        <p:spPr>
          <a:xfrm>
            <a:off x="720000" y="2438675"/>
            <a:ext cx="7949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 = open(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'archivo.txt'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'r+'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linea </a:t>
            </a:r>
            <a:r>
              <a:rPr b="1"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archivo.readlines()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linea, end=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Cerramos el archivo</a:t>
            </a:r>
            <a:endParaRPr b="1" sz="2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archivo.close()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4"/>
          <p:cNvSpPr txBox="1"/>
          <p:nvPr>
            <p:ph idx="4294967295" type="body"/>
          </p:nvPr>
        </p:nvSpPr>
        <p:spPr>
          <a:xfrm>
            <a:off x="602400" y="1175100"/>
            <a:ext cx="8067300" cy="21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Si solamente requerimos recorrer el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archivo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línea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por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línea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, el objeto </a:t>
            </a:r>
            <a:r>
              <a:rPr b="1"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es iterable.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4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Leer un archivo: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9" name="Google Shape;519;p44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0" name="Google Shape;520;p44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4"/>
          <p:cNvSpPr txBox="1"/>
          <p:nvPr/>
        </p:nvSpPr>
        <p:spPr>
          <a:xfrm>
            <a:off x="720000" y="2381900"/>
            <a:ext cx="7949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 = open(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'archivo.txt'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'r+'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linea </a:t>
            </a:r>
            <a:r>
              <a:rPr b="1"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archivo: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print(linea, end=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Cerramos el archivo</a:t>
            </a:r>
            <a:endParaRPr b="1" sz="2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archivo.close()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/>
          <p:nvPr>
            <p:ph idx="4294967295" type="body"/>
          </p:nvPr>
        </p:nvSpPr>
        <p:spPr>
          <a:xfrm>
            <a:off x="602250" y="1007200"/>
            <a:ext cx="80673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Utilizando la función </a:t>
            </a:r>
            <a:r>
              <a:rPr b="1" lang="en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readline</a:t>
            </a:r>
            <a:r>
              <a:rPr lang="en" sz="2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() es posible leer desde la </a:t>
            </a:r>
            <a:r>
              <a:rPr lang="en" sz="2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posición</a:t>
            </a:r>
            <a:r>
              <a:rPr lang="en" sz="2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actual del puntero del archivo hasta el final de la </a:t>
            </a:r>
            <a:r>
              <a:rPr lang="en" sz="2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línea</a:t>
            </a:r>
            <a:r>
              <a:rPr lang="en" sz="2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y luego posicionar el puntero al comienzo de la </a:t>
            </a:r>
            <a:r>
              <a:rPr lang="en" sz="2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siguiente línea</a:t>
            </a:r>
            <a:r>
              <a:rPr lang="en" sz="2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45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Leer un archivo: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readline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8" name="Google Shape;528;p45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9" name="Google Shape;529;p45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5"/>
          <p:cNvSpPr txBox="1"/>
          <p:nvPr/>
        </p:nvSpPr>
        <p:spPr>
          <a:xfrm>
            <a:off x="460275" y="2925250"/>
            <a:ext cx="85035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 = open(</a:t>
            </a:r>
            <a:r>
              <a:rPr b="1" lang="en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'archivo.txt'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'r+'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print(archivo.tell()) </a:t>
            </a:r>
            <a:r>
              <a:rPr b="1" lang="en" sz="1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#Indica en que byte esta el puntero 0</a:t>
            </a:r>
            <a:endParaRPr b="1" sz="17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 = archivo.readline()</a:t>
            </a:r>
            <a:endParaRPr b="1"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print(linea,end=</a:t>
            </a:r>
            <a:r>
              <a:rPr b="1" lang="en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Hola mundo</a:t>
            </a:r>
            <a:endParaRPr b="1" sz="17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print(archivo.tell()) </a:t>
            </a:r>
            <a:r>
              <a:rPr b="1" lang="en" sz="1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#Indica en que byte esta el puntero 11</a:t>
            </a:r>
            <a:endParaRPr b="1" sz="17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Cerramos el archivo</a:t>
            </a:r>
            <a:endParaRPr b="1" sz="17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archivo.close()</a:t>
            </a:r>
            <a:endParaRPr b="1"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"/>
          <p:cNvSpPr txBox="1"/>
          <p:nvPr>
            <p:ph idx="4294967295" type="body"/>
          </p:nvPr>
        </p:nvSpPr>
        <p:spPr>
          <a:xfrm>
            <a:off x="602250" y="1224125"/>
            <a:ext cx="80673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Escribe una cadena de caracteres dentro del archivo.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46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Escribir: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write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7" name="Google Shape;537;p46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8" name="Google Shape;538;p46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6"/>
          <p:cNvSpPr txBox="1"/>
          <p:nvPr/>
        </p:nvSpPr>
        <p:spPr>
          <a:xfrm>
            <a:off x="602250" y="2577500"/>
            <a:ext cx="8067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 = open(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'archivo.txt'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archivo.write(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'Primer linea de texto\n'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archivo.write(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'segunda linea\n'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archivo.write(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'tercera linea\n'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archivo.close()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/>
          <p:nvPr>
            <p:ph idx="4294967295" type="body"/>
          </p:nvPr>
        </p:nvSpPr>
        <p:spPr>
          <a:xfrm>
            <a:off x="602250" y="1224125"/>
            <a:ext cx="8067300" cy="21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Escribe una lista de cadena de caracteres dentro del archivo. El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parámetro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recibe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podrá ser cualquier iterable.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7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Escribir: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writelines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6" name="Google Shape;546;p47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7" name="Google Shape;547;p47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7"/>
          <p:cNvSpPr txBox="1"/>
          <p:nvPr/>
        </p:nvSpPr>
        <p:spPr>
          <a:xfrm>
            <a:off x="720000" y="2830650"/>
            <a:ext cx="7841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 = open(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'archivo.txt'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lineas_texto = [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'Primer linea de texto\n'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'segunda linea\n'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'tercera linea\n'</a:t>
            </a: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archivo.writelines(lineas_texto)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archivo.close()</a:t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Archivos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 txBox="1"/>
          <p:nvPr>
            <p:ph idx="4294967295" type="subTitle"/>
          </p:nvPr>
        </p:nvSpPr>
        <p:spPr>
          <a:xfrm flipH="1">
            <a:off x="-306150" y="1076225"/>
            <a:ext cx="3671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Archivo de texto</a:t>
            </a:r>
            <a:endParaRPr b="1" sz="2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0"/>
          <p:cNvSpPr txBox="1"/>
          <p:nvPr>
            <p:ph idx="4294967295" type="subTitle"/>
          </p:nvPr>
        </p:nvSpPr>
        <p:spPr>
          <a:xfrm flipH="1">
            <a:off x="6075850" y="1076225"/>
            <a:ext cx="3671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Archivo binarios</a:t>
            </a:r>
            <a:endParaRPr b="1" sz="2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0"/>
          <p:cNvSpPr txBox="1"/>
          <p:nvPr>
            <p:ph idx="4294967295" type="subTitle"/>
          </p:nvPr>
        </p:nvSpPr>
        <p:spPr>
          <a:xfrm flipH="1">
            <a:off x="576600" y="1923275"/>
            <a:ext cx="27693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Modos de apertura</a:t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0"/>
          <p:cNvSpPr txBox="1"/>
          <p:nvPr>
            <p:ph idx="4294967295" type="subTitle"/>
          </p:nvPr>
        </p:nvSpPr>
        <p:spPr>
          <a:xfrm flipH="1">
            <a:off x="6075850" y="1923275"/>
            <a:ext cx="3671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Abrir &amp; Cerrar</a:t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0"/>
          <p:cNvSpPr txBox="1"/>
          <p:nvPr>
            <p:ph idx="4294967295" type="subTitle"/>
          </p:nvPr>
        </p:nvSpPr>
        <p:spPr>
          <a:xfrm flipH="1">
            <a:off x="27750" y="2770325"/>
            <a:ext cx="33183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objeto </a:t>
            </a:r>
            <a:r>
              <a:rPr b="1"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b="1"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0"/>
          <p:cNvSpPr txBox="1"/>
          <p:nvPr>
            <p:ph idx="4294967295" type="subTitle"/>
          </p:nvPr>
        </p:nvSpPr>
        <p:spPr>
          <a:xfrm flipH="1">
            <a:off x="6075850" y="2770325"/>
            <a:ext cx="36714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Leer</a:t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" name="Google Shape;370;p30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30"/>
          <p:cNvSpPr/>
          <p:nvPr/>
        </p:nvSpPr>
        <p:spPr>
          <a:xfrm>
            <a:off x="3682473" y="1047725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5122586" y="1047725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5122542" y="1909026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30"/>
          <p:cNvCxnSpPr>
            <a:stCxn id="371" idx="6"/>
            <a:endCxn id="372" idx="2"/>
          </p:cNvCxnSpPr>
          <p:nvPr/>
        </p:nvCxnSpPr>
        <p:spPr>
          <a:xfrm>
            <a:off x="4299273" y="1334975"/>
            <a:ext cx="823200" cy="6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0"/>
          <p:cNvCxnSpPr>
            <a:stCxn id="372" idx="4"/>
            <a:endCxn id="376" idx="0"/>
          </p:cNvCxnSpPr>
          <p:nvPr/>
        </p:nvCxnSpPr>
        <p:spPr>
          <a:xfrm rot="5400000">
            <a:off x="4567586" y="1045625"/>
            <a:ext cx="286800" cy="14400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0"/>
          <p:cNvCxnSpPr>
            <a:stCxn id="376" idx="6"/>
            <a:endCxn id="373" idx="2"/>
          </p:cNvCxnSpPr>
          <p:nvPr/>
        </p:nvCxnSpPr>
        <p:spPr>
          <a:xfrm>
            <a:off x="4299273" y="2196257"/>
            <a:ext cx="823200" cy="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0"/>
          <p:cNvCxnSpPr>
            <a:stCxn id="373" idx="4"/>
            <a:endCxn id="379" idx="0"/>
          </p:cNvCxnSpPr>
          <p:nvPr/>
        </p:nvCxnSpPr>
        <p:spPr>
          <a:xfrm rot="5400000">
            <a:off x="4567542" y="1906926"/>
            <a:ext cx="286800" cy="14400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0"/>
          <p:cNvSpPr/>
          <p:nvPr/>
        </p:nvSpPr>
        <p:spPr>
          <a:xfrm>
            <a:off x="3682473" y="1909007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0"/>
          <p:cNvSpPr/>
          <p:nvPr/>
        </p:nvSpPr>
        <p:spPr>
          <a:xfrm>
            <a:off x="3682473" y="2770289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5125687" y="2770227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" name="Google Shape;381;p30"/>
          <p:cNvCxnSpPr>
            <a:stCxn id="379" idx="6"/>
            <a:endCxn id="380" idx="2"/>
          </p:cNvCxnSpPr>
          <p:nvPr/>
        </p:nvCxnSpPr>
        <p:spPr>
          <a:xfrm>
            <a:off x="4299273" y="3057539"/>
            <a:ext cx="8265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0"/>
          <p:cNvCxnSpPr>
            <a:stCxn id="380" idx="4"/>
            <a:endCxn id="383" idx="0"/>
          </p:cNvCxnSpPr>
          <p:nvPr/>
        </p:nvCxnSpPr>
        <p:spPr>
          <a:xfrm rot="5400000">
            <a:off x="4569037" y="2766477"/>
            <a:ext cx="286800" cy="14433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0"/>
          <p:cNvSpPr/>
          <p:nvPr/>
        </p:nvSpPr>
        <p:spPr>
          <a:xfrm>
            <a:off x="3682473" y="3631571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5122556" y="3631537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07</a:t>
            </a:r>
            <a:endParaRPr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5" name="Google Shape;385;p30"/>
          <p:cNvCxnSpPr>
            <a:stCxn id="383" idx="6"/>
            <a:endCxn id="384" idx="2"/>
          </p:cNvCxnSpPr>
          <p:nvPr/>
        </p:nvCxnSpPr>
        <p:spPr>
          <a:xfrm>
            <a:off x="4299273" y="3918821"/>
            <a:ext cx="8232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30"/>
          <p:cNvSpPr txBox="1"/>
          <p:nvPr>
            <p:ph idx="4294967295" type="subTitle"/>
          </p:nvPr>
        </p:nvSpPr>
        <p:spPr>
          <a:xfrm flipH="1">
            <a:off x="6075850" y="3657425"/>
            <a:ext cx="36714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Mover el puntero</a:t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0"/>
          <p:cNvSpPr txBox="1"/>
          <p:nvPr>
            <p:ph idx="4294967295" type="subTitle"/>
          </p:nvPr>
        </p:nvSpPr>
        <p:spPr>
          <a:xfrm flipH="1">
            <a:off x="876900" y="3657425"/>
            <a:ext cx="24690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Escribir</a:t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8" name="Google Shape;388;p30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30"/>
          <p:cNvCxnSpPr>
            <a:stCxn id="384" idx="4"/>
            <a:endCxn id="390" idx="0"/>
          </p:cNvCxnSpPr>
          <p:nvPr/>
        </p:nvCxnSpPr>
        <p:spPr>
          <a:xfrm rot="5400000">
            <a:off x="4567556" y="3629437"/>
            <a:ext cx="286800" cy="14400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0"/>
          <p:cNvSpPr/>
          <p:nvPr/>
        </p:nvSpPr>
        <p:spPr>
          <a:xfrm>
            <a:off x="3682450" y="4492796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08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0"/>
          <p:cNvSpPr txBox="1"/>
          <p:nvPr>
            <p:ph idx="4294967295" type="subTitle"/>
          </p:nvPr>
        </p:nvSpPr>
        <p:spPr>
          <a:xfrm flipH="1">
            <a:off x="-256350" y="4497425"/>
            <a:ext cx="36024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Admin. de contexto </a:t>
            </a:r>
            <a:r>
              <a:rPr b="1"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endParaRPr b="1"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5122481" y="4492837"/>
            <a:ext cx="616800" cy="574500"/>
          </a:xfrm>
          <a:prstGeom prst="flowChartConnector">
            <a:avLst/>
          </a:prstGeom>
          <a:solidFill>
            <a:srgbClr val="FFFFFF">
              <a:alpha val="6270"/>
            </a:srgbClr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09</a:t>
            </a:r>
            <a:endParaRPr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3" name="Google Shape;393;p30"/>
          <p:cNvCxnSpPr>
            <a:endCxn id="392" idx="2"/>
          </p:cNvCxnSpPr>
          <p:nvPr/>
        </p:nvCxnSpPr>
        <p:spPr>
          <a:xfrm>
            <a:off x="4299281" y="4779487"/>
            <a:ext cx="823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0"/>
          <p:cNvSpPr txBox="1"/>
          <p:nvPr>
            <p:ph idx="4294967295" type="subTitle"/>
          </p:nvPr>
        </p:nvSpPr>
        <p:spPr>
          <a:xfrm flipH="1">
            <a:off x="6075775" y="4518725"/>
            <a:ext cx="36714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CSV / JSON</a:t>
            </a:r>
            <a:endParaRPr sz="2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/>
          <p:nvPr>
            <p:ph idx="4294967295" type="body"/>
          </p:nvPr>
        </p:nvSpPr>
        <p:spPr>
          <a:xfrm>
            <a:off x="602250" y="1224125"/>
            <a:ext cx="8067300" cy="21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8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seek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permite modificar la posición actual del puntero.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8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Mover puntero</a:t>
            </a: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seek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5" name="Google Shape;555;p48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6" name="Google Shape;556;p48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8"/>
          <p:cNvSpPr txBox="1"/>
          <p:nvPr/>
        </p:nvSpPr>
        <p:spPr>
          <a:xfrm>
            <a:off x="799050" y="2393400"/>
            <a:ext cx="78705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 = open(</a:t>
            </a:r>
            <a:r>
              <a:rPr b="1" lang="en" sz="2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'archivo.txt'</a:t>
            </a:r>
            <a:r>
              <a:rPr b="1"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'r+'</a:t>
            </a:r>
            <a:r>
              <a:rPr b="1"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archivo.seek(</a:t>
            </a:r>
            <a:r>
              <a:rPr b="1" lang="en" sz="2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print(archivo.tell()) </a:t>
            </a:r>
            <a:r>
              <a:rPr b="1" lang="en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#Esta en el byte 11</a:t>
            </a:r>
            <a:endParaRPr b="1" sz="2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 = archivo.readline()</a:t>
            </a:r>
            <a:endParaRPr b="1" sz="2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print(linea,end=</a:t>
            </a:r>
            <a:r>
              <a:rPr b="1" lang="en" sz="2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Hola mundo</a:t>
            </a:r>
            <a:endParaRPr b="1" sz="2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archivo.close()</a:t>
            </a:r>
            <a:endParaRPr b="1" sz="2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9"/>
          <p:cNvSpPr txBox="1"/>
          <p:nvPr>
            <p:ph idx="4294967295" type="body"/>
          </p:nvPr>
        </p:nvSpPr>
        <p:spPr>
          <a:xfrm>
            <a:off x="602250" y="1224125"/>
            <a:ext cx="8067300" cy="21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Podemos usar la sentencia </a:t>
            </a:r>
            <a:r>
              <a:rPr b="1"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para abrir archivos en Python y dejar que el intérprete se encargue de cerrar el mismo.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49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Administrador de contexto</a:t>
            </a: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4" name="Google Shape;564;p49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5" name="Google Shape;565;p49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9"/>
          <p:cNvSpPr txBox="1"/>
          <p:nvPr/>
        </p:nvSpPr>
        <p:spPr>
          <a:xfrm>
            <a:off x="770950" y="3175850"/>
            <a:ext cx="78987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open(</a:t>
            </a:r>
            <a:r>
              <a:rPr b="1" lang="en" sz="2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'archivo.txt'</a:t>
            </a:r>
            <a:r>
              <a:rPr b="1"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'r+'</a:t>
            </a:r>
            <a:r>
              <a:rPr b="1"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archivo:</a:t>
            </a:r>
            <a:endParaRPr b="1" sz="2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linea </a:t>
            </a:r>
            <a:r>
              <a:rPr b="1" lang="en" sz="20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archivo:</a:t>
            </a:r>
            <a:endParaRPr b="1"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	print(linea, end=</a:t>
            </a:r>
            <a:r>
              <a:rPr b="1" lang="en" sz="20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0"/>
          <p:cNvSpPr txBox="1"/>
          <p:nvPr>
            <p:ph idx="4294967295" type="body"/>
          </p:nvPr>
        </p:nvSpPr>
        <p:spPr>
          <a:xfrm>
            <a:off x="602250" y="1128350"/>
            <a:ext cx="80673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CSV es un tipo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de documento que representa los datos de forma parecida a una tabla, es decir, organizando la información en filas y columnas.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Las columnas son separadas, por un signo de puntuación (, ; .) u otro carácter y las diferentes filas suelen separarse por un salto de línea. 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50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CSV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3" name="Google Shape;573;p50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4" name="Google Shape;574;p50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1"/>
          <p:cNvSpPr txBox="1"/>
          <p:nvPr>
            <p:ph idx="4294967295" type="body"/>
          </p:nvPr>
        </p:nvSpPr>
        <p:spPr>
          <a:xfrm>
            <a:off x="602250" y="1224125"/>
            <a:ext cx="80673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nombre es un acrónimo de las siglas en inglés de </a:t>
            </a:r>
            <a:r>
              <a:rPr b="1"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ava</a:t>
            </a:r>
            <a:r>
              <a:rPr b="1"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cript </a:t>
            </a:r>
            <a:r>
              <a:rPr b="1"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bject </a:t>
            </a:r>
            <a:r>
              <a:rPr b="1"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otation.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JSON es un formato para el intercambio de datos basado en texto. Por lo que es fácil de leer tanto para una persona como para una máquina. 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51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JSON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1" name="Google Shape;581;p51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2" name="Google Shape;582;p51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2"/>
          <p:cNvSpPr txBox="1"/>
          <p:nvPr>
            <p:ph idx="4294967295" type="body"/>
          </p:nvPr>
        </p:nvSpPr>
        <p:spPr>
          <a:xfrm>
            <a:off x="602250" y="1037025"/>
            <a:ext cx="80673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paquete </a:t>
            </a:r>
            <a:r>
              <a:rPr b="1"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permite traducir un diccionario a formato JSON utilizando el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dump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52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JSON (</a:t>
            </a: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Escritura</a:t>
            </a: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)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9" name="Google Shape;589;p52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0" name="Google Shape;590;p52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2"/>
          <p:cNvSpPr txBox="1"/>
          <p:nvPr/>
        </p:nvSpPr>
        <p:spPr>
          <a:xfrm>
            <a:off x="974475" y="2117475"/>
            <a:ext cx="74496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json</a:t>
            </a:r>
            <a:endParaRPr b="1"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= {}</a:t>
            </a:r>
            <a:endParaRPr b="1"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data[</a:t>
            </a:r>
            <a:r>
              <a:rPr b="1" lang="en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'clientes'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[]</a:t>
            </a:r>
            <a:endParaRPr b="1"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data[</a:t>
            </a:r>
            <a:r>
              <a:rPr b="1" lang="en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'clientes'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].append({ </a:t>
            </a:r>
            <a:r>
              <a:rPr b="1" lang="en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'nombre'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'Juan'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27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data[</a:t>
            </a:r>
            <a:r>
              <a:rPr b="1" lang="en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'clientes'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].append({ </a:t>
            </a:r>
            <a:r>
              <a:rPr b="1" lang="en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'nombre'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'Ana'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'edad'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26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open(</a:t>
            </a:r>
            <a:r>
              <a:rPr b="1" lang="en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'data.json'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file:</a:t>
            </a:r>
            <a:endParaRPr b="1"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json.dump(data, file, indent=</a:t>
            </a:r>
            <a:r>
              <a:rPr b="1" lang="en" sz="1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7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ensure_ascii=</a:t>
            </a:r>
            <a:r>
              <a:rPr b="1" lang="en" sz="17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3"/>
          <p:cNvSpPr txBox="1"/>
          <p:nvPr>
            <p:ph idx="4294967295" type="body"/>
          </p:nvPr>
        </p:nvSpPr>
        <p:spPr>
          <a:xfrm>
            <a:off x="602250" y="1037025"/>
            <a:ext cx="80673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La lectura es similar al proceso de escritura, se debe abrir un archivo y procesar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esté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utilizando el método </a:t>
            </a:r>
            <a:r>
              <a:rPr b="1"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53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Roboto"/>
                <a:ea typeface="Roboto"/>
                <a:cs typeface="Roboto"/>
                <a:sym typeface="Roboto"/>
              </a:rPr>
              <a:t>JSON (Lectura)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8" name="Google Shape;598;p53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9" name="Google Shape;599;p53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3"/>
          <p:cNvSpPr txBox="1"/>
          <p:nvPr/>
        </p:nvSpPr>
        <p:spPr>
          <a:xfrm>
            <a:off x="974475" y="2813550"/>
            <a:ext cx="74496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json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open(</a:t>
            </a:r>
            <a:r>
              <a:rPr b="1"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'data.json'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file: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data = json.load(file)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idx="4294967295" type="body"/>
          </p:nvPr>
        </p:nvSpPr>
        <p:spPr>
          <a:xfrm>
            <a:off x="602250" y="1224125"/>
            <a:ext cx="80673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b="1"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archivos</a:t>
            </a:r>
            <a:r>
              <a:rPr b="1"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de texto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contienen caracteres legibles, es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posible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no solo  leer dicho contenido sino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también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modificarlo usando un editor de texto. 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1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Archivos de texto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1" name="Google Shape;401;p31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2" name="Google Shape;402;p31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V file format extension - Free interface icons" id="403" name="Google Shape;4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050" y="3636125"/>
            <a:ext cx="1162051" cy="1162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txt icon" id="404" name="Google Shape;40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5200" y="3636125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html file icon" id="405" name="Google Shape;40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2900" y="3605425"/>
            <a:ext cx="11811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>
            <p:ph idx="4294967295" type="body"/>
          </p:nvPr>
        </p:nvSpPr>
        <p:spPr>
          <a:xfrm>
            <a:off x="602250" y="1224125"/>
            <a:ext cx="8067300" cy="21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Un</a:t>
            </a:r>
            <a:r>
              <a:rPr b="1"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archivo binario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es cualquier archivo que no se pueda interpretar en forma de texto: una imagen, un sonido o incluso un archivo comprimido.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2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Archivos binarios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2" name="Google Shape;412;p32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3" name="Google Shape;413;p32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jpg icon" id="414" name="Google Shape;4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325" y="3585175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mp4 icon" id="415" name="Google Shape;41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3713" y="3542300"/>
            <a:ext cx="11715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gif file icon" id="416" name="Google Shape;41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4625" y="3442300"/>
            <a:ext cx="13049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Modos de apertura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2" name="Google Shape;422;p33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3" name="Google Shape;423;p33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4" name="Google Shape;424;p33"/>
          <p:cNvGraphicFramePr/>
          <p:nvPr/>
        </p:nvGraphicFramePr>
        <p:xfrm>
          <a:off x="0" y="11402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{C55D2C2E-B00B-45BB-A912-B0BBA8B12A3B}</a:tableStyleId>
              </a:tblPr>
              <a:tblGrid>
                <a:gridCol w="1205125"/>
                <a:gridCol w="7842675"/>
              </a:tblGrid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MODO</a:t>
                      </a:r>
                      <a:endParaRPr b="1"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Abre un archivo de texto sólo para lectura</a:t>
                      </a:r>
                      <a:endParaRPr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rb</a:t>
                      </a:r>
                      <a:endParaRPr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Abre un archivo binario sólo para lectura</a:t>
                      </a:r>
                      <a:endParaRPr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r+</a:t>
                      </a:r>
                      <a:endParaRPr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Abre un archivo de texto para escritura y lectura</a:t>
                      </a:r>
                      <a:endParaRPr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Abre un archivo de texto sólo para escritura (si existe lo sobreescribe)</a:t>
                      </a:r>
                      <a:endParaRPr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wb</a:t>
                      </a:r>
                      <a:endParaRPr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Abre un archivo sólo para escritura (si existe lo sobreescribe)</a:t>
                      </a:r>
                      <a:endParaRPr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w+</a:t>
                      </a:r>
                      <a:endParaRPr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Abre un archivo de texto para escritura y lectura (si existe lo sobreescribe)</a:t>
                      </a:r>
                      <a:endParaRPr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Abre un archivo para anexar información</a:t>
                      </a:r>
                      <a:endParaRPr sz="1800">
                        <a:solidFill>
                          <a:srgbClr val="1C458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114300" marL="114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/>
          <p:nvPr>
            <p:ph idx="4294967295" type="body"/>
          </p:nvPr>
        </p:nvSpPr>
        <p:spPr>
          <a:xfrm>
            <a:off x="626675" y="1224125"/>
            <a:ext cx="8067300" cy="3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-&gt; abre un archivo sólo para lectura. El puntero al archivo está localizado al comienzo del archivo. Este es el modo predeterminado de la función.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r+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-&gt; abre un archivo para escritura y lectura. El puntero del archivo está localizado al comienzo del archivo.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4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Modos de apertura: 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'r'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'r+'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1" name="Google Shape;431;p34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2" name="Google Shape;432;p34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>
            <p:ph idx="4294967295" type="body"/>
          </p:nvPr>
        </p:nvSpPr>
        <p:spPr>
          <a:xfrm>
            <a:off x="602250" y="1224125"/>
            <a:ext cx="8067300" cy="3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-&gt; abre un archivo solo para escritura. Sobreescribe el archivo si este ya existe. Si el archivo no existe lo crea.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w+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-&gt; abre un archivo para escritura y lectura. Sobreescribe el archivo si este ya existe.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Si el archivo no existe lo crea.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5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Modos de apertura: 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'w'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'w+'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" name="Google Shape;439;p35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0" name="Google Shape;440;p35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/>
          <p:nvPr>
            <p:ph idx="4294967295" type="body"/>
          </p:nvPr>
        </p:nvSpPr>
        <p:spPr>
          <a:xfrm>
            <a:off x="602250" y="1224125"/>
            <a:ext cx="8067300" cy="3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-&gt; abre un archivo para anexo. El puntero del archivo 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al final del archivo si este existe. Es decir, el archivo está en modo anexo. Si el archivo no existe, crea un nuevo archivo para escritura.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6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Modos de apertura:  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'a'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  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7" name="Google Shape;447;p36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8" name="Google Shape;448;p36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idx="4294967295" type="body"/>
          </p:nvPr>
        </p:nvSpPr>
        <p:spPr>
          <a:xfrm>
            <a:off x="602250" y="1224125"/>
            <a:ext cx="80673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Para abrir un archivo con Python, podemos usar la función </a:t>
            </a:r>
            <a:r>
              <a:rPr b="1" lang="en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open</a:t>
            </a: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37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Abrir un archivo:</a:t>
            </a:r>
            <a:r>
              <a:rPr lang="en" sz="3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open</a:t>
            </a:r>
            <a:endParaRPr sz="39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5" name="Google Shape;455;p37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6" name="Google Shape;456;p37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7"/>
          <p:cNvSpPr txBox="1"/>
          <p:nvPr/>
        </p:nvSpPr>
        <p:spPr>
          <a:xfrm>
            <a:off x="769800" y="2370425"/>
            <a:ext cx="779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34F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2200">
                <a:solidFill>
                  <a:schemeClr val="l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nombre_archivo</a:t>
            </a:r>
            <a:r>
              <a:rPr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modo</a:t>
            </a:r>
            <a:r>
              <a:rPr lang="en" sz="2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>
            <a:off x="769800" y="2968725"/>
            <a:ext cx="79524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C343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objeto file, el cual será utilizado para llamar a otros métodos asociados con el archivo.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ombre_archivo 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string que contiene el nombre del archivo al que queremos acceder.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modo</a:t>
            </a: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string que contiene el modo de apertura del archivo.</a:t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