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dvent Pro SemiBold"/>
      <p:regular r:id="rId22"/>
      <p:bold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Fira Sans Condensed Medium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DM Sans"/>
      <p:regular r:id="rId34"/>
      <p:bold r:id="rId35"/>
      <p:italic r:id="rId36"/>
      <p:boldItalic r:id="rId37"/>
    </p:embeddedFont>
    <p:embeddedFont>
      <p:font typeface="Share Tech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A16F9B-9790-46C0-9BAB-627453981D03}">
  <a:tblStyle styleId="{9EA16F9B-9790-46C0-9BAB-627453981D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dventPro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AdventPro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FiraSansCondensedMedium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Medium-boldItalic.fntdata"/><Relationship Id="rId30" Type="http://schemas.openxmlformats.org/officeDocument/2006/relationships/font" Target="fonts/FiraSans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35" Type="http://schemas.openxmlformats.org/officeDocument/2006/relationships/font" Target="fonts/DMSans-bold.fntdata"/><Relationship Id="rId12" Type="http://schemas.openxmlformats.org/officeDocument/2006/relationships/slide" Target="slides/slide7.xml"/><Relationship Id="rId34" Type="http://schemas.openxmlformats.org/officeDocument/2006/relationships/font" Target="fonts/DMSans-regular.fntdata"/><Relationship Id="rId15" Type="http://schemas.openxmlformats.org/officeDocument/2006/relationships/slide" Target="slides/slide10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9.xml"/><Relationship Id="rId36" Type="http://schemas.openxmlformats.org/officeDocument/2006/relationships/font" Target="fonts/DM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hareTech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3654e7fc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3654e7fc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3654e7fc8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3654e7fc8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654e7fc8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654e7fc8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3654e7fc8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3654e7fc8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3654e7fc8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3654e7fc8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3654e7fc8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3654e7fc8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 Light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La hipertensión es un factor de riesgo que puede provocar otras enfermedades, principalmente cardiovasculares junto con la diabetes, la obesidad, el tabaquismo y la enfermedad renal crónica.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 Light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 detecta hasta que una persona tiene complicaciones de salud por su falta de sintomatología.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 Light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En México el 70 por ciento de las personas con hipertensión no saben que padecen de esta enfermedad.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 Light"/>
              <a:buChar char="●"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Brindar información fácil de interpretar puede ayudar a la plboacón a informarse y 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3654e7fc8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3654e7fc8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654e7fc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654e7fc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3654e7fc8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3654e7fc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3654e7fc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3654e7fc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654e7fc8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3654e7fc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595025" y="3269988"/>
            <a:ext cx="3959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Emiliano Antonio Pineda Hernández</a:t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637850" y="1328271"/>
            <a:ext cx="6020700" cy="14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Análisis de dataset d</a:t>
            </a:r>
            <a:r>
              <a:rPr lang="en" sz="4400"/>
              <a:t>e </a:t>
            </a:r>
            <a:r>
              <a:rPr lang="en" sz="4400"/>
              <a:t>hipertensión</a:t>
            </a:r>
            <a:r>
              <a:rPr lang="en" sz="4400"/>
              <a:t> en adultos</a:t>
            </a:r>
            <a:endParaRPr sz="4400"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</a:t>
            </a:r>
            <a:endParaRPr/>
          </a:p>
        </p:txBody>
      </p:sp>
      <p:pic>
        <p:nvPicPr>
          <p:cNvPr id="526" name="Google Shape;5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988" y="1380250"/>
            <a:ext cx="6766025" cy="30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3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</a:t>
            </a:r>
            <a:endParaRPr/>
          </a:p>
        </p:txBody>
      </p:sp>
      <p:pic>
        <p:nvPicPr>
          <p:cNvPr id="532" name="Google Shape;5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112" y="1563800"/>
            <a:ext cx="6567775" cy="29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</a:t>
            </a:r>
            <a:endParaRPr/>
          </a:p>
        </p:txBody>
      </p:sp>
      <p:pic>
        <p:nvPicPr>
          <p:cNvPr id="538" name="Google Shape;5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800" y="1224374"/>
            <a:ext cx="4344400" cy="31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5"/>
          <p:cNvSpPr/>
          <p:nvPr/>
        </p:nvSpPr>
        <p:spPr>
          <a:xfrm>
            <a:off x="793050" y="1102725"/>
            <a:ext cx="7394400" cy="2809800"/>
          </a:xfrm>
          <a:prstGeom prst="roundRect">
            <a:avLst>
              <a:gd fmla="val 16667" name="adj"/>
            </a:avLst>
          </a:prstGeom>
          <a:solidFill>
            <a:srgbClr val="00C3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5"/>
          <p:cNvSpPr/>
          <p:nvPr/>
        </p:nvSpPr>
        <p:spPr>
          <a:xfrm>
            <a:off x="956100" y="1235625"/>
            <a:ext cx="7068300" cy="2544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5"/>
          <p:cNvSpPr txBox="1"/>
          <p:nvPr>
            <p:ph idx="4" type="ctrTitle"/>
          </p:nvPr>
        </p:nvSpPr>
        <p:spPr>
          <a:xfrm>
            <a:off x="1916850" y="1967475"/>
            <a:ext cx="5310300" cy="10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Ciencia de datos</a:t>
            </a:r>
            <a:endParaRPr sz="6000"/>
          </a:p>
        </p:txBody>
      </p:sp>
      <p:pic>
        <p:nvPicPr>
          <p:cNvPr id="546" name="Google Shape;5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425" y="4069475"/>
            <a:ext cx="1019651" cy="10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"/>
          <p:cNvSpPr txBox="1"/>
          <p:nvPr>
            <p:ph type="ctrTitle"/>
          </p:nvPr>
        </p:nvSpPr>
        <p:spPr>
          <a:xfrm>
            <a:off x="618825" y="411675"/>
            <a:ext cx="5634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Resultados: Datos numéricos</a:t>
            </a:r>
            <a:endParaRPr/>
          </a:p>
        </p:txBody>
      </p:sp>
      <p:graphicFrame>
        <p:nvGraphicFramePr>
          <p:cNvPr id="552" name="Google Shape;552;p36"/>
          <p:cNvGraphicFramePr/>
          <p:nvPr/>
        </p:nvGraphicFramePr>
        <p:xfrm>
          <a:off x="1992275" y="1364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{9EA16F9B-9790-46C0-9BAB-627453981D03}</a:tableStyleId>
              </a:tblPr>
              <a:tblGrid>
                <a:gridCol w="1277175"/>
                <a:gridCol w="829800"/>
                <a:gridCol w="988700"/>
                <a:gridCol w="1066475"/>
                <a:gridCol w="997300"/>
              </a:tblGrid>
              <a:tr h="46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Modelo Predictivo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Precisión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Sensibilidad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Especificidad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Chi-Squared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9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Regresión lineal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///////////////////////////////////////////////////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///////////////////////////////////////////////////////////////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/////////////////////////////////////////////////////////////////////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0.1498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Naive Bayes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84.54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76.74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87.04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0.1546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6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Support Vector Machines (SVM)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Kernel: default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87.00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82.62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88.41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0.1299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7"/>
          <p:cNvSpPr txBox="1"/>
          <p:nvPr>
            <p:ph type="ctrTitle"/>
          </p:nvPr>
        </p:nvSpPr>
        <p:spPr>
          <a:xfrm>
            <a:off x="618825" y="411675"/>
            <a:ext cx="5634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Resultados: Datos categóricos</a:t>
            </a:r>
            <a:endParaRPr/>
          </a:p>
        </p:txBody>
      </p:sp>
      <p:graphicFrame>
        <p:nvGraphicFramePr>
          <p:cNvPr id="558" name="Google Shape;558;p37"/>
          <p:cNvGraphicFramePr/>
          <p:nvPr/>
        </p:nvGraphicFramePr>
        <p:xfrm>
          <a:off x="1992275" y="1364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{9EA16F9B-9790-46C0-9BAB-627453981D03}</a:tableStyleId>
              </a:tblPr>
              <a:tblGrid>
                <a:gridCol w="1277175"/>
                <a:gridCol w="829800"/>
                <a:gridCol w="988700"/>
                <a:gridCol w="1066475"/>
                <a:gridCol w="997300"/>
              </a:tblGrid>
              <a:tr h="46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Modelo Predictivo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Precisión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Sensibilidad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Especificidad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Chi-Squared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9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Árboles de decisión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1.00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1.00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1.00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0.0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39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Random Forest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1.00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1.00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1.00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0.0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39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Naive Bayes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0.9493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0.8832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0.9720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0.0506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Support Vector Machines (SVM) Kernel: Linear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1.00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1.00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1.00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</a:rPr>
                        <a:t>0.0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8"/>
          <p:cNvSpPr/>
          <p:nvPr/>
        </p:nvSpPr>
        <p:spPr>
          <a:xfrm>
            <a:off x="793050" y="1102725"/>
            <a:ext cx="7394400" cy="2809800"/>
          </a:xfrm>
          <a:prstGeom prst="roundRect">
            <a:avLst>
              <a:gd fmla="val 16667" name="adj"/>
            </a:avLst>
          </a:prstGeom>
          <a:solidFill>
            <a:srgbClr val="00C3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8"/>
          <p:cNvSpPr/>
          <p:nvPr/>
        </p:nvSpPr>
        <p:spPr>
          <a:xfrm>
            <a:off x="956100" y="1235625"/>
            <a:ext cx="7068300" cy="2544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8"/>
          <p:cNvSpPr txBox="1"/>
          <p:nvPr>
            <p:ph idx="4" type="ctrTitle"/>
          </p:nvPr>
        </p:nvSpPr>
        <p:spPr>
          <a:xfrm>
            <a:off x="1916850" y="1967475"/>
            <a:ext cx="5310300" cy="10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Conclusión</a:t>
            </a:r>
            <a:endParaRPr sz="6000"/>
          </a:p>
        </p:txBody>
      </p:sp>
      <p:pic>
        <p:nvPicPr>
          <p:cNvPr id="566" name="Google Shape;5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425" y="4069475"/>
            <a:ext cx="1019651" cy="10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1" type="body"/>
          </p:nvPr>
        </p:nvSpPr>
        <p:spPr>
          <a:xfrm>
            <a:off x="597375" y="1292125"/>
            <a:ext cx="3953700" cy="3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</a:t>
            </a:r>
            <a:r>
              <a:rPr lang="en" sz="1500"/>
              <a:t>uede provocar otras enfermedades, principalmente </a:t>
            </a:r>
            <a:r>
              <a:rPr lang="en" sz="1500"/>
              <a:t>cardiovasculares.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 detecta hasta que una persona tiene complicaciones de salud por su falta de sintomatología.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 México el 70 por ciento de las personas con hipertensión no saben que padecen de esta enfermedad.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Brindar gráficos fáciles de entender.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Incentivar a las personas a realizarse estudios o tomarse constantemente la presión brindando información interesante en infogramas.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5 a 6 gráficas sencillas pero importantes.</a:t>
            </a:r>
            <a:endParaRPr sz="1500"/>
          </a:p>
        </p:txBody>
      </p:sp>
      <p:sp>
        <p:nvSpPr>
          <p:cNvPr id="462" name="Google Shape;462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pic>
        <p:nvPicPr>
          <p:cNvPr id="463" name="Google Shape;4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300" y="1733074"/>
            <a:ext cx="2489149" cy="24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5"/>
          <p:cNvSpPr txBox="1"/>
          <p:nvPr/>
        </p:nvSpPr>
        <p:spPr>
          <a:xfrm>
            <a:off x="669600" y="1248500"/>
            <a:ext cx="7804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1ra 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Parte: Análisis de datos.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Obtención del dataset.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vvic Light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Limpieza y corrección de datos.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vvic Light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Realización de consultas significativas.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2da Parte: Ciencia de datos.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División de los tipos de datos.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Aplicación de modelos de Machine Learning.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Obtención y análisis de los resultados.</a:t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71" name="Google Shape;4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23476">
            <a:off x="7149975" y="253223"/>
            <a:ext cx="1722420" cy="9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"/>
          <p:cNvSpPr/>
          <p:nvPr/>
        </p:nvSpPr>
        <p:spPr>
          <a:xfrm>
            <a:off x="793050" y="1102725"/>
            <a:ext cx="7394400" cy="2809800"/>
          </a:xfrm>
          <a:prstGeom prst="roundRect">
            <a:avLst>
              <a:gd fmla="val 16667" name="adj"/>
            </a:avLst>
          </a:prstGeom>
          <a:solidFill>
            <a:srgbClr val="00C3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6"/>
          <p:cNvSpPr/>
          <p:nvPr/>
        </p:nvSpPr>
        <p:spPr>
          <a:xfrm>
            <a:off x="956100" y="1235625"/>
            <a:ext cx="7068300" cy="2544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6"/>
          <p:cNvSpPr txBox="1"/>
          <p:nvPr>
            <p:ph idx="4" type="ctrTitle"/>
          </p:nvPr>
        </p:nvSpPr>
        <p:spPr>
          <a:xfrm>
            <a:off x="1835100" y="1967475"/>
            <a:ext cx="5310300" cy="10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Análisis </a:t>
            </a:r>
            <a:r>
              <a:rPr lang="en" sz="6000"/>
              <a:t>de datos</a:t>
            </a:r>
            <a:endParaRPr sz="6000"/>
          </a:p>
        </p:txBody>
      </p:sp>
      <p:pic>
        <p:nvPicPr>
          <p:cNvPr id="479" name="Google Shape;4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563" y="4018125"/>
            <a:ext cx="1125375" cy="11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</a:t>
            </a:r>
            <a:endParaRPr/>
          </a:p>
        </p:txBody>
      </p:sp>
      <p:sp>
        <p:nvSpPr>
          <p:cNvPr id="485" name="Google Shape;485;p27"/>
          <p:cNvSpPr txBox="1"/>
          <p:nvPr/>
        </p:nvSpPr>
        <p:spPr>
          <a:xfrm>
            <a:off x="618825" y="1090550"/>
            <a:ext cx="78048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vvic Light"/>
              <a:buAutoNum type="arabicPeriod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El 75% de las personas registradas dentro del dataset tienen hipertensión.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vvic Light"/>
              <a:buAutoNum type="arabicPeriod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El 30% de las personas que tienen problemas cardiovasculares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padecen hipertensión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6" name="Google Shape;4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787" y="2084600"/>
            <a:ext cx="3146426" cy="23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7"/>
          <p:cNvSpPr/>
          <p:nvPr/>
        </p:nvSpPr>
        <p:spPr>
          <a:xfrm>
            <a:off x="1625175" y="4509725"/>
            <a:ext cx="5792100" cy="414600"/>
          </a:xfrm>
          <a:prstGeom prst="roundRect">
            <a:avLst>
              <a:gd fmla="val 16667" name="adj"/>
            </a:avLst>
          </a:prstGeom>
          <a:solidFill>
            <a:srgbClr val="A6CA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El 28% de las personas que tienen más de 65 años tienen hipertensión.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</a:t>
            </a:r>
            <a:endParaRPr/>
          </a:p>
        </p:txBody>
      </p:sp>
      <p:sp>
        <p:nvSpPr>
          <p:cNvPr id="493" name="Google Shape;493;p28"/>
          <p:cNvSpPr/>
          <p:nvPr/>
        </p:nvSpPr>
        <p:spPr>
          <a:xfrm>
            <a:off x="475100" y="1014100"/>
            <a:ext cx="3835500" cy="687900"/>
          </a:xfrm>
          <a:prstGeom prst="roundRect">
            <a:avLst>
              <a:gd fmla="val 16667" name="adj"/>
            </a:avLst>
          </a:prstGeom>
          <a:solidFill>
            <a:srgbClr val="A6CA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5486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El 27% de las personas que han fumado más de un año tienen hipertensión y no se han tratado médicamente.</a:t>
            </a:r>
            <a:endParaRPr sz="1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000"/>
          </a:p>
        </p:txBody>
      </p:sp>
      <p:pic>
        <p:nvPicPr>
          <p:cNvPr id="494" name="Google Shape;4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25" y="1813467"/>
            <a:ext cx="3566450" cy="25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239" y="1813475"/>
            <a:ext cx="3606436" cy="25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8"/>
          <p:cNvSpPr/>
          <p:nvPr/>
        </p:nvSpPr>
        <p:spPr>
          <a:xfrm>
            <a:off x="5020713" y="1124200"/>
            <a:ext cx="3835500" cy="577800"/>
          </a:xfrm>
          <a:prstGeom prst="roundRect">
            <a:avLst>
              <a:gd fmla="val 16667" name="adj"/>
            </a:avLst>
          </a:prstGeom>
          <a:solidFill>
            <a:srgbClr val="A6CA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5486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Solamente el 7% de las personas que son diabéticas, tienen hipertensión.</a:t>
            </a:r>
            <a:endParaRPr sz="1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9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</a:t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482175" y="4509725"/>
            <a:ext cx="4209600" cy="509700"/>
          </a:xfrm>
          <a:prstGeom prst="roundRect">
            <a:avLst>
              <a:gd fmla="val 16667" name="adj"/>
            </a:avLst>
          </a:prstGeom>
          <a:solidFill>
            <a:srgbClr val="A6CA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El 34% de las personas que tienen un índice de masa corporal normal, tienen hipertensión</a:t>
            </a:r>
            <a:endParaRPr sz="11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3" name="Google Shape;5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75" y="1661625"/>
            <a:ext cx="3417374" cy="26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9"/>
          <p:cNvSpPr/>
          <p:nvPr/>
        </p:nvSpPr>
        <p:spPr>
          <a:xfrm>
            <a:off x="4854575" y="4509725"/>
            <a:ext cx="4140300" cy="509700"/>
          </a:xfrm>
          <a:prstGeom prst="roundRect">
            <a:avLst>
              <a:gd fmla="val 16667" name="adj"/>
            </a:avLst>
          </a:prstGeom>
          <a:solidFill>
            <a:srgbClr val="A6CA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El 20% de las personas que cuidan de su salud, tienen hipertensión</a:t>
            </a:r>
            <a:endParaRPr sz="11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5" name="Google Shape;5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946" y="1661627"/>
            <a:ext cx="3653566" cy="267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</a:t>
            </a: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462700" y="1193925"/>
            <a:ext cx="3896100" cy="509700"/>
          </a:xfrm>
          <a:prstGeom prst="roundRect">
            <a:avLst>
              <a:gd fmla="val 16667" name="adj"/>
            </a:avLst>
          </a:prstGeom>
          <a:solidFill>
            <a:srgbClr val="A6CA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El 93% de las personas que tienen hipertensión no se han tratado AÚN</a:t>
            </a:r>
            <a:endParaRPr sz="1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2" name="Google Shape;5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75" y="1873750"/>
            <a:ext cx="3510750" cy="25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900" y="1835062"/>
            <a:ext cx="3607650" cy="270427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0"/>
          <p:cNvSpPr/>
          <p:nvPr/>
        </p:nvSpPr>
        <p:spPr>
          <a:xfrm>
            <a:off x="4754675" y="1142400"/>
            <a:ext cx="3896100" cy="509700"/>
          </a:xfrm>
          <a:prstGeom prst="roundRect">
            <a:avLst>
              <a:gd fmla="val 16667" name="adj"/>
            </a:avLst>
          </a:prstGeom>
          <a:solidFill>
            <a:srgbClr val="A6CA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El 30% de las personas que tienen diabetes sin tratamiento 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padecen hipertensión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</a:t>
            </a:r>
            <a:endParaRPr/>
          </a:p>
        </p:txBody>
      </p:sp>
      <p:pic>
        <p:nvPicPr>
          <p:cNvPr id="520" name="Google Shape;5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412" y="1172325"/>
            <a:ext cx="6237174" cy="343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