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Libre Franklin Medium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CUS8LGnG92vtZNWcSdSQObLWU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732A3-BF17-4F2A-B015-CFCD538A36CF}">
  <a:tblStyle styleId="{A36732A3-BF17-4F2A-B015-CFCD538A36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LibreFranklinMedium-regular.fntdata"/><Relationship Id="rId21" Type="http://schemas.openxmlformats.org/officeDocument/2006/relationships/font" Target="fonts/FranklinGothic-bold.fntdata"/><Relationship Id="rId24" Type="http://schemas.openxmlformats.org/officeDocument/2006/relationships/font" Target="fonts/LibreFranklinMedium-italic.fntdata"/><Relationship Id="rId23" Type="http://schemas.openxmlformats.org/officeDocument/2006/relationships/font" Target="fonts/LibreFranklin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LibreFranklinMedium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0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Concluimos por que celp es mejor que lpc10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Requerimientos del enunciado y analisis de los mismos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Teoria sobre voz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Los pulmones se grafican como un pistón. La fuerza muscular que produce el diafragma empuja el pistón y aumenta la presión que llegado un punto produce la apertura de las cuerdas vocales, al abrirse las cuerdas vocales la presión baja y por lo tanto vuelven a </a:t>
            </a:r>
            <a:r>
              <a:rPr lang="es"/>
              <a:t>cerrarse</a:t>
            </a:r>
            <a:r>
              <a:rPr lang="es"/>
              <a:t>. esto se repite produciendo un movimiento cuasi periodico donde ese periodo corresponde a la frecuencia fundamental.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cavidad </a:t>
            </a:r>
            <a:r>
              <a:rPr lang="es"/>
              <a:t>faríngea</a:t>
            </a:r>
            <a:r>
              <a:rPr lang="es"/>
              <a:t>, nasal y oral cambian su forma, esto cambia su frecuencia de resonancia y por lo tanto las frecuencias formantes.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Breve introduccion de los metodos por los cuales vamos a obtener una señal simil a la original pero almacenada en menos bits.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codificación de una señal de audio puede hacerse de distintas formas, entre ellas LPC10 y CELP.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En el caso de LPC10 La exitacion es combinación entre una serie de tren de pulsos y ruido blanco, se obtiene los coeficientes, se estima la ganancia y se calcula F0 mediante autocorrelacion o cepstrum.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En CELP tambien se obtiene los coeficcientes de predicción pero la exitación se obtiene de un libro de codigos estocasticos predefinidos donde se busca la mejor combinación entre ellos.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Explicar en preprocesamiento :)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Lo primero es procesar la señal de entrada donde se filtra la componente de continua, esto se logra eliminando la media.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normaliza la señal al dividirla por su maximo valor en valor absoluto. el siguiente paso es cambiar su frecuencia de muestreo a 8kHz ya que es suficiente para una señal de habla. Para finalizar, la señal debe ser convertida a monocanal en el caso de que no lo sea.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Explicamos todo lpc10 </a:t>
            </a:r>
            <a:r>
              <a:rPr lang="es">
                <a:solidFill>
                  <a:schemeClr val="dk1"/>
                </a:solidFill>
              </a:rPr>
              <a:t>hasta llegar a la decodificación (señal nueva decodificada)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La codificacion LPC10 consiste en una serie de pasos donde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afa368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afa368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codificar una señal de voz se toman tramos de a 20 ms donde se supone que la señal es estacionaria. A estos tramos que se muestran como s(n) se le aplica una ventana por ejemplo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Explicamos todo CELP hasta llegar a la decodificación (señal nueva decodificada)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Explicamos que es shitter que es jimmer y los valores normales de cada uno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 Medium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F1F1F1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ibre Franklin Medium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 Medium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F1F1F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23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150" u="none" cap="none" strike="noStrike">
                <a:solidFill>
                  <a:srgbClr val="F1F1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23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150" u="none" cap="none" strike="noStrike">
                <a:solidFill>
                  <a:srgbClr val="F1F1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 Medium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50"/>
              <a:buFont typeface="Libre Franklin Medium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2" name="Google Shape;112;p25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3" name="Google Shape;113;p25"/>
          <p:cNvSpPr txBox="1"/>
          <p:nvPr>
            <p:ph idx="6" type="body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14" name="Google Shape;114;p2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F1F1F1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F1F1F1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50"/>
              <a:buFont typeface="Libre Franklin Medium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2" name="Google Shape;122;p26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5" name="Google Shape;125;p26"/>
          <p:cNvSpPr/>
          <p:nvPr>
            <p:ph idx="5" type="pic"/>
          </p:nvPr>
        </p:nvSpPr>
        <p:spPr>
          <a:xfrm>
            <a:off x="2917031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26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7" name="Google Shape;127;p26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8" name="Google Shape;128;p26"/>
          <p:cNvSpPr/>
          <p:nvPr>
            <p:ph idx="8" type="pic"/>
          </p:nvPr>
        </p:nvSpPr>
        <p:spPr>
          <a:xfrm>
            <a:off x="5343525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26"/>
          <p:cNvSpPr txBox="1"/>
          <p:nvPr>
            <p:ph idx="9" type="body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30" name="Google Shape;130;p2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F1F1F1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F1F1F1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 Medium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50"/>
              <a:buFont typeface="Libre Franklin Medium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0" name="Google Shape;50;p16"/>
          <p:cNvSpPr txBox="1"/>
          <p:nvPr>
            <p:ph idx="3" type="body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F1F1F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1" name="Google Shape;51;p16"/>
          <p:cNvSpPr txBox="1"/>
          <p:nvPr>
            <p:ph idx="4" type="body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 Medium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7180" lvl="1" marL="9144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indent="-289560" lvl="2" marL="13716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indent="-281939" lvl="3" marL="18288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indent="-281939" lvl="4" marL="22860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indent="-281939" lvl="5" marL="27432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indent="-281939" lvl="6" marL="32004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indent="-281940" lvl="7" marL="3657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indent="-281940" lvl="8" marL="41148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866215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2">
            <a:alphaModFix/>
          </a:blip>
          <a:srcRect b="0" l="35640" r="0" t="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EAEAEA">
                  <a:alpha val="6666"/>
                </a:srgbClr>
              </a:gs>
              <a:gs pos="36000">
                <a:srgbClr val="EAEAEA">
                  <a:alpha val="5882"/>
                </a:srgbClr>
              </a:gs>
              <a:gs pos="69000">
                <a:srgbClr val="EAEAEA">
                  <a:alpha val="0"/>
                </a:srgbClr>
              </a:gs>
              <a:gs pos="100000">
                <a:srgbClr val="EAEAEA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3">
            <a:alphaModFix/>
          </a:blip>
          <a:srcRect b="0" l="0" r="0"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0"/>
          <p:cNvPicPr preferRelativeResize="0"/>
          <p:nvPr/>
        </p:nvPicPr>
        <p:blipFill rotWithShape="1">
          <a:blip r:embed="rId4">
            <a:alphaModFix/>
          </a:blip>
          <a:srcRect b="23320" l="0" r="0" t="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0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50"/>
              <a:buFont typeface="Libre Franklin Medium"/>
              <a:buNone/>
              <a:defRPr b="0" i="0" sz="315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9718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8956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8193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81939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81939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81939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8194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8194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F1F1F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Libre Franklin"/>
              <a:buNone/>
              <a:defRPr b="0" i="0" sz="21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682518" y="3661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06786"/>
              </a:buClr>
              <a:buSzPct val="100000"/>
              <a:buFont typeface="Libre Franklin Medium"/>
              <a:buNone/>
            </a:pPr>
            <a:r>
              <a:rPr lang="es">
                <a:solidFill>
                  <a:srgbClr val="306786"/>
                </a:solidFill>
              </a:rPr>
              <a:t>Procesamiento de la voz </a:t>
            </a:r>
            <a:endParaRPr>
              <a:solidFill>
                <a:srgbClr val="306786"/>
              </a:solidFill>
            </a:endParaRPr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915100" y="1778368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6E6E6E"/>
                </a:solidFill>
              </a:rPr>
              <a:t>EQUIPO: </a:t>
            </a:r>
            <a:endParaRPr>
              <a:solidFill>
                <a:srgbClr val="6E6E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>
                <a:solidFill>
                  <a:srgbClr val="6E6E6E"/>
                </a:solidFill>
              </a:rPr>
              <a:t>*PONGAN SU NOMBRE*</a:t>
            </a:r>
            <a:endParaRPr>
              <a:solidFill>
                <a:srgbClr val="6E6E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rgbClr val="6E6E6E"/>
              </a:solidFill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4" y="1818850"/>
            <a:ext cx="4955153" cy="241981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>
            <p:ph type="title"/>
          </p:nvPr>
        </p:nvSpPr>
        <p:spPr>
          <a:xfrm>
            <a:off x="311700" y="2207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1800">
                <a:solidFill>
                  <a:srgbClr val="2653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método de codificación CELP es el elegido para la implementación de nuestro software ya que frente a un análisis de parámetros de la señal de voz original y la señal codificada, muestra una mayor similitud a la original con respecto al método LPC10. </a:t>
            </a:r>
            <a:endParaRPr b="1" sz="1800">
              <a:solidFill>
                <a:srgbClr val="26536C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311700" y="23052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 sz="3600"/>
              <a:t>Problemática </a:t>
            </a:r>
            <a:endParaRPr sz="3600"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93678">
            <a:off x="4680962" y="1251662"/>
            <a:ext cx="2600780" cy="330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574158" y="1575836"/>
            <a:ext cx="3600893" cy="2314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2653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debe diseñar un programa, partiendo de notas de la competencia, que permita la codificación de una señal de voz. </a:t>
            </a:r>
            <a:br>
              <a:rPr b="1" i="0" lang="es" sz="1400" u="none" cap="none" strike="noStrike">
                <a:solidFill>
                  <a:srgbClr val="26536C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i="0" lang="es" sz="1400" u="none" cap="none" strike="noStrike">
                <a:solidFill>
                  <a:srgbClr val="26536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 objetivo principal es que dicha señal ocupe menos espacio en los dispositivos sin perder información critica para el estudio de patologías de la voz.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311699" y="22216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Aparato fonador: Modelo fuente-filtro</a:t>
            </a:r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543" y="1074453"/>
            <a:ext cx="5666911" cy="3846881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311700" y="164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Metodos de codificacion</a:t>
            </a:r>
            <a:endParaRPr/>
          </a:p>
        </p:txBody>
      </p:sp>
      <p:grpSp>
        <p:nvGrpSpPr>
          <p:cNvPr id="172" name="Google Shape;172;p4"/>
          <p:cNvGrpSpPr/>
          <p:nvPr/>
        </p:nvGrpSpPr>
        <p:grpSpPr>
          <a:xfrm>
            <a:off x="1887416" y="1023539"/>
            <a:ext cx="4490208" cy="3953078"/>
            <a:chOff x="710746" y="2814"/>
            <a:chExt cx="4490208" cy="3953078"/>
          </a:xfrm>
        </p:grpSpPr>
        <p:sp>
          <p:nvSpPr>
            <p:cNvPr id="173" name="Google Shape;173;p4"/>
            <p:cNvSpPr/>
            <p:nvPr/>
          </p:nvSpPr>
          <p:spPr>
            <a:xfrm>
              <a:off x="3337095" y="971174"/>
              <a:ext cx="931930" cy="443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4" name="Google Shape;174;p4"/>
            <p:cNvSpPr/>
            <p:nvPr/>
          </p:nvSpPr>
          <p:spPr>
            <a:xfrm>
              <a:off x="2405164" y="2383048"/>
              <a:ext cx="931930" cy="44351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5" name="Google Shape;175;p4"/>
            <p:cNvSpPr/>
            <p:nvPr/>
          </p:nvSpPr>
          <p:spPr>
            <a:xfrm>
              <a:off x="1473234" y="2383048"/>
              <a:ext cx="931930" cy="44351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6" name="Google Shape;176;p4"/>
            <p:cNvSpPr/>
            <p:nvPr/>
          </p:nvSpPr>
          <p:spPr>
            <a:xfrm>
              <a:off x="2405164" y="971174"/>
              <a:ext cx="931930" cy="44351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19050">
              <a:solidFill>
                <a:srgbClr val="306C8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4"/>
            <p:cNvSpPr/>
            <p:nvPr/>
          </p:nvSpPr>
          <p:spPr>
            <a:xfrm>
              <a:off x="2574606" y="2814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744048" y="163784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rgbClr val="CDD9E3">
                <a:alpha val="89803"/>
              </a:srgbClr>
            </a:solidFill>
            <a:ln cap="rnd" cmpd="sng" w="19050">
              <a:solidFill>
                <a:srgbClr val="3E8A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2772410" y="192146"/>
              <a:ext cx="1468252" cy="911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lang="es" sz="13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CODIFICACIÓN</a:t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642676" y="1414688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812118" y="1575658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rgbClr val="CDD9E3">
                <a:alpha val="89803"/>
              </a:srgbClr>
            </a:solidFill>
            <a:ln cap="rnd" cmpd="sng" w="19050">
              <a:solidFill>
                <a:srgbClr val="3E8A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1840480" y="1604020"/>
              <a:ext cx="1468252" cy="911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LPC10</a:t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10746" y="2826562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880188" y="2987532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rgbClr val="CDD9E3">
                <a:alpha val="89803"/>
              </a:srgbClr>
            </a:solidFill>
            <a:ln cap="rnd" cmpd="sng" w="19050">
              <a:solidFill>
                <a:srgbClr val="3E8A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908550" y="3015894"/>
              <a:ext cx="1468252" cy="911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Autocorrelación</a:t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574606" y="2826562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744048" y="2987532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rgbClr val="CDD9E3">
                <a:alpha val="89803"/>
              </a:srgbClr>
            </a:solidFill>
            <a:ln cap="rnd" cmpd="sng" w="19050">
              <a:solidFill>
                <a:srgbClr val="3E8A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772410" y="3015894"/>
              <a:ext cx="1468252" cy="911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CEPSTRUM</a:t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506537" y="1414688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rnd" cmpd="sng" w="19050">
              <a:solidFill>
                <a:srgbClr val="377C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675978" y="1575658"/>
              <a:ext cx="1524976" cy="968360"/>
            </a:xfrm>
            <a:prstGeom prst="roundRect">
              <a:avLst>
                <a:gd fmla="val 10000" name="adj"/>
              </a:avLst>
            </a:prstGeom>
            <a:solidFill>
              <a:srgbClr val="CDD9E3">
                <a:alpha val="89803"/>
              </a:srgbClr>
            </a:solidFill>
            <a:ln cap="rnd" cmpd="sng" w="19050">
              <a:solidFill>
                <a:srgbClr val="3E8A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704340" y="1604020"/>
              <a:ext cx="1468252" cy="911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ibre Franklin"/>
                <a:buNone/>
              </a:pPr>
              <a:r>
                <a:rPr b="0" i="0" lang="es" sz="13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CELP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 sz="3600"/>
              <a:t>Preprocesamiento</a:t>
            </a:r>
            <a:endParaRPr sz="360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02" y="1658550"/>
            <a:ext cx="3100257" cy="24324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5"/>
          <p:cNvGrpSpPr/>
          <p:nvPr/>
        </p:nvGrpSpPr>
        <p:grpSpPr>
          <a:xfrm>
            <a:off x="827974" y="976021"/>
            <a:ext cx="7699279" cy="3797491"/>
            <a:chOff x="-3184044" y="-490006"/>
            <a:chExt cx="7699279" cy="3797491"/>
          </a:xfrm>
        </p:grpSpPr>
        <p:sp>
          <p:nvSpPr>
            <p:cNvPr id="199" name="Google Shape;199;p5"/>
            <p:cNvSpPr/>
            <p:nvPr/>
          </p:nvSpPr>
          <p:spPr>
            <a:xfrm>
              <a:off x="-3184044" y="-490006"/>
              <a:ext cx="3797491" cy="3797491"/>
            </a:xfrm>
            <a:prstGeom prst="blockArc">
              <a:avLst>
                <a:gd fmla="val 18900000" name="adj1"/>
                <a:gd fmla="val 2700000" name="adj2"/>
                <a:gd fmla="val 569" name="adj3"/>
              </a:avLst>
            </a:prstGeom>
            <a:noFill/>
            <a:ln cap="rnd" cmpd="sng" w="19050">
              <a:solidFill>
                <a:srgbClr val="6A9B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69352" y="176036"/>
              <a:ext cx="4245883" cy="352297"/>
            </a:xfrm>
            <a:prstGeom prst="rect">
              <a:avLst/>
            </a:prstGeom>
            <a:solidFill>
              <a:srgbClr val="2C648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69352" y="176036"/>
              <a:ext cx="4245883" cy="352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2796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Franklin Gothic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Cargar señal 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9166" y="131998"/>
              <a:ext cx="440371" cy="440371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rgbClr val="2C64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21798" y="704313"/>
              <a:ext cx="3993437" cy="352297"/>
            </a:xfrm>
            <a:prstGeom prst="rect">
              <a:avLst/>
            </a:prstGeom>
            <a:solidFill>
              <a:srgbClr val="538DB6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521798" y="704313"/>
              <a:ext cx="3993437" cy="352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2796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Franklin Gothic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Filtrar la componente de continua 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01612" y="660276"/>
              <a:ext cx="440371" cy="440371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rgbClr val="538D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99278" y="1232590"/>
              <a:ext cx="3915956" cy="352297"/>
            </a:xfrm>
            <a:prstGeom prst="rect">
              <a:avLst/>
            </a:prstGeom>
            <a:solidFill>
              <a:srgbClr val="97B4CB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599278" y="1232590"/>
              <a:ext cx="3915956" cy="352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2796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Franklin Gothic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Normalizar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79092" y="1188553"/>
              <a:ext cx="440371" cy="440371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rgbClr val="97B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521798" y="1760868"/>
              <a:ext cx="3993437" cy="352297"/>
            </a:xfrm>
            <a:prstGeom prst="rect">
              <a:avLst/>
            </a:prstGeom>
            <a:solidFill>
              <a:srgbClr val="97B4CB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521798" y="1760868"/>
              <a:ext cx="3993437" cy="352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2796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Franklin Gothic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Remuestrear 8kHz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01612" y="1716830"/>
              <a:ext cx="440371" cy="440371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rgbClr val="97B4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9352" y="2289145"/>
              <a:ext cx="4245883" cy="352297"/>
            </a:xfrm>
            <a:prstGeom prst="rect">
              <a:avLst/>
            </a:prstGeom>
            <a:solidFill>
              <a:srgbClr val="538DB6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269352" y="2289145"/>
              <a:ext cx="4245883" cy="352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2796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Franklin Gothic"/>
                <a:buNone/>
              </a:pPr>
              <a:r>
                <a:rPr b="0" i="0" lang="es" sz="1900" u="none" cap="none" strike="noStrike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Convertir a monocanal </a:t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9166" y="2245108"/>
              <a:ext cx="440371" cy="440371"/>
            </a:xfrm>
            <a:prstGeom prst="ellipse">
              <a:avLst/>
            </a:prstGeom>
            <a:solidFill>
              <a:schemeClr val="lt1"/>
            </a:solidFill>
            <a:ln cap="rnd" cmpd="sng" w="19050">
              <a:solidFill>
                <a:srgbClr val="538D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Codificación </a:t>
            </a:r>
            <a:r>
              <a:rPr lang="es"/>
              <a:t>LPC 10</a:t>
            </a:r>
            <a:endParaRPr/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718" y="1546796"/>
            <a:ext cx="5548563" cy="284061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afa368dc4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Codificación LPC 10</a:t>
            </a:r>
            <a:endParaRPr/>
          </a:p>
        </p:txBody>
      </p:sp>
      <p:pic>
        <p:nvPicPr>
          <p:cNvPr id="226" name="Google Shape;226;g12afa368dc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0" y="1485650"/>
            <a:ext cx="69246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Codificación CELP</a:t>
            </a:r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 b="0" l="7592" r="0" t="0"/>
          <a:stretch/>
        </p:blipFill>
        <p:spPr>
          <a:xfrm>
            <a:off x="1706801" y="1602635"/>
            <a:ext cx="5730398" cy="29403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311700" y="9097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s"/>
              <a:t>Análisis de parámetros críticos - PRAAT</a:t>
            </a:r>
            <a:endParaRPr/>
          </a:p>
        </p:txBody>
      </p:sp>
      <p:graphicFrame>
        <p:nvGraphicFramePr>
          <p:cNvPr id="238" name="Google Shape;238;p8"/>
          <p:cNvGraphicFramePr/>
          <p:nvPr/>
        </p:nvGraphicFramePr>
        <p:xfrm>
          <a:off x="524384" y="983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{A36732A3-BF17-4F2A-B015-CFCD538A36CF}</a:tableStyleId>
              </a:tblPr>
              <a:tblGrid>
                <a:gridCol w="773650"/>
                <a:gridCol w="773650"/>
                <a:gridCol w="773650"/>
                <a:gridCol w="773650"/>
                <a:gridCol w="773650"/>
                <a:gridCol w="773650"/>
                <a:gridCol w="773650"/>
              </a:tblGrid>
              <a:tr h="528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000"/>
                        <a:buFont typeface="Open Sans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Audios Originales</a:t>
                      </a:r>
                      <a:endParaRPr b="1" sz="10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Patologico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Jitter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0.178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0.819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0.177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0.671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0.218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0.819</a:t>
                      </a:r>
                      <a:endParaRPr sz="1000" u="none" cap="none" strike="noStrike">
                        <a:highlight>
                          <a:srgbClr val="00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Shimmer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1.287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6.69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1.286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2.137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1.016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6.69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Google Shape;239;p8"/>
          <p:cNvGraphicFramePr/>
          <p:nvPr/>
        </p:nvGraphicFramePr>
        <p:xfrm>
          <a:off x="524459" y="2394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{A36732A3-BF17-4F2A-B015-CFCD538A36CF}</a:tableStyleId>
              </a:tblPr>
              <a:tblGrid>
                <a:gridCol w="773650"/>
                <a:gridCol w="773650"/>
                <a:gridCol w="773650"/>
                <a:gridCol w="773650"/>
                <a:gridCol w="773650"/>
                <a:gridCol w="773650"/>
                <a:gridCol w="773650"/>
              </a:tblGrid>
              <a:tr h="3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000"/>
                        <a:buFont typeface="Open Sans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Audios LPC10</a:t>
                      </a:r>
                      <a:endParaRPr b="1" sz="10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Patologico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Jitter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2.131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1.203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2.12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2.167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1.947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Shimmer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3.998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7.138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4.00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5.051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4.159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7.138</a:t>
                      </a:r>
                      <a:endParaRPr sz="1000" u="none" cap="none" strike="noStrik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8"/>
          <p:cNvGraphicFramePr/>
          <p:nvPr/>
        </p:nvGraphicFramePr>
        <p:xfrm>
          <a:off x="524384" y="3709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{A36732A3-BF17-4F2A-B015-CFCD538A36CF}</a:tableStyleId>
              </a:tblPr>
              <a:tblGrid>
                <a:gridCol w="773650"/>
                <a:gridCol w="773650"/>
                <a:gridCol w="773650"/>
                <a:gridCol w="773650"/>
                <a:gridCol w="773650"/>
                <a:gridCol w="773650"/>
                <a:gridCol w="773650"/>
              </a:tblGrid>
              <a:tr h="3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000"/>
                        <a:buFont typeface="Open Sans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Audios CELP</a:t>
                      </a:r>
                      <a:endParaRPr b="1" sz="1000" u="none" cap="none" strike="noStrike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Patologico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hombre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Patológico mujer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Jitter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0.297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1.210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0.273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0.967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0.628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1.153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Shimmer (%)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4.09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8.38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3.42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5.394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3.98</a:t>
                      </a:r>
                      <a:endParaRPr sz="1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Open Sans"/>
                        <a:buNone/>
                      </a:pPr>
                      <a:r>
                        <a:rPr lang="es" sz="1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8.751</a:t>
                      </a:r>
                      <a:endParaRPr sz="1000" u="none" cap="none" strike="noStrike">
                        <a:highlight>
                          <a:srgbClr val="FFFF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