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0287000" cx="18288000"/>
  <p:notesSz cx="6858000" cy="9144000"/>
  <p:embeddedFontLst>
    <p:embeddedFont>
      <p:font typeface="Archivo Light"/>
      <p:regular r:id="rId33"/>
      <p:bold r:id="rId34"/>
      <p:italic r:id="rId35"/>
      <p:boldItalic r:id="rId36"/>
    </p:embeddedFont>
    <p:embeddedFont>
      <p:font typeface="Montserrat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Archivo"/>
      <p:regular r:id="rId49"/>
      <p:bold r:id="rId50"/>
      <p:italic r:id="rId51"/>
      <p:boldItalic r:id="rId52"/>
    </p:embeddedFont>
    <p:embeddedFont>
      <p:font typeface="IBM Plex Mono"/>
      <p:regular r:id="rId53"/>
      <p:bold r:id="rId54"/>
      <p:italic r:id="rId55"/>
      <p:boldItalic r:id="rId56"/>
    </p:embeddedFon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ArchivoLight-regular.fntdata"/><Relationship Id="rId32" Type="http://schemas.openxmlformats.org/officeDocument/2006/relationships/slide" Target="slides/slide27.xml"/><Relationship Id="rId35" Type="http://schemas.openxmlformats.org/officeDocument/2006/relationships/font" Target="fonts/ArchivoLight-italic.fntdata"/><Relationship Id="rId34" Type="http://schemas.openxmlformats.org/officeDocument/2006/relationships/font" Target="fonts/ArchivoLight-bold.fntdata"/><Relationship Id="rId37" Type="http://schemas.openxmlformats.org/officeDocument/2006/relationships/font" Target="fonts/MontserratSemiBold-regular.fntdata"/><Relationship Id="rId36" Type="http://schemas.openxmlformats.org/officeDocument/2006/relationships/font" Target="fonts/ArchivoLight-boldItalic.fntdata"/><Relationship Id="rId39" Type="http://schemas.openxmlformats.org/officeDocument/2006/relationships/font" Target="fonts/MontserratSemiBold-italic.fntdata"/><Relationship Id="rId38" Type="http://schemas.openxmlformats.org/officeDocument/2006/relationships/font" Target="fonts/MontserratSemi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-italic.fntdata"/><Relationship Id="rId50" Type="http://schemas.openxmlformats.org/officeDocument/2006/relationships/font" Target="fonts/Archivo-bold.fntdata"/><Relationship Id="rId53" Type="http://schemas.openxmlformats.org/officeDocument/2006/relationships/font" Target="fonts/IBMPlexMono-regular.fntdata"/><Relationship Id="rId52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55" Type="http://schemas.openxmlformats.org/officeDocument/2006/relationships/font" Target="fonts/IBMPlexMono-italic.fntdata"/><Relationship Id="rId10" Type="http://schemas.openxmlformats.org/officeDocument/2006/relationships/slide" Target="slides/slide5.xml"/><Relationship Id="rId54" Type="http://schemas.openxmlformats.org/officeDocument/2006/relationships/font" Target="fonts/IBMPlexMono-bold.fntdata"/><Relationship Id="rId13" Type="http://schemas.openxmlformats.org/officeDocument/2006/relationships/slide" Target="slides/slide8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7.xml"/><Relationship Id="rId56" Type="http://schemas.openxmlformats.org/officeDocument/2006/relationships/font" Target="fonts/IBMPlex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2bd7582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2bd7582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11b93b77f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11b93b77f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11b93b77f4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11b93b77f4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11b93b77f4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11b93b77f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11b93b77f4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11b93b77f4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1b93b77f4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1b93b77f4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b2bd7582a1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b2bd7582a1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11b93b77f4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11b93b77f4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11b93b77f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11b93b77f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11b93b77f4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11b93b77f4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211b93b77f4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211b93b77f4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1b93b77f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11b93b77f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b2bd7582a1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b2bd7582a1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11b93b77f4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11b93b77f4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11b93b77f4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11b93b77f4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1b93b77f4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1b93b77f4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211b93b77f4_0_2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211b93b77f4_0_2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11b93b77f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11b93b77f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afb038f628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afb038f628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afb038f628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afb038f628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afb038f628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afb038f628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11b93b77f4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11b93b77f4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11b93b77f4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11b93b77f4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aa4994432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aa499443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81" name="Google Shape;181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189" name="Google Shape;189;p1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0" name="Google Shape;190;p1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3" name="Google Shape;203;p16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4" name="Google Shape;204;p1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1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11" name="Google Shape;211;p1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2" name="Google Shape;212;p1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18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31" name="Google Shape;231;p18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8" name="Google Shape;248;p2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52" name="Google Shape;252;p2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255" name="Google Shape;255;p2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2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276" name="Google Shape;276;p2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2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9" name="Google Shape;289;p22"/>
          <p:cNvCxnSpPr>
            <a:stCxn id="288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2"/>
          <p:cNvCxnSpPr>
            <a:stCxn id="288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2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9" name="Google Shape;299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304" name="Google Shape;304;p2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16" name="Google Shape;316;p2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8" name="Google Shape;318;p24"/>
          <p:cNvCxnSpPr>
            <a:stCxn id="317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4"/>
          <p:cNvCxnSpPr>
            <a:stCxn id="317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6" name="Google Shape;326;p2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>
            <a:stCxn id="325" idx="2"/>
            <a:endCxn id="323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0" name="Google Shape;330;p2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5" name="Google Shape;335;p26"/>
          <p:cNvCxnSpPr>
            <a:stCxn id="334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7" name="Google Shape;337;p26"/>
          <p:cNvCxnSpPr>
            <a:stCxn id="334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2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2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3" name="Google Shape;343;p2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5" name="Google Shape;345;p2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7"/>
          <p:cNvCxnSpPr>
            <a:stCxn id="344" idx="2"/>
            <a:endCxn id="34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7" name="Google Shape;34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2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349" name="Google Shape;349;p2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6" name="Google Shape;356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59" name="Google Shape;359;p2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64" name="Google Shape;364;p2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65" name="Google Shape;365;p2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29"/>
            <p:cNvCxnSpPr>
              <a:stCxn id="36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3" name="Google Shape;373;p3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3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77" name="Google Shape;377;p3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3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6" name="Google Shape;386;p3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7" name="Google Shape;387;p3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3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9" name="Google Shape;389;p3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90" name="Google Shape;390;p3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95" name="Google Shape;395;p3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3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3" name="Google Shape;403;p3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05" name="Google Shape;405;p3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06" name="Google Shape;406;p3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07" name="Google Shape;407;p3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3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09" name="Google Shape;409;p3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3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1" name="Google Shape;411;p3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12" name="Google Shape;412;p3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13" name="Google Shape;413;p3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3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5" name="Google Shape;415;p3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17" name="Google Shape;417;p3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3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22" name="Google Shape;422;p3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1" name="Google Shape;271;p2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plit.com/@Gestiondhs/C4PPT1FUNCIONDUPLICAR" TargetMode="External"/><Relationship Id="rId4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it.com/@Gestiondhs/C4PPT1FUNCIONESEJEMPLOS" TargetMode="External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gif"/><Relationship Id="rId4" Type="http://schemas.openxmlformats.org/officeDocument/2006/relationships/hyperlink" Target="https://replit.com/@Gestiondhs/C4PPT1FUNCIONTKINTE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hyperlink" Target="https://replit.com/@Gestiondhs/C4PPT1LE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718775" y="3982125"/>
            <a:ext cx="52986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913740" y="4116363"/>
            <a:ext cx="9428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Funciones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31" name="Google Shape;431;p35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432" name="Google Shape;432;p35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5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5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5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5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35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8" name="Google Shape;438;p35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439" name="Google Shape;439;p35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491" name="Google Shape;491;p35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492" name="Google Shape;492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04" name="Google Shape;504;p35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506" name="Google Shape;506;p35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2" name="Google Shape;882;p4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4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84" name="Google Shape;884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85" name="Google Shape;885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7" name="Google Shape;897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98" name="Google Shape;898;p44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9" name="Google Shape;899;p4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00" name="Google Shape;900;p4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4"/>
          <p:cNvSpPr txBox="1"/>
          <p:nvPr/>
        </p:nvSpPr>
        <p:spPr>
          <a:xfrm>
            <a:off x="1040488" y="2362200"/>
            <a:ext cx="984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Supongamos que queremos calcular e imprimir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doble de un número cualquiera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Sabemos que una forma sencilla de hacerlo sería utilizando un código como este.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13" name="Google Shape;9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652" y="2280700"/>
            <a:ext cx="5276850" cy="18859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4" name="Google Shape;914;p44"/>
          <p:cNvSpPr txBox="1"/>
          <p:nvPr/>
        </p:nvSpPr>
        <p:spPr>
          <a:xfrm>
            <a:off x="1040500" y="5053950"/>
            <a:ext cx="846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Ahora,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¿qué pasa si queremos hacer esto muchas veces?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Podemos escribir una estructura genérica que contenga las instrucciones necesarias para obtener el resultado deseado. 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Esa estructura es lo que conocemos como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función,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en Python se ve así: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915" name="Google Shape;915;p44"/>
          <p:cNvCxnSpPr/>
          <p:nvPr/>
        </p:nvCxnSpPr>
        <p:spPr>
          <a:xfrm>
            <a:off x="10482763" y="3618125"/>
            <a:ext cx="1468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6" name="Google Shape;916;p44"/>
          <p:cNvPicPr preferRelativeResize="0"/>
          <p:nvPr/>
        </p:nvPicPr>
        <p:blipFill rotWithShape="1">
          <a:blip r:embed="rId4">
            <a:alphaModFix/>
          </a:blip>
          <a:srcRect b="14712" l="0" r="6898" t="0"/>
          <a:stretch/>
        </p:blipFill>
        <p:spPr>
          <a:xfrm>
            <a:off x="10507325" y="5904000"/>
            <a:ext cx="6740176" cy="2697087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7" name="Google Shape;917;p44"/>
          <p:cNvCxnSpPr/>
          <p:nvPr/>
        </p:nvCxnSpPr>
        <p:spPr>
          <a:xfrm>
            <a:off x="6277825" y="8323629"/>
            <a:ext cx="4185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23" name="Google Shape;923;p4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25" name="Google Shape;925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26" name="Google Shape;926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8" name="Google Shape;938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39" name="Google Shape;939;p4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0" name="Google Shape;940;p4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41" name="Google Shape;941;p4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3" name="Google Shape;9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46" y="4323938"/>
            <a:ext cx="7363308" cy="30107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4" name="Google Shape;954;p45"/>
          <p:cNvSpPr/>
          <p:nvPr/>
        </p:nvSpPr>
        <p:spPr>
          <a:xfrm>
            <a:off x="913800" y="5109050"/>
            <a:ext cx="37512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funciones.</a:t>
            </a:r>
            <a:endParaRPr sz="3000"/>
          </a:p>
        </p:txBody>
      </p:sp>
      <p:cxnSp>
        <p:nvCxnSpPr>
          <p:cNvPr id="955" name="Google Shape;955;p45"/>
          <p:cNvCxnSpPr>
            <a:stCxn id="954" idx="3"/>
          </p:cNvCxnSpPr>
          <p:nvPr/>
        </p:nvCxnSpPr>
        <p:spPr>
          <a:xfrm flipH="1" rot="10800000">
            <a:off x="4665000" y="5907650"/>
            <a:ext cx="2263800" cy="12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1" name="Google Shape;961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63" name="Google Shape;963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64" name="Google Shape;964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77" name="Google Shape;977;p4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78" name="Google Shape;978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79" name="Google Shape;979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1" name="Google Shape;9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46" y="4323938"/>
            <a:ext cx="7363308" cy="30107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2" name="Google Shape;992;p46"/>
          <p:cNvSpPr/>
          <p:nvPr/>
        </p:nvSpPr>
        <p:spPr>
          <a:xfrm>
            <a:off x="913800" y="5109050"/>
            <a:ext cx="37512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funciones.</a:t>
            </a:r>
            <a:endParaRPr sz="3000"/>
          </a:p>
        </p:txBody>
      </p:sp>
      <p:cxnSp>
        <p:nvCxnSpPr>
          <p:cNvPr id="993" name="Google Shape;993;p46"/>
          <p:cNvCxnSpPr>
            <a:stCxn id="992" idx="3"/>
          </p:cNvCxnSpPr>
          <p:nvPr/>
        </p:nvCxnSpPr>
        <p:spPr>
          <a:xfrm flipH="1" rot="10800000">
            <a:off x="4665000" y="5907650"/>
            <a:ext cx="2263800" cy="12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46"/>
          <p:cNvSpPr/>
          <p:nvPr/>
        </p:nvSpPr>
        <p:spPr>
          <a:xfrm>
            <a:off x="3971038" y="2079400"/>
            <a:ext cx="45099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duplicar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que nosotros le asignamos a la función.</a:t>
            </a:r>
            <a:endParaRPr sz="3000"/>
          </a:p>
        </p:txBody>
      </p:sp>
      <p:cxnSp>
        <p:nvCxnSpPr>
          <p:cNvPr id="995" name="Google Shape;995;p46"/>
          <p:cNvCxnSpPr>
            <a:stCxn id="994" idx="2"/>
          </p:cNvCxnSpPr>
          <p:nvPr/>
        </p:nvCxnSpPr>
        <p:spPr>
          <a:xfrm>
            <a:off x="6225988" y="3926200"/>
            <a:ext cx="2479800" cy="1639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1" name="Google Shape;1001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03" name="Google Shape;1003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04" name="Google Shape;1004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6" name="Google Shape;1016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7" name="Google Shape;1017;p4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8" name="Google Shape;1018;p4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19" name="Google Shape;1019;p4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1" name="Google Shape;10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46" y="4323938"/>
            <a:ext cx="7363308" cy="30107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2" name="Google Shape;1032;p47"/>
          <p:cNvSpPr/>
          <p:nvPr/>
        </p:nvSpPr>
        <p:spPr>
          <a:xfrm>
            <a:off x="913800" y="5109050"/>
            <a:ext cx="37512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funciones.</a:t>
            </a:r>
            <a:endParaRPr sz="3000"/>
          </a:p>
        </p:txBody>
      </p:sp>
      <p:cxnSp>
        <p:nvCxnSpPr>
          <p:cNvPr id="1033" name="Google Shape;1033;p47"/>
          <p:cNvCxnSpPr>
            <a:stCxn id="1032" idx="3"/>
          </p:cNvCxnSpPr>
          <p:nvPr/>
        </p:nvCxnSpPr>
        <p:spPr>
          <a:xfrm flipH="1" rot="10800000">
            <a:off x="4665000" y="5907650"/>
            <a:ext cx="2263800" cy="12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47"/>
          <p:cNvSpPr/>
          <p:nvPr/>
        </p:nvSpPr>
        <p:spPr>
          <a:xfrm>
            <a:off x="3971038" y="2079400"/>
            <a:ext cx="45099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duplicar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que nosotros le asignamos a la función.</a:t>
            </a:r>
            <a:endParaRPr sz="3000"/>
          </a:p>
        </p:txBody>
      </p:sp>
      <p:cxnSp>
        <p:nvCxnSpPr>
          <p:cNvPr id="1035" name="Google Shape;1035;p47"/>
          <p:cNvCxnSpPr>
            <a:stCxn id="1034" idx="2"/>
          </p:cNvCxnSpPr>
          <p:nvPr/>
        </p:nvCxnSpPr>
        <p:spPr>
          <a:xfrm>
            <a:off x="6225988" y="3926200"/>
            <a:ext cx="2479800" cy="1639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47"/>
          <p:cNvSpPr/>
          <p:nvPr/>
        </p:nvSpPr>
        <p:spPr>
          <a:xfrm>
            <a:off x="11086850" y="2079400"/>
            <a:ext cx="32775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numero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argumento que le pasamos.</a:t>
            </a:r>
            <a:endParaRPr sz="3000"/>
          </a:p>
        </p:txBody>
      </p:sp>
      <p:cxnSp>
        <p:nvCxnSpPr>
          <p:cNvPr id="1037" name="Google Shape;1037;p47"/>
          <p:cNvCxnSpPr>
            <a:stCxn id="1036" idx="2"/>
          </p:cNvCxnSpPr>
          <p:nvPr/>
        </p:nvCxnSpPr>
        <p:spPr>
          <a:xfrm flipH="1">
            <a:off x="10634600" y="3926200"/>
            <a:ext cx="2091000" cy="17205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47"/>
          <p:cNvSpPr txBox="1"/>
          <p:nvPr/>
        </p:nvSpPr>
        <p:spPr>
          <a:xfrm>
            <a:off x="6602575" y="80139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argumentos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son elementos que ingresan en la función, muchas veces en forma de variables.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39" name="Google Shape;10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923" y="8066253"/>
            <a:ext cx="800385" cy="8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5" name="Google Shape;1045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4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47" name="Google Shape;1047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48" name="Google Shape;1048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1" name="Google Shape;1061;p48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2" name="Google Shape;1062;p4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63" name="Google Shape;1063;p4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5" name="Google Shape;10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46" y="4323938"/>
            <a:ext cx="7363308" cy="30107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6" name="Google Shape;1076;p48"/>
          <p:cNvSpPr/>
          <p:nvPr/>
        </p:nvSpPr>
        <p:spPr>
          <a:xfrm>
            <a:off x="913800" y="5109050"/>
            <a:ext cx="37512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funciones.</a:t>
            </a:r>
            <a:endParaRPr sz="3000"/>
          </a:p>
        </p:txBody>
      </p:sp>
      <p:cxnSp>
        <p:nvCxnSpPr>
          <p:cNvPr id="1077" name="Google Shape;1077;p48"/>
          <p:cNvCxnSpPr>
            <a:stCxn id="1076" idx="3"/>
          </p:cNvCxnSpPr>
          <p:nvPr/>
        </p:nvCxnSpPr>
        <p:spPr>
          <a:xfrm flipH="1" rot="10800000">
            <a:off x="4665000" y="5907650"/>
            <a:ext cx="2263800" cy="12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48"/>
          <p:cNvSpPr/>
          <p:nvPr/>
        </p:nvSpPr>
        <p:spPr>
          <a:xfrm>
            <a:off x="3971038" y="2079400"/>
            <a:ext cx="45099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duplicar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que nosotros le asignamos a la función.</a:t>
            </a:r>
            <a:endParaRPr sz="3000"/>
          </a:p>
        </p:txBody>
      </p:sp>
      <p:cxnSp>
        <p:nvCxnSpPr>
          <p:cNvPr id="1079" name="Google Shape;1079;p48"/>
          <p:cNvCxnSpPr>
            <a:stCxn id="1078" idx="2"/>
          </p:cNvCxnSpPr>
          <p:nvPr/>
        </p:nvCxnSpPr>
        <p:spPr>
          <a:xfrm>
            <a:off x="6225988" y="3926200"/>
            <a:ext cx="2479800" cy="1639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48"/>
          <p:cNvSpPr/>
          <p:nvPr/>
        </p:nvSpPr>
        <p:spPr>
          <a:xfrm>
            <a:off x="11086850" y="2079400"/>
            <a:ext cx="32775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numero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argumento que le pasamos.</a:t>
            </a:r>
            <a:endParaRPr sz="3000"/>
          </a:p>
        </p:txBody>
      </p:sp>
      <p:cxnSp>
        <p:nvCxnSpPr>
          <p:cNvPr id="1081" name="Google Shape;1081;p48"/>
          <p:cNvCxnSpPr>
            <a:stCxn id="1080" idx="2"/>
          </p:cNvCxnSpPr>
          <p:nvPr/>
        </p:nvCxnSpPr>
        <p:spPr>
          <a:xfrm flipH="1">
            <a:off x="10634600" y="3926200"/>
            <a:ext cx="2091000" cy="17205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2" name="Google Shape;1082;p48"/>
          <p:cNvSpPr txBox="1"/>
          <p:nvPr/>
        </p:nvSpPr>
        <p:spPr>
          <a:xfrm>
            <a:off x="6602575" y="80139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argumentos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son elementos que ingresan en la función, muchas veces en forma de variables.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83" name="Google Shape;10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923" y="80662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48"/>
          <p:cNvSpPr/>
          <p:nvPr/>
        </p:nvSpPr>
        <p:spPr>
          <a:xfrm>
            <a:off x="13699200" y="5046650"/>
            <a:ext cx="3658200" cy="184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Siempre cerramos la línea con dos puntos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(:)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/>
          </a:p>
        </p:txBody>
      </p:sp>
      <p:cxnSp>
        <p:nvCxnSpPr>
          <p:cNvPr id="1085" name="Google Shape;1085;p48"/>
          <p:cNvCxnSpPr>
            <a:stCxn id="1084" idx="1"/>
          </p:cNvCxnSpPr>
          <p:nvPr/>
        </p:nvCxnSpPr>
        <p:spPr>
          <a:xfrm rot="10800000">
            <a:off x="12031500" y="5826050"/>
            <a:ext cx="1667700" cy="144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1" name="Google Shape;1091;p49"/>
          <p:cNvSpPr/>
          <p:nvPr/>
        </p:nvSpPr>
        <p:spPr>
          <a:xfrm>
            <a:off x="402947" y="4687000"/>
            <a:ext cx="46347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9"/>
          <p:cNvSpPr txBox="1"/>
          <p:nvPr/>
        </p:nvSpPr>
        <p:spPr>
          <a:xfrm>
            <a:off x="943902" y="3647975"/>
            <a:ext cx="10942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el cuerpo de la función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3" name="Google Shape;1093;p4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4" name="Google Shape;1094;p49"/>
          <p:cNvCxnSpPr>
            <a:stCxn id="10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49"/>
          <p:cNvCxnSpPr>
            <a:stCxn id="10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6" name="Google Shape;1096;p49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097" name="Google Shape;1097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98" name="Google Shape;1098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0" name="Google Shape;1110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111" name="Google Shape;11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6033100"/>
            <a:ext cx="4115100" cy="4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7" name="Google Shape;1117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8" name="Google Shape;1118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19" name="Google Shape;1119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20" name="Google Shape;1120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33" name="Google Shape;1133;p5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4" name="Google Shape;1134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35" name="Google Shape;1135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50"/>
          <p:cNvSpPr txBox="1"/>
          <p:nvPr/>
        </p:nvSpPr>
        <p:spPr>
          <a:xfrm>
            <a:off x="6602575" y="86235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estructura,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48" name="Google Shape;11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923" y="86758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50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 la función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 la computadora. Es muy importante señalar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(¿habías notado la sangría?).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50" name="Google Shape;1150;p50"/>
          <p:cNvPicPr preferRelativeResize="0"/>
          <p:nvPr/>
        </p:nvPicPr>
        <p:blipFill rotWithShape="1">
          <a:blip r:embed="rId4">
            <a:alphaModFix/>
          </a:blip>
          <a:srcRect b="0" l="0" r="10730" t="0"/>
          <a:stretch/>
        </p:blipFill>
        <p:spPr>
          <a:xfrm>
            <a:off x="5832950" y="4346638"/>
            <a:ext cx="6622100" cy="35072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1" name="Google Shape;1151;p50"/>
          <p:cNvSpPr/>
          <p:nvPr/>
        </p:nvSpPr>
        <p:spPr>
          <a:xfrm>
            <a:off x="7356050" y="5818100"/>
            <a:ext cx="285900" cy="18468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50"/>
          <p:cNvCxnSpPr>
            <a:endCxn id="1151" idx="2"/>
          </p:cNvCxnSpPr>
          <p:nvPr/>
        </p:nvCxnSpPr>
        <p:spPr>
          <a:xfrm rot="10800000">
            <a:off x="7499000" y="7664900"/>
            <a:ext cx="1899900" cy="10185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8" name="Google Shape;1158;p5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5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60" name="Google Shape;1160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61" name="Google Shape;1161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3" name="Google Shape;1173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74" name="Google Shape;1174;p5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5" name="Google Shape;1175;p5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76" name="Google Shape;1176;p5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8" name="Google Shape;1188;p51"/>
          <p:cNvPicPr preferRelativeResize="0"/>
          <p:nvPr/>
        </p:nvPicPr>
        <p:blipFill rotWithShape="1">
          <a:blip r:embed="rId3">
            <a:alphaModFix/>
          </a:blip>
          <a:srcRect b="0" l="0" r="10730" t="0"/>
          <a:stretch/>
        </p:blipFill>
        <p:spPr>
          <a:xfrm>
            <a:off x="5832950" y="4346638"/>
            <a:ext cx="6622100" cy="35072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9" name="Google Shape;1189;p51"/>
          <p:cNvSpPr txBox="1"/>
          <p:nvPr/>
        </p:nvSpPr>
        <p:spPr>
          <a:xfrm>
            <a:off x="6602575" y="86235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0" name="Google Shape;1190;p51"/>
          <p:cNvSpPr/>
          <p:nvPr/>
        </p:nvSpPr>
        <p:spPr>
          <a:xfrm>
            <a:off x="827325" y="5089550"/>
            <a:ext cx="4066200" cy="202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Multiplicamos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numero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lo guardamos en 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doble.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91" name="Google Shape;1191;p51"/>
          <p:cNvCxnSpPr>
            <a:stCxn id="1190" idx="3"/>
          </p:cNvCxnSpPr>
          <p:nvPr/>
        </p:nvCxnSpPr>
        <p:spPr>
          <a:xfrm flipH="1" rot="10800000">
            <a:off x="4893525" y="6012650"/>
            <a:ext cx="2643300" cy="87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2" name="Google Shape;11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923" y="86758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1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 la función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 la computadora. Es muy importante señalar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(¿habías notado la sangría?).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9" name="Google Shape;1199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01" name="Google Shape;1201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02" name="Google Shape;1202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4" name="Google Shape;1214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15" name="Google Shape;1215;p5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6" name="Google Shape;1216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17" name="Google Shape;1217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52"/>
          <p:cNvSpPr txBox="1"/>
          <p:nvPr/>
        </p:nvSpPr>
        <p:spPr>
          <a:xfrm>
            <a:off x="6602575" y="86235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30" name="Google Shape;12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923" y="86758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52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 la función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 la computadora. Es muy importante señalar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B9A7F7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(¿habías notado la sangría?).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32" name="Google Shape;1232;p52"/>
          <p:cNvPicPr preferRelativeResize="0"/>
          <p:nvPr/>
        </p:nvPicPr>
        <p:blipFill rotWithShape="1">
          <a:blip r:embed="rId4">
            <a:alphaModFix/>
          </a:blip>
          <a:srcRect b="0" l="0" r="10730" t="0"/>
          <a:stretch/>
        </p:blipFill>
        <p:spPr>
          <a:xfrm>
            <a:off x="5832950" y="4346638"/>
            <a:ext cx="6622100" cy="35072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3" name="Google Shape;1233;p52"/>
          <p:cNvSpPr/>
          <p:nvPr/>
        </p:nvSpPr>
        <p:spPr>
          <a:xfrm>
            <a:off x="13394400" y="4156263"/>
            <a:ext cx="4304700" cy="350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instrucción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return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indica el final de la función, y acá le pedimos que nos devuelva el valor de 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doble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34" name="Google Shape;1234;p52"/>
          <p:cNvCxnSpPr>
            <a:stCxn id="1233" idx="2"/>
          </p:cNvCxnSpPr>
          <p:nvPr/>
        </p:nvCxnSpPr>
        <p:spPr>
          <a:xfrm rot="10800000">
            <a:off x="8862150" y="6685863"/>
            <a:ext cx="6684600" cy="977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5" name="Google Shape;1235;p52"/>
          <p:cNvSpPr/>
          <p:nvPr/>
        </p:nvSpPr>
        <p:spPr>
          <a:xfrm>
            <a:off x="827325" y="5089550"/>
            <a:ext cx="4066200" cy="202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Multiplicamos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numero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lo guardamos en 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doble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36" name="Google Shape;1236;p52"/>
          <p:cNvCxnSpPr>
            <a:stCxn id="1235" idx="3"/>
          </p:cNvCxnSpPr>
          <p:nvPr/>
        </p:nvCxnSpPr>
        <p:spPr>
          <a:xfrm flipH="1" rot="10800000">
            <a:off x="4893525" y="6012650"/>
            <a:ext cx="2643300" cy="87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2" name="Google Shape;1242;p5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3" name="Google Shape;1243;p5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44" name="Google Shape;1244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45" name="Google Shape;1245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58" name="Google Shape;1258;p5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9" name="Google Shape;1259;p5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60" name="Google Shape;1260;p5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53"/>
          <p:cNvSpPr txBox="1"/>
          <p:nvPr/>
        </p:nvSpPr>
        <p:spPr>
          <a:xfrm>
            <a:off x="852600" y="2609100"/>
            <a:ext cx="7637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hacer uso de una función previamente definida,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basta con llamarla por su nombre e indicar entre paréntesis qué valor adoptan sus argumentos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si los hay. </a:t>
            </a:r>
            <a:endParaRPr sz="30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73" name="Google Shape;1273;p53"/>
          <p:cNvSpPr txBox="1"/>
          <p:nvPr/>
        </p:nvSpPr>
        <p:spPr>
          <a:xfrm>
            <a:off x="3990450" y="8541975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274" name="Google Shape;1274;p53"/>
          <p:cNvGrpSpPr/>
          <p:nvPr/>
        </p:nvGrpSpPr>
        <p:grpSpPr>
          <a:xfrm>
            <a:off x="5509076" y="9235445"/>
            <a:ext cx="753217" cy="876580"/>
            <a:chOff x="9515250" y="6522825"/>
            <a:chExt cx="1490634" cy="1734772"/>
          </a:xfrm>
        </p:grpSpPr>
        <p:sp>
          <p:nvSpPr>
            <p:cNvPr id="1275" name="Google Shape;1275;p53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53"/>
          <p:cNvSpPr/>
          <p:nvPr/>
        </p:nvSpPr>
        <p:spPr>
          <a:xfrm>
            <a:off x="852600" y="5252613"/>
            <a:ext cx="7637700" cy="235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ejecutamos varias veces nuestra función dentro de un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print()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mostrar el resultado por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consola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84" name="Google Shape;1284;p53"/>
          <p:cNvCxnSpPr>
            <a:stCxn id="1283" idx="3"/>
            <a:endCxn id="1285" idx="1"/>
          </p:cNvCxnSpPr>
          <p:nvPr/>
        </p:nvCxnSpPr>
        <p:spPr>
          <a:xfrm flipH="1" rot="10800000">
            <a:off x="8490300" y="5064213"/>
            <a:ext cx="963600" cy="1363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5" name="Google Shape;128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4000" y="2913900"/>
            <a:ext cx="7818799" cy="430034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6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573" name="Google Shape;573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74" name="Google Shape;574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" name="Google Shape;586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87" name="Google Shape;587;p36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588" name="Google Shape;588;p36"/>
          <p:cNvSpPr txBox="1"/>
          <p:nvPr>
            <p:ph type="title"/>
          </p:nvPr>
        </p:nvSpPr>
        <p:spPr>
          <a:xfrm>
            <a:off x="1267600" y="2475175"/>
            <a:ext cx="8004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Comprender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cómo crear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una función.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Probar distintos ejemplos en Replit.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1" name="Google Shape;1291;p54"/>
          <p:cNvSpPr/>
          <p:nvPr/>
        </p:nvSpPr>
        <p:spPr>
          <a:xfrm>
            <a:off x="6527200" y="4188825"/>
            <a:ext cx="4634700" cy="1307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4"/>
          <p:cNvSpPr txBox="1"/>
          <p:nvPr/>
        </p:nvSpPr>
        <p:spPr>
          <a:xfrm>
            <a:off x="644452" y="4246875"/>
            <a:ext cx="10942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más ejemplos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3" name="Google Shape;1293;p5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94" name="Google Shape;1294;p54"/>
          <p:cNvCxnSpPr>
            <a:stCxn id="12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54"/>
          <p:cNvCxnSpPr>
            <a:stCxn id="12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6" name="Google Shape;1296;p54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297" name="Google Shape;1297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8" name="Google Shape;1298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0" name="Google Shape;1310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311" name="Google Shape;1311;p54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54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8" name="Google Shape;1318;p5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5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20" name="Google Shape;1320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21" name="Google Shape;1321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3" name="Google Shape;1333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4" name="Google Shape;1334;p5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Otras funciones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35" name="Google Shape;1335;p5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36" name="Google Shape;1336;p5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8" name="Google Shape;1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033" y="2507750"/>
            <a:ext cx="8627825" cy="4463158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9" name="Google Shape;1349;p55"/>
          <p:cNvSpPr txBox="1"/>
          <p:nvPr/>
        </p:nvSpPr>
        <p:spPr>
          <a:xfrm>
            <a:off x="746200" y="2297700"/>
            <a:ext cx="6630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podemos ver en la imagen, creamos dos funciones para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calcular distintas cosas: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➔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areaTriangulo()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➔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areaCirculo()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350" name="Google Shape;1350;p55"/>
          <p:cNvCxnSpPr/>
          <p:nvPr/>
        </p:nvCxnSpPr>
        <p:spPr>
          <a:xfrm flipH="1" rot="10800000">
            <a:off x="5026275" y="3834750"/>
            <a:ext cx="3764400" cy="69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55"/>
          <p:cNvCxnSpPr/>
          <p:nvPr/>
        </p:nvCxnSpPr>
        <p:spPr>
          <a:xfrm>
            <a:off x="4572000" y="5568450"/>
            <a:ext cx="4257900" cy="163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2" name="Google Shape;1352;p55"/>
          <p:cNvSpPr txBox="1"/>
          <p:nvPr/>
        </p:nvSpPr>
        <p:spPr>
          <a:xfrm>
            <a:off x="4965775" y="8132900"/>
            <a:ext cx="126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Veamos cómo ejecutar estas funciones para que sean dinámicas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353" name="Google Shape;1353;p55"/>
          <p:cNvGrpSpPr/>
          <p:nvPr/>
        </p:nvGrpSpPr>
        <p:grpSpPr>
          <a:xfrm rot="5400000">
            <a:off x="16876780" y="7985737"/>
            <a:ext cx="815722" cy="1079476"/>
            <a:chOff x="11066518" y="6522825"/>
            <a:chExt cx="1310397" cy="1734098"/>
          </a:xfrm>
        </p:grpSpPr>
        <p:sp>
          <p:nvSpPr>
            <p:cNvPr id="1354" name="Google Shape;1354;p55"/>
            <p:cNvSpPr/>
            <p:nvPr/>
          </p:nvSpPr>
          <p:spPr>
            <a:xfrm>
              <a:off x="11414975" y="7299475"/>
              <a:ext cx="961940" cy="957448"/>
            </a:xfrm>
            <a:custGeom>
              <a:rect b="b" l="l" r="r" t="t"/>
              <a:pathLst>
                <a:path extrusionOk="0" h="8526" w="8566">
                  <a:moveTo>
                    <a:pt x="4509" y="0"/>
                  </a:moveTo>
                  <a:lnTo>
                    <a:pt x="1" y="4642"/>
                  </a:lnTo>
                  <a:lnTo>
                    <a:pt x="4208" y="8526"/>
                  </a:lnTo>
                  <a:lnTo>
                    <a:pt x="8566" y="3812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11854280" y="7339453"/>
              <a:ext cx="165976" cy="160361"/>
            </a:xfrm>
            <a:custGeom>
              <a:rect b="b" l="l" r="r" t="t"/>
              <a:pathLst>
                <a:path extrusionOk="0" fill="none" h="1428" w="1478">
                  <a:moveTo>
                    <a:pt x="1477" y="1"/>
                  </a:moveTo>
                  <a:lnTo>
                    <a:pt x="1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1870563" y="7412671"/>
              <a:ext cx="219766" cy="211681"/>
            </a:xfrm>
            <a:custGeom>
              <a:rect b="b" l="l" r="r" t="t"/>
              <a:pathLst>
                <a:path extrusionOk="0" fill="none" h="1885" w="1957">
                  <a:moveTo>
                    <a:pt x="1956" y="1"/>
                  </a:moveTo>
                  <a:lnTo>
                    <a:pt x="1" y="1884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h="11035" w="7512">
                  <a:moveTo>
                    <a:pt x="1750" y="1"/>
                  </a:moveTo>
                  <a:cubicBezTo>
                    <a:pt x="1754" y="1"/>
                    <a:pt x="1757" y="1"/>
                    <a:pt x="1761" y="1"/>
                  </a:cubicBezTo>
                  <a:lnTo>
                    <a:pt x="1761" y="1"/>
                  </a:lnTo>
                  <a:cubicBezTo>
                    <a:pt x="1765" y="1"/>
                    <a:pt x="1768" y="1"/>
                    <a:pt x="1772" y="1"/>
                  </a:cubicBezTo>
                  <a:close/>
                  <a:moveTo>
                    <a:pt x="1761" y="1"/>
                  </a:moveTo>
                  <a:lnTo>
                    <a:pt x="1761" y="1"/>
                  </a:lnTo>
                  <a:cubicBezTo>
                    <a:pt x="1425" y="7"/>
                    <a:pt x="1081" y="277"/>
                    <a:pt x="1081" y="614"/>
                  </a:cubicBezTo>
                  <a:lnTo>
                    <a:pt x="1059" y="4096"/>
                  </a:lnTo>
                  <a:lnTo>
                    <a:pt x="457" y="4492"/>
                  </a:lnTo>
                  <a:cubicBezTo>
                    <a:pt x="173" y="4682"/>
                    <a:pt x="0" y="4999"/>
                    <a:pt x="0" y="5339"/>
                  </a:cubicBezTo>
                  <a:lnTo>
                    <a:pt x="0" y="6816"/>
                  </a:lnTo>
                  <a:cubicBezTo>
                    <a:pt x="0" y="7067"/>
                    <a:pt x="95" y="7312"/>
                    <a:pt x="262" y="7496"/>
                  </a:cubicBezTo>
                  <a:lnTo>
                    <a:pt x="869" y="8164"/>
                  </a:lnTo>
                  <a:lnTo>
                    <a:pt x="3544" y="11034"/>
                  </a:lnTo>
                  <a:lnTo>
                    <a:pt x="7512" y="6949"/>
                  </a:lnTo>
                  <a:lnTo>
                    <a:pt x="7155" y="6537"/>
                  </a:lnTo>
                  <a:cubicBezTo>
                    <a:pt x="7083" y="6476"/>
                    <a:pt x="7044" y="6381"/>
                    <a:pt x="7044" y="6292"/>
                  </a:cubicBezTo>
                  <a:lnTo>
                    <a:pt x="6910" y="3757"/>
                  </a:lnTo>
                  <a:cubicBezTo>
                    <a:pt x="6910" y="3417"/>
                    <a:pt x="6631" y="3138"/>
                    <a:pt x="6291" y="3138"/>
                  </a:cubicBezTo>
                  <a:lnTo>
                    <a:pt x="6163" y="3138"/>
                  </a:lnTo>
                  <a:cubicBezTo>
                    <a:pt x="5823" y="3138"/>
                    <a:pt x="5528" y="3417"/>
                    <a:pt x="5528" y="3757"/>
                  </a:cubicBezTo>
                  <a:lnTo>
                    <a:pt x="5528" y="3461"/>
                  </a:lnTo>
                  <a:cubicBezTo>
                    <a:pt x="5528" y="3121"/>
                    <a:pt x="5255" y="2843"/>
                    <a:pt x="4915" y="2843"/>
                  </a:cubicBezTo>
                  <a:lnTo>
                    <a:pt x="4647" y="2843"/>
                  </a:lnTo>
                  <a:cubicBezTo>
                    <a:pt x="4308" y="2843"/>
                    <a:pt x="4029" y="3121"/>
                    <a:pt x="4029" y="3461"/>
                  </a:cubicBezTo>
                  <a:lnTo>
                    <a:pt x="4029" y="3244"/>
                  </a:lnTo>
                  <a:cubicBezTo>
                    <a:pt x="4029" y="2910"/>
                    <a:pt x="3750" y="2631"/>
                    <a:pt x="3416" y="2631"/>
                  </a:cubicBezTo>
                  <a:lnTo>
                    <a:pt x="3137" y="2631"/>
                  </a:lnTo>
                  <a:cubicBezTo>
                    <a:pt x="2797" y="2631"/>
                    <a:pt x="2541" y="2910"/>
                    <a:pt x="2541" y="3244"/>
                  </a:cubicBezTo>
                  <a:lnTo>
                    <a:pt x="2446" y="614"/>
                  </a:lnTo>
                  <a:cubicBezTo>
                    <a:pt x="2446" y="277"/>
                    <a:pt x="2097" y="7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fill="none" h="11035" w="7512">
                  <a:moveTo>
                    <a:pt x="1059" y="5963"/>
                  </a:moveTo>
                  <a:lnTo>
                    <a:pt x="1059" y="4096"/>
                  </a:lnTo>
                  <a:lnTo>
                    <a:pt x="1081" y="614"/>
                  </a:lnTo>
                  <a:cubicBezTo>
                    <a:pt x="1081" y="274"/>
                    <a:pt x="1432" y="1"/>
                    <a:pt x="1772" y="1"/>
                  </a:cubicBezTo>
                  <a:lnTo>
                    <a:pt x="1750" y="1"/>
                  </a:lnTo>
                  <a:cubicBezTo>
                    <a:pt x="2090" y="1"/>
                    <a:pt x="2446" y="274"/>
                    <a:pt x="2446" y="614"/>
                  </a:cubicBezTo>
                  <a:lnTo>
                    <a:pt x="2541" y="3244"/>
                  </a:lnTo>
                  <a:cubicBezTo>
                    <a:pt x="2541" y="2910"/>
                    <a:pt x="2797" y="2631"/>
                    <a:pt x="3137" y="2631"/>
                  </a:cubicBezTo>
                  <a:lnTo>
                    <a:pt x="3416" y="2631"/>
                  </a:lnTo>
                  <a:cubicBezTo>
                    <a:pt x="3750" y="2631"/>
                    <a:pt x="4029" y="2910"/>
                    <a:pt x="4029" y="3244"/>
                  </a:cubicBezTo>
                  <a:lnTo>
                    <a:pt x="4029" y="3461"/>
                  </a:lnTo>
                  <a:cubicBezTo>
                    <a:pt x="4029" y="3121"/>
                    <a:pt x="4308" y="2843"/>
                    <a:pt x="4647" y="2843"/>
                  </a:cubicBezTo>
                  <a:lnTo>
                    <a:pt x="4915" y="2843"/>
                  </a:lnTo>
                  <a:cubicBezTo>
                    <a:pt x="5255" y="2843"/>
                    <a:pt x="5528" y="3121"/>
                    <a:pt x="5528" y="3461"/>
                  </a:cubicBezTo>
                  <a:lnTo>
                    <a:pt x="5528" y="3757"/>
                  </a:lnTo>
                  <a:cubicBezTo>
                    <a:pt x="5528" y="3417"/>
                    <a:pt x="5823" y="3138"/>
                    <a:pt x="6163" y="3138"/>
                  </a:cubicBezTo>
                  <a:lnTo>
                    <a:pt x="6291" y="3138"/>
                  </a:lnTo>
                  <a:cubicBezTo>
                    <a:pt x="6631" y="3138"/>
                    <a:pt x="6910" y="3417"/>
                    <a:pt x="6910" y="3757"/>
                  </a:cubicBezTo>
                  <a:lnTo>
                    <a:pt x="7044" y="6292"/>
                  </a:lnTo>
                  <a:cubicBezTo>
                    <a:pt x="7044" y="6381"/>
                    <a:pt x="7083" y="6476"/>
                    <a:pt x="7155" y="6537"/>
                  </a:cubicBezTo>
                  <a:lnTo>
                    <a:pt x="7512" y="6949"/>
                  </a:lnTo>
                  <a:lnTo>
                    <a:pt x="3544" y="11034"/>
                  </a:lnTo>
                  <a:lnTo>
                    <a:pt x="869" y="8164"/>
                  </a:lnTo>
                  <a:lnTo>
                    <a:pt x="262" y="7496"/>
                  </a:lnTo>
                  <a:cubicBezTo>
                    <a:pt x="95" y="7312"/>
                    <a:pt x="0" y="7067"/>
                    <a:pt x="0" y="6816"/>
                  </a:cubicBezTo>
                  <a:lnTo>
                    <a:pt x="0" y="5339"/>
                  </a:lnTo>
                  <a:cubicBezTo>
                    <a:pt x="0" y="4999"/>
                    <a:pt x="173" y="4682"/>
                    <a:pt x="457" y="4492"/>
                  </a:cubicBezTo>
                  <a:lnTo>
                    <a:pt x="1059" y="4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11352426" y="6880156"/>
              <a:ext cx="112" cy="113982"/>
            </a:xfrm>
            <a:custGeom>
              <a:rect b="b" l="l" r="r" t="t"/>
              <a:pathLst>
                <a:path extrusionOk="0" fill="none" h="1015" w="1">
                  <a:moveTo>
                    <a:pt x="1" y="101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11519523" y="6903963"/>
              <a:ext cx="112" cy="104549"/>
            </a:xfrm>
            <a:custGeom>
              <a:rect b="b" l="l" r="r" t="t"/>
              <a:pathLst>
                <a:path extrusionOk="0" fill="none" h="931" w="1">
                  <a:moveTo>
                    <a:pt x="0" y="93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1687856" y="6931476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0" y="80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2" name="Google Shape;1362;p55"/>
          <p:cNvSpPr txBox="1"/>
          <p:nvPr/>
        </p:nvSpPr>
        <p:spPr>
          <a:xfrm>
            <a:off x="13330309" y="3164259"/>
            <a:ext cx="9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B3B4B6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600">
              <a:solidFill>
                <a:srgbClr val="B3B4B6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3" name="Google Shape;1363;p55"/>
          <p:cNvSpPr txBox="1"/>
          <p:nvPr/>
        </p:nvSpPr>
        <p:spPr>
          <a:xfrm>
            <a:off x="15427000" y="3153544"/>
            <a:ext cx="9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B3B4B6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600">
              <a:solidFill>
                <a:srgbClr val="B3B4B6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4" name="Google Shape;1364;p55"/>
          <p:cNvSpPr txBox="1"/>
          <p:nvPr/>
        </p:nvSpPr>
        <p:spPr>
          <a:xfrm>
            <a:off x="13318413" y="5020459"/>
            <a:ext cx="9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B3B4B6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600">
              <a:solidFill>
                <a:srgbClr val="B3B4B6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5" name="Google Shape;1365;p55"/>
          <p:cNvSpPr txBox="1"/>
          <p:nvPr/>
        </p:nvSpPr>
        <p:spPr>
          <a:xfrm>
            <a:off x="15125781" y="5009744"/>
            <a:ext cx="9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B3B4B6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600">
              <a:solidFill>
                <a:srgbClr val="B3B4B6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1" name="Google Shape;1371;p5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2" name="Google Shape;1372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73" name="Google Shape;1373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74" name="Google Shape;1374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6" name="Google Shape;1386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87" name="Google Shape;1387;p5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Otras funciones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8" name="Google Shape;1388;p5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89" name="Google Shape;1389;p5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1" name="Google Shape;1401;p56"/>
          <p:cNvSpPr txBox="1"/>
          <p:nvPr/>
        </p:nvSpPr>
        <p:spPr>
          <a:xfrm>
            <a:off x="915200" y="2486575"/>
            <a:ext cx="6289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Antes de ejecutar cada función, almacenamos en variables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los argumentos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que queremos calcular. 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 lo hacemos con la ayuda 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editando los tipos de datos con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02" name="Google Shape;1402;p56"/>
          <p:cNvSpPr txBox="1"/>
          <p:nvPr/>
        </p:nvSpPr>
        <p:spPr>
          <a:xfrm>
            <a:off x="8022825" y="8257775"/>
            <a:ext cx="10061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03" name="Google Shape;1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550" y="2562225"/>
            <a:ext cx="8622375" cy="4831503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04" name="Google Shape;1404;p56"/>
          <p:cNvGrpSpPr/>
          <p:nvPr/>
        </p:nvGrpSpPr>
        <p:grpSpPr>
          <a:xfrm>
            <a:off x="9637860" y="8954090"/>
            <a:ext cx="687779" cy="800424"/>
            <a:chOff x="9515250" y="6522825"/>
            <a:chExt cx="1490634" cy="1734772"/>
          </a:xfrm>
        </p:grpSpPr>
        <p:sp>
          <p:nvSpPr>
            <p:cNvPr id="1405" name="Google Shape;1405;p56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56"/>
          <p:cNvSpPr/>
          <p:nvPr/>
        </p:nvSpPr>
        <p:spPr>
          <a:xfrm>
            <a:off x="913800" y="6420275"/>
            <a:ext cx="6112800" cy="20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¡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Ejecuta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las funciones del ejemplo creado en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Replit para ver los resultados que obtienes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!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14" name="Google Shape;1414;p56"/>
          <p:cNvCxnSpPr/>
          <p:nvPr/>
        </p:nvCxnSpPr>
        <p:spPr>
          <a:xfrm flipH="1" rot="10800000">
            <a:off x="7026600" y="3681475"/>
            <a:ext cx="2731800" cy="1180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56"/>
          <p:cNvCxnSpPr/>
          <p:nvPr/>
        </p:nvCxnSpPr>
        <p:spPr>
          <a:xfrm>
            <a:off x="7056515" y="4861675"/>
            <a:ext cx="2754900" cy="1021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6" name="Google Shape;1416;p56"/>
          <p:cNvSpPr txBox="1"/>
          <p:nvPr/>
        </p:nvSpPr>
        <p:spPr>
          <a:xfrm>
            <a:off x="15693266" y="4002363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17" name="Google Shape;1417;p56"/>
          <p:cNvSpPr txBox="1"/>
          <p:nvPr/>
        </p:nvSpPr>
        <p:spPr>
          <a:xfrm>
            <a:off x="15170581" y="4339309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18" name="Google Shape;1418;p56"/>
          <p:cNvSpPr txBox="1"/>
          <p:nvPr/>
        </p:nvSpPr>
        <p:spPr>
          <a:xfrm>
            <a:off x="12820288" y="4676256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19" name="Google Shape;1419;p56"/>
          <p:cNvSpPr txBox="1"/>
          <p:nvPr/>
        </p:nvSpPr>
        <p:spPr>
          <a:xfrm>
            <a:off x="11252234" y="4665541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0" name="Google Shape;1420;p56"/>
          <p:cNvSpPr txBox="1"/>
          <p:nvPr/>
        </p:nvSpPr>
        <p:spPr>
          <a:xfrm>
            <a:off x="15151534" y="6270138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1" name="Google Shape;1421;p56"/>
          <p:cNvSpPr txBox="1"/>
          <p:nvPr/>
        </p:nvSpPr>
        <p:spPr>
          <a:xfrm>
            <a:off x="12540509" y="6595188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2" name="Google Shape;1422;p56"/>
          <p:cNvSpPr txBox="1"/>
          <p:nvPr/>
        </p:nvSpPr>
        <p:spPr>
          <a:xfrm>
            <a:off x="11245109" y="6603334"/>
            <a:ext cx="9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D5611"/>
                </a:solidFill>
                <a:latin typeface="IBM Plex Mono"/>
                <a:ea typeface="IBM Plex Mono"/>
                <a:cs typeface="IBM Plex Mono"/>
                <a:sym typeface="IBM Plex Mono"/>
              </a:rPr>
              <a:t>´</a:t>
            </a:r>
            <a:endParaRPr sz="2400">
              <a:solidFill>
                <a:srgbClr val="9D561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8" name="Google Shape;1428;p5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9" name="Google Shape;1429;p5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30" name="Google Shape;1430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31" name="Google Shape;1431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3" name="Google Shape;1443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44" name="Google Shape;1444;p5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¡Bonus track! Un ejemplo distinto de Tkinter 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5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46" name="Google Shape;1446;p5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57"/>
          <p:cNvSpPr txBox="1"/>
          <p:nvPr/>
        </p:nvSpPr>
        <p:spPr>
          <a:xfrm>
            <a:off x="913800" y="2057400"/>
            <a:ext cx="16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Creamos una función con el nombre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saludar()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que sirve para editar el texto dentro de la ventana.</a:t>
            </a:r>
            <a:endParaRPr b="1" sz="30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59" name="Google Shape;14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976" y="3176225"/>
            <a:ext cx="12375201" cy="53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57"/>
          <p:cNvSpPr/>
          <p:nvPr/>
        </p:nvSpPr>
        <p:spPr>
          <a:xfrm>
            <a:off x="568050" y="4014700"/>
            <a:ext cx="4339200" cy="271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texto que pasemos como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argumento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la función es el que se va a mostrar en la ventana.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61" name="Google Shape;1461;p57"/>
          <p:cNvCxnSpPr>
            <a:stCxn id="1460" idx="2"/>
          </p:cNvCxnSpPr>
          <p:nvPr/>
        </p:nvCxnSpPr>
        <p:spPr>
          <a:xfrm>
            <a:off x="2737650" y="6732700"/>
            <a:ext cx="4652100" cy="1348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57"/>
          <p:cNvCxnSpPr/>
          <p:nvPr/>
        </p:nvCxnSpPr>
        <p:spPr>
          <a:xfrm flipH="1" rot="10800000">
            <a:off x="9928350" y="4727425"/>
            <a:ext cx="5379900" cy="3668100"/>
          </a:xfrm>
          <a:prstGeom prst="curvedConnector3">
            <a:avLst>
              <a:gd fmla="val 102424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3" name="Google Shape;1463;p57"/>
          <p:cNvSpPr txBox="1"/>
          <p:nvPr/>
        </p:nvSpPr>
        <p:spPr>
          <a:xfrm>
            <a:off x="7846800" y="8794025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</a:t>
            </a:r>
            <a:r>
              <a:rPr lang="es-419" sz="3500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464" name="Google Shape;1464;p57"/>
          <p:cNvGrpSpPr/>
          <p:nvPr/>
        </p:nvGrpSpPr>
        <p:grpSpPr>
          <a:xfrm>
            <a:off x="10132164" y="9426515"/>
            <a:ext cx="687779" cy="800424"/>
            <a:chOff x="9515250" y="6522825"/>
            <a:chExt cx="1490634" cy="1734772"/>
          </a:xfrm>
        </p:grpSpPr>
        <p:sp>
          <p:nvSpPr>
            <p:cNvPr id="1465" name="Google Shape;1465;p57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8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479" name="Google Shape;1479;p58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58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58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58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58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58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5" name="Google Shape;1485;p5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486" name="Google Shape;1486;p5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5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489" name="Google Shape;1489;p58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0" name="Google Shape;1490;p58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a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1" name="Google Shape;1491;p58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2" name="Google Shape;1492;p58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93" name="Google Shape;1493;p58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494" name="Google Shape;1494;p58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5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10" name="Google Shape;1510;p5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11" name="Google Shape;1511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3" name="Google Shape;1523;p5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9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29" name="Google Shape;1529;p59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530" name="Google Shape;1530;p59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5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63" name="Google Shape;1563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64" name="Google Shape;1564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6" name="Google Shape;1576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0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82" name="Google Shape;1582;p60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583" name="Google Shape;1583;p60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0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0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0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0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0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0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0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0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0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0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0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0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0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0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0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0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0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0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0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0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0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0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0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0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0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0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0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60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614" name="Google Shape;1614;p60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0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0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0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0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0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0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0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0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0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0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0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0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0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0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0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0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0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0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0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0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0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37" name="Google Shape;1637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38" name="Google Shape;1638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0" name="Google Shape;1650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1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Funciones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656" name="Google Shape;1656;p61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657" name="Google Shape;1657;p61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1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2" name="Google Shape;1702;p61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703" name="Google Shape;1703;p6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704" name="Google Shape;1704;p6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05" name="Google Shape;1705;p6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06" name="Google Shape;1706;p6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6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6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6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6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11" name="Google Shape;1711;p6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712" name="Google Shape;1712;p6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3" name="Google Shape;1713;p6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4" name="Google Shape;1714;p6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15" name="Google Shape;1715;p6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6" name="Google Shape;1716;p6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717" name="Google Shape;1717;p6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8" name="Google Shape;1718;p6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9" name="Google Shape;1719;p61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720" name="Google Shape;1720;p6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721" name="Google Shape;1721;p6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22" name="Google Shape;1722;p6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23" name="Google Shape;1723;p6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24" name="Google Shape;1724;p6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725" name="Google Shape;1725;p6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6" name="Google Shape;1726;p6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7" name="Google Shape;1727;p6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28" name="Google Shape;1728;p6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729" name="Google Shape;1729;p6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6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31" name="Google Shape;1731;p6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32" name="Google Shape;1732;p6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3" name="Google Shape;1733;p6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734" name="Google Shape;1734;p6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6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6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6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6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6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6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6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6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6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6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6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6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6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6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6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6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6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6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6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6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6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6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6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6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59" name="Google Shape;1759;p6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0" name="Google Shape;1760;p6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761" name="Google Shape;1761;p6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6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63" name="Google Shape;1763;p61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5" name="Google Shape;1765;p61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1766" name="Google Shape;1766;p6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767" name="Google Shape;1767;p6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768" name="Google Shape;1768;p6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9" name="Google Shape;1769;p6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70" name="Google Shape;1770;p6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771" name="Google Shape;1771;p6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2" name="Google Shape;1772;p6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3" name="Google Shape;1773;p6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4" name="Google Shape;1774;p6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5" name="Google Shape;1775;p6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6" name="Google Shape;1776;p6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7" name="Google Shape;1777;p6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8" name="Google Shape;1778;p6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9" name="Google Shape;1779;p6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0" name="Google Shape;1780;p6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81" name="Google Shape;1781;p6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2" name="Google Shape;1782;p61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1783" name="Google Shape;1783;p61"/>
          <p:cNvSpPr txBox="1"/>
          <p:nvPr/>
        </p:nvSpPr>
        <p:spPr>
          <a:xfrm>
            <a:off x="6475675" y="8282350"/>
            <a:ext cx="815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Coding.</a:t>
            </a:r>
            <a:endParaRPr i="1" sz="3000"/>
          </a:p>
        </p:txBody>
      </p:sp>
      <p:sp>
        <p:nvSpPr>
          <p:cNvPr id="1784" name="Google Shape;1784;p61"/>
          <p:cNvSpPr txBox="1"/>
          <p:nvPr/>
        </p:nvSpPr>
        <p:spPr>
          <a:xfrm>
            <a:off x="6475675" y="7149650"/>
            <a:ext cx="11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PROGRAMACIÓN ESTRUCTURADA</a:t>
            </a:r>
            <a:endParaRPr i="1" sz="3000"/>
          </a:p>
        </p:txBody>
      </p:sp>
      <p:grpSp>
        <p:nvGrpSpPr>
          <p:cNvPr id="1785" name="Google Shape;1785;p61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1786" name="Google Shape;1786;p61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1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3" name="Google Shape;1803;p61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1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5" name="Google Shape;1805;p61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1806" name="Google Shape;1806;p61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1807" name="Google Shape;1807;p61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61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61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61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61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61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61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61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61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61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7" name="Google Shape;1817;p61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61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1819" name="Google Shape;1819;p61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61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1831" name="Google Shape;1831;p61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61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3" name="Google Shape;1833;p61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61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1835" name="Google Shape;1835;p61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1836" name="Google Shape;1836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7" name="Google Shape;1837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8" name="Google Shape;1838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9" name="Google Shape;1839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0" name="Google Shape;1840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1" name="Google Shape;1841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2" name="Google Shape;1842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3" name="Google Shape;1843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4" name="Google Shape;1844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5" name="Google Shape;1845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6" name="Google Shape;1846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47" name="Google Shape;1847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8" name="Google Shape;1848;p61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49" name="Google Shape;1849;p61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50" name="Google Shape;1850;p61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1851" name="Google Shape;1851;p61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1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1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1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1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1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1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1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1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1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1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1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1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1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1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1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1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1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1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1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1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1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1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1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1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1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1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1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1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1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1" name="Google Shape;1881;p61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1882" name="Google Shape;1882;p6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883" name="Google Shape;1883;p6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884" name="Google Shape;1884;p6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6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86" name="Google Shape;1886;p6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887" name="Google Shape;1887;p6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8" name="Google Shape;1888;p6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9" name="Google Shape;1889;p6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0" name="Google Shape;1890;p6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1" name="Google Shape;1891;p6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2" name="Google Shape;1892;p6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3" name="Google Shape;1893;p6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4" name="Google Shape;1894;p6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5" name="Google Shape;1895;p6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6" name="Google Shape;1896;p6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97" name="Google Shape;1897;p6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8" name="Google Shape;1898;p61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0" name="Google Shape;1900;p61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1901" name="Google Shape;1901;p6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02" name="Google Shape;1902;p6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903" name="Google Shape;1903;p6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904" name="Google Shape;1904;p6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6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6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6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6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9" name="Google Shape;1909;p6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10" name="Google Shape;1910;p6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1" name="Google Shape;1911;p6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2" name="Google Shape;1912;p6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13" name="Google Shape;1913;p6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4" name="Google Shape;1914;p6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915" name="Google Shape;1915;p6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6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17" name="Google Shape;1917;p61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1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1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1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1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1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1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1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1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1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1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1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61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1933" name="Google Shape;1933;p6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34" name="Google Shape;1934;p6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5" name="Google Shape;1935;p6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6" name="Google Shape;1936;p6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37" name="Google Shape;1937;p6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38" name="Google Shape;1938;p6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6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6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41" name="Google Shape;1941;p6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942" name="Google Shape;1942;p6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6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44" name="Google Shape;1944;p6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45" name="Google Shape;1945;p6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6" name="Google Shape;1946;p6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947" name="Google Shape;1947;p6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6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6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6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6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6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6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6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6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6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6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6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1" name="Google Shape;1961;p6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6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6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6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6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6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6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6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9" name="Google Shape;1969;p6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0" name="Google Shape;1970;p6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6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2" name="Google Shape;1972;p6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73" name="Google Shape;1973;p6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974" name="Google Shape;1974;p6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5" name="Google Shape;1975;p6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6" name="Google Shape;596;p37"/>
          <p:cNvCxnSpPr>
            <a:stCxn id="595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37"/>
          <p:cNvCxnSpPr>
            <a:stCxn id="595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8" name="Google Shape;598;p37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599" name="Google Shape;599;p37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7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grpSp>
        <p:nvGrpSpPr>
          <p:cNvPr id="675" name="Google Shape;675;p3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76" name="Google Shape;676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77" name="Google Shape;677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90" name="Google Shape;690;p37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37"/>
          <p:cNvSpPr txBox="1"/>
          <p:nvPr>
            <p:ph idx="2" type="title"/>
          </p:nvPr>
        </p:nvSpPr>
        <p:spPr>
          <a:xfrm>
            <a:off x="9104600" y="3158550"/>
            <a:ext cx="8004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Saber cómo es el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una función.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Conocer las palabras reservadas de las funciones.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8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8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98" name="Google Shape;698;p38"/>
          <p:cNvCxnSpPr>
            <a:stCxn id="697" idx="2"/>
            <a:endCxn id="699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38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0" name="Google Shape;700;p38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38"/>
          <p:cNvSpPr txBox="1"/>
          <p:nvPr/>
        </p:nvSpPr>
        <p:spPr>
          <a:xfrm>
            <a:off x="2575950" y="3272550"/>
            <a:ext cx="13136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Cuando creamos nuestros propios programas, nos damos cuenta de que muchas de las tareas que implementamos se </a:t>
            </a:r>
            <a:r>
              <a:rPr b="1" lang="es-419" sz="6000">
                <a:solidFill>
                  <a:schemeClr val="dk1"/>
                </a:solidFill>
                <a:highlight>
                  <a:schemeClr val="accent6"/>
                </a:highlight>
                <a:latin typeface="Archivo"/>
                <a:ea typeface="Archivo"/>
                <a:cs typeface="Archivo"/>
                <a:sym typeface="Archivo"/>
              </a:rPr>
              <a:t>repiten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o se presentan de forma similar, pero con algunos cambios.​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08" name="Google Shape;708;p39"/>
          <p:cNvCxnSpPr>
            <a:stCxn id="707" idx="2"/>
            <a:endCxn id="709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9" name="Google Shape;709;p39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0" name="Google Shape;710;p39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39"/>
          <p:cNvSpPr txBox="1"/>
          <p:nvPr/>
        </p:nvSpPr>
        <p:spPr>
          <a:xfrm>
            <a:off x="2575950" y="2739150"/>
            <a:ext cx="131361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Entonces, aparece la necesidad de agrupar el código.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 las agrupaciones de código se las denominan </a:t>
            </a:r>
            <a:r>
              <a:rPr b="1" lang="es-419" sz="6000">
                <a:solidFill>
                  <a:schemeClr val="dk1"/>
                </a:solidFill>
                <a:highlight>
                  <a:schemeClr val="accent6"/>
                </a:highlight>
                <a:latin typeface="Archivo"/>
                <a:ea typeface="Archivo"/>
                <a:cs typeface="Archivo"/>
                <a:sym typeface="Archivo"/>
              </a:rPr>
              <a:t>funciones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y estas permiten definir un bloque de código reutilizable que se puede ejecutar muchas veces dentro de tu programa.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0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8" name="Google Shape;718;p40"/>
          <p:cNvCxnSpPr>
            <a:stCxn id="717" idx="2"/>
            <a:endCxn id="719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40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2575950" y="2739150"/>
            <a:ext cx="13136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Las funciones te permiten crear soluciones más modulares.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tu programa puede haber muchas funciones, y </a:t>
            </a:r>
            <a:r>
              <a:rPr b="1" lang="es-419" sz="6000">
                <a:solidFill>
                  <a:schemeClr val="dk1"/>
                </a:solidFill>
                <a:highlight>
                  <a:schemeClr val="accent6"/>
                </a:highlight>
                <a:latin typeface="Archivo"/>
                <a:ea typeface="Archivo"/>
                <a:cs typeface="Archivo"/>
                <a:sym typeface="Archivo"/>
              </a:rPr>
              <a:t>cada una resolverá una tarea específica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7" name="Google Shape;727;p4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4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29" name="Google Shape;729;p4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30" name="Google Shape;730;p4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" name="Google Shape;742;p4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43" name="Google Shape;743;p4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44" name="Google Shape;744;p4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45" name="Google Shape;745;p4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41"/>
          <p:cNvSpPr txBox="1"/>
          <p:nvPr/>
        </p:nvSpPr>
        <p:spPr>
          <a:xfrm>
            <a:off x="1302000" y="2057400"/>
            <a:ext cx="16071900" cy="7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Python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 proporciona muchas funciones integradas, como: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9144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→ Función de entrada para solicitar información al usuario.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9144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print()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→ Función de impresión para mostrar un mensaje por consola.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9144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len()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→ Función que d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evuelve el número de elementos (longitud) de un objeto o cadena.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9144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int()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→ Convierte un valor a tipo int (entero)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9144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str()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→ Convierte un valor a tipo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cadena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texto (string)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también puedes definir tus propias funciones para usar en tus proyectos.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Una de las </a:t>
            </a:r>
            <a:r>
              <a:rPr b="1"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grandes ventajas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usar funciones es que </a:t>
            </a:r>
            <a:r>
              <a:rPr b="1" lang="es-419" sz="38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reducen el número total de líneas de código en tu proyecto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3" name="Google Shape;763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4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65" name="Google Shape;765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66" name="Google Shape;766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79" name="Google Shape;779;p4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0" name="Google Shape;780;p4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81" name="Google Shape;781;p4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42"/>
          <p:cNvSpPr txBox="1"/>
          <p:nvPr/>
        </p:nvSpPr>
        <p:spPr>
          <a:xfrm>
            <a:off x="755400" y="1905000"/>
            <a:ext cx="169236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ejemplo: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 la función </a:t>
            </a:r>
            <a:r>
              <a:rPr b="1" lang="es-419" sz="38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len()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podemos verificar la cantidad de caracteres de un texto y saber si podría ir dentro de un tweet, que puede tener, como máximo, 280 caracteres.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94" name="Google Shape;7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49" y="4299738"/>
            <a:ext cx="12716782" cy="40267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5" name="Google Shape;795;p42"/>
          <p:cNvSpPr txBox="1"/>
          <p:nvPr/>
        </p:nvSpPr>
        <p:spPr>
          <a:xfrm>
            <a:off x="4073250" y="8758725"/>
            <a:ext cx="1014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</a:t>
            </a:r>
            <a:r>
              <a:rPr lang="es-419" sz="3500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500" u="sng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96" name="Google Shape;796;p42"/>
          <p:cNvGrpSpPr/>
          <p:nvPr/>
        </p:nvGrpSpPr>
        <p:grpSpPr>
          <a:xfrm>
            <a:off x="5834163" y="9486565"/>
            <a:ext cx="687779" cy="800424"/>
            <a:chOff x="9515250" y="6522825"/>
            <a:chExt cx="1490634" cy="1734772"/>
          </a:xfrm>
        </p:grpSpPr>
        <p:sp>
          <p:nvSpPr>
            <p:cNvPr id="797" name="Google Shape;797;p42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42"/>
          <p:cNvSpPr txBox="1"/>
          <p:nvPr/>
        </p:nvSpPr>
        <p:spPr>
          <a:xfrm>
            <a:off x="755400" y="5174250"/>
            <a:ext cx="3089700" cy="230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la próxima clase, trabajaremos con este mismo ejemplo, pero con condicionales.</a:t>
            </a:r>
            <a:endParaRPr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1" name="Google Shape;811;p43"/>
          <p:cNvSpPr/>
          <p:nvPr/>
        </p:nvSpPr>
        <p:spPr>
          <a:xfrm>
            <a:off x="402947" y="4687000"/>
            <a:ext cx="48627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3"/>
          <p:cNvSpPr txBox="1"/>
          <p:nvPr/>
        </p:nvSpPr>
        <p:spPr>
          <a:xfrm>
            <a:off x="943890" y="3647963"/>
            <a:ext cx="9428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¿Cómo escribir una función?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3" name="Google Shape;813;p4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4" name="Google Shape;814;p43"/>
          <p:cNvCxnSpPr>
            <a:stCxn id="81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43"/>
          <p:cNvCxnSpPr>
            <a:stCxn id="81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6" name="Google Shape;816;p43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817" name="Google Shape;817;p4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18" name="Google Shape;818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0" name="Google Shape;830;p4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31" name="Google Shape;831;p43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832" name="Google Shape;832;p43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