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2"/>
  </p:notesMasterIdLst>
  <p:handoutMasterIdLst>
    <p:handoutMasterId r:id="rId23"/>
  </p:handoutMasterIdLst>
  <p:sldIdLst>
    <p:sldId id="265" r:id="rId2"/>
    <p:sldId id="257" r:id="rId3"/>
    <p:sldId id="258" r:id="rId4"/>
    <p:sldId id="266" r:id="rId5"/>
    <p:sldId id="267" r:id="rId6"/>
    <p:sldId id="260" r:id="rId7"/>
    <p:sldId id="268" r:id="rId8"/>
    <p:sldId id="269" r:id="rId9"/>
    <p:sldId id="259" r:id="rId10"/>
    <p:sldId id="270" r:id="rId11"/>
    <p:sldId id="271" r:id="rId12"/>
    <p:sldId id="272" r:id="rId13"/>
    <p:sldId id="273" r:id="rId14"/>
    <p:sldId id="274" r:id="rId15"/>
    <p:sldId id="275" r:id="rId16"/>
    <p:sldId id="276" r:id="rId17"/>
    <p:sldId id="277" r:id="rId18"/>
    <p:sldId id="279" r:id="rId19"/>
    <p:sldId id="264" r:id="rId20"/>
    <p:sldId id="278" r:id="rId21"/>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8" autoAdjust="0"/>
    <p:restoredTop sz="78333" autoAdjust="0"/>
  </p:normalViewPr>
  <p:slideViewPr>
    <p:cSldViewPr>
      <p:cViewPr varScale="1">
        <p:scale>
          <a:sx n="110" d="100"/>
          <a:sy n="110" d="100"/>
        </p:scale>
        <p:origin x="2168" y="16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77D45-34BE-4B45-98D8-9A110383283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B3395F-AC2D-4407-AF6B-5A41E9AA0E95}">
      <dgm:prSet/>
      <dgm:spPr/>
      <dgm:t>
        <a:bodyPr/>
        <a:lstStyle/>
        <a:p>
          <a:pPr>
            <a:lnSpc>
              <a:spcPct val="100000"/>
            </a:lnSpc>
          </a:pPr>
          <a:r>
            <a:rPr lang="it-IT">
              <a:solidFill>
                <a:srgbClr val="000000"/>
              </a:solidFill>
            </a:rPr>
            <a:t>In modern robotics, ensuring </a:t>
          </a:r>
          <a:r>
            <a:rPr lang="it-IT">
              <a:solidFill>
                <a:schemeClr val="tx1"/>
              </a:solidFill>
            </a:rPr>
            <a:t>accurate and reliable</a:t>
          </a:r>
          <a:r>
            <a:rPr lang="it-IT">
              <a:solidFill>
                <a:srgbClr val="000000"/>
              </a:solidFill>
            </a:rPr>
            <a:t> performance in presence of uncertainties is crucial. Robust control offers a powerful solution, particularly when system dynamics are influenced by moderate variations due to uncertainties known to lie within bounded intervals.</a:t>
          </a:r>
          <a:endParaRPr lang="en-US">
            <a:solidFill>
              <a:srgbClr val="000000"/>
            </a:solidFill>
          </a:endParaRPr>
        </a:p>
      </dgm:t>
    </dgm:pt>
    <dgm:pt modelId="{B3B4E2E9-75C4-45A6-A185-F693616CF2E1}" type="parTrans" cxnId="{180DCB24-42D6-4AA4-A5A3-23ECA8C75863}">
      <dgm:prSet/>
      <dgm:spPr/>
      <dgm:t>
        <a:bodyPr/>
        <a:lstStyle/>
        <a:p>
          <a:endParaRPr lang="en-US"/>
        </a:p>
      </dgm:t>
    </dgm:pt>
    <dgm:pt modelId="{290C618E-A839-45A3-8D37-E281142606E2}" type="sibTrans" cxnId="{180DCB24-42D6-4AA4-A5A3-23ECA8C75863}">
      <dgm:prSet/>
      <dgm:spPr/>
      <dgm:t>
        <a:bodyPr/>
        <a:lstStyle/>
        <a:p>
          <a:endParaRPr lang="en-US"/>
        </a:p>
      </dgm:t>
    </dgm:pt>
    <dgm:pt modelId="{AC06BE01-E777-4B85-AD96-458EBC5D0B51}">
      <dgm:prSet/>
      <dgm:spPr/>
      <dgm:t>
        <a:bodyPr/>
        <a:lstStyle/>
        <a:p>
          <a:pPr>
            <a:lnSpc>
              <a:spcPct val="100000"/>
            </a:lnSpc>
          </a:pPr>
          <a:r>
            <a:rPr lang="it-IT" b="0" i="0">
              <a:solidFill>
                <a:srgbClr val="000000"/>
              </a:solidFill>
            </a:rPr>
            <a:t>The aim of this presentation is to explore a </a:t>
          </a:r>
          <a:r>
            <a:rPr lang="it-IT" b="0" i="0">
              <a:solidFill>
                <a:schemeClr val="tx1"/>
              </a:solidFill>
            </a:rPr>
            <a:t>robust control strategy </a:t>
          </a:r>
          <a:r>
            <a:rPr lang="it-IT" b="0" i="0">
              <a:solidFill>
                <a:srgbClr val="000000"/>
              </a:solidFill>
            </a:rPr>
            <a:t>that relies on known bounds for dynamic coefficients variations. </a:t>
          </a:r>
          <a:endParaRPr lang="en-US">
            <a:solidFill>
              <a:srgbClr val="000000"/>
            </a:solidFill>
          </a:endParaRPr>
        </a:p>
      </dgm:t>
    </dgm:pt>
    <dgm:pt modelId="{88ABA622-481C-4898-81AC-74B18A406C83}" type="parTrans" cxnId="{A8538E87-1648-47C1-996E-8E849D6609D2}">
      <dgm:prSet/>
      <dgm:spPr/>
      <dgm:t>
        <a:bodyPr/>
        <a:lstStyle/>
        <a:p>
          <a:endParaRPr lang="en-US"/>
        </a:p>
      </dgm:t>
    </dgm:pt>
    <dgm:pt modelId="{CABAF1EA-A895-497A-A40B-31945C815C57}" type="sibTrans" cxnId="{A8538E87-1648-47C1-996E-8E849D6609D2}">
      <dgm:prSet/>
      <dgm:spPr/>
      <dgm:t>
        <a:bodyPr/>
        <a:lstStyle/>
        <a:p>
          <a:endParaRPr lang="en-US"/>
        </a:p>
      </dgm:t>
    </dgm:pt>
    <dgm:pt modelId="{A94B89B2-BB81-4551-9625-3635015BC838}">
      <dgm:prSet/>
      <dgm:spPr/>
      <dgm:t>
        <a:bodyPr/>
        <a:lstStyle/>
        <a:p>
          <a:pPr>
            <a:lnSpc>
              <a:spcPct val="100000"/>
            </a:lnSpc>
          </a:pPr>
          <a:r>
            <a:rPr lang="it-IT" b="0" i="0">
              <a:solidFill>
                <a:srgbClr val="000000"/>
              </a:solidFill>
            </a:rPr>
            <a:t>This approach is especially useful for systems where disturbances or parameter variations cannot be ignored, offering enhanced stability and performance in </a:t>
          </a:r>
          <a:r>
            <a:rPr lang="it-IT" b="0" i="0">
              <a:solidFill>
                <a:schemeClr val="tx1"/>
              </a:solidFill>
            </a:rPr>
            <a:t>realistic scenarios </a:t>
          </a:r>
          <a:r>
            <a:rPr lang="it-IT" b="0" i="0">
              <a:solidFill>
                <a:srgbClr val="000000"/>
              </a:solidFill>
            </a:rPr>
            <a:t>compared to traditional feedback linearization methods.</a:t>
          </a:r>
          <a:endParaRPr lang="en-US">
            <a:solidFill>
              <a:srgbClr val="000000"/>
            </a:solidFill>
          </a:endParaRPr>
        </a:p>
      </dgm:t>
    </dgm:pt>
    <dgm:pt modelId="{78D04FD4-A01C-435B-A4F8-C9FA0AA8146E}" type="parTrans" cxnId="{14610686-B962-46D3-907B-EDDD3AC08D95}">
      <dgm:prSet/>
      <dgm:spPr/>
      <dgm:t>
        <a:bodyPr/>
        <a:lstStyle/>
        <a:p>
          <a:endParaRPr lang="en-US"/>
        </a:p>
      </dgm:t>
    </dgm:pt>
    <dgm:pt modelId="{8C49DE2C-1F74-43C3-98A1-BFAF3AB36865}" type="sibTrans" cxnId="{14610686-B962-46D3-907B-EDDD3AC08D95}">
      <dgm:prSet/>
      <dgm:spPr/>
      <dgm:t>
        <a:bodyPr/>
        <a:lstStyle/>
        <a:p>
          <a:endParaRPr lang="en-US"/>
        </a:p>
      </dgm:t>
    </dgm:pt>
    <dgm:pt modelId="{2C964105-0DF6-40F3-AC1C-F3B887FB39AF}" type="pres">
      <dgm:prSet presAssocID="{B4277D45-34BE-4B45-98D8-9A110383283A}" presName="root" presStyleCnt="0">
        <dgm:presLayoutVars>
          <dgm:dir/>
          <dgm:resizeHandles val="exact"/>
        </dgm:presLayoutVars>
      </dgm:prSet>
      <dgm:spPr/>
    </dgm:pt>
    <dgm:pt modelId="{3BB5ECC2-E96C-4D25-BECD-5CE6E0221D0D}" type="pres">
      <dgm:prSet presAssocID="{C4B3395F-AC2D-4407-AF6B-5A41E9AA0E95}" presName="compNode" presStyleCnt="0"/>
      <dgm:spPr/>
    </dgm:pt>
    <dgm:pt modelId="{32F3DE13-D74D-418D-9E46-180AB8912F9C}" type="pres">
      <dgm:prSet presAssocID="{C4B3395F-AC2D-4407-AF6B-5A41E9AA0E95}" presName="bgRect" presStyleLbl="bgShp" presStyleIdx="0" presStyleCnt="3"/>
      <dgm:spPr/>
    </dgm:pt>
    <dgm:pt modelId="{E07EC2F6-AD13-4AB8-8083-6B53471D9B48}" type="pres">
      <dgm:prSet presAssocID="{C4B3395F-AC2D-4407-AF6B-5A41E9AA0E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1AD0AC0B-D07E-42B3-9BFF-EC097D1694F1}" type="pres">
      <dgm:prSet presAssocID="{C4B3395F-AC2D-4407-AF6B-5A41E9AA0E95}" presName="spaceRect" presStyleCnt="0"/>
      <dgm:spPr/>
    </dgm:pt>
    <dgm:pt modelId="{FA3AE907-2D0E-4E4B-8712-9B33BD7AD5DC}" type="pres">
      <dgm:prSet presAssocID="{C4B3395F-AC2D-4407-AF6B-5A41E9AA0E95}" presName="parTx" presStyleLbl="revTx" presStyleIdx="0" presStyleCnt="3">
        <dgm:presLayoutVars>
          <dgm:chMax val="0"/>
          <dgm:chPref val="0"/>
        </dgm:presLayoutVars>
      </dgm:prSet>
      <dgm:spPr/>
    </dgm:pt>
    <dgm:pt modelId="{50702701-8385-4C34-BF9C-B12C5C36633A}" type="pres">
      <dgm:prSet presAssocID="{290C618E-A839-45A3-8D37-E281142606E2}" presName="sibTrans" presStyleCnt="0"/>
      <dgm:spPr/>
    </dgm:pt>
    <dgm:pt modelId="{B7423E5B-A07F-451F-8002-7C2B1F93D3CC}" type="pres">
      <dgm:prSet presAssocID="{AC06BE01-E777-4B85-AD96-458EBC5D0B51}" presName="compNode" presStyleCnt="0"/>
      <dgm:spPr/>
    </dgm:pt>
    <dgm:pt modelId="{26E8653A-5C21-4A39-9C8A-569E3802D535}" type="pres">
      <dgm:prSet presAssocID="{AC06BE01-E777-4B85-AD96-458EBC5D0B51}" presName="bgRect" presStyleLbl="bgShp" presStyleIdx="1" presStyleCnt="3"/>
      <dgm:spPr/>
    </dgm:pt>
    <dgm:pt modelId="{2FB4431D-5CEA-4494-9C81-40E75C167670}" type="pres">
      <dgm:prSet presAssocID="{AC06BE01-E777-4B85-AD96-458EBC5D0B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26958908-0B72-436B-8EF4-C16CB8F1DAD7}" type="pres">
      <dgm:prSet presAssocID="{AC06BE01-E777-4B85-AD96-458EBC5D0B51}" presName="spaceRect" presStyleCnt="0"/>
      <dgm:spPr/>
    </dgm:pt>
    <dgm:pt modelId="{FA9BC1D9-0E94-43D6-A589-3085845A14FF}" type="pres">
      <dgm:prSet presAssocID="{AC06BE01-E777-4B85-AD96-458EBC5D0B51}" presName="parTx" presStyleLbl="revTx" presStyleIdx="1" presStyleCnt="3">
        <dgm:presLayoutVars>
          <dgm:chMax val="0"/>
          <dgm:chPref val="0"/>
        </dgm:presLayoutVars>
      </dgm:prSet>
      <dgm:spPr/>
    </dgm:pt>
    <dgm:pt modelId="{2B9B934D-0577-4A07-A3BD-FBB9FEB89A74}" type="pres">
      <dgm:prSet presAssocID="{CABAF1EA-A895-497A-A40B-31945C815C57}" presName="sibTrans" presStyleCnt="0"/>
      <dgm:spPr/>
    </dgm:pt>
    <dgm:pt modelId="{8F044B07-4045-4481-922E-E00C6ACFBA22}" type="pres">
      <dgm:prSet presAssocID="{A94B89B2-BB81-4551-9625-3635015BC838}" presName="compNode" presStyleCnt="0"/>
      <dgm:spPr/>
    </dgm:pt>
    <dgm:pt modelId="{D27B75D9-9631-4EA2-A572-9F524A555314}" type="pres">
      <dgm:prSet presAssocID="{A94B89B2-BB81-4551-9625-3635015BC838}" presName="bgRect" presStyleLbl="bgShp" presStyleIdx="2" presStyleCnt="3"/>
      <dgm:spPr/>
    </dgm:pt>
    <dgm:pt modelId="{66BF9F80-2DC2-4FCE-845A-DA65D78E132C}" type="pres">
      <dgm:prSet presAssocID="{A94B89B2-BB81-4551-9625-3635015BC8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FA854F73-8791-48B8-8604-04B3B67155EC}" type="pres">
      <dgm:prSet presAssocID="{A94B89B2-BB81-4551-9625-3635015BC838}" presName="spaceRect" presStyleCnt="0"/>
      <dgm:spPr/>
    </dgm:pt>
    <dgm:pt modelId="{6F7D30DA-FA44-4916-824C-B8C82D950674}" type="pres">
      <dgm:prSet presAssocID="{A94B89B2-BB81-4551-9625-3635015BC838}" presName="parTx" presStyleLbl="revTx" presStyleIdx="2" presStyleCnt="3">
        <dgm:presLayoutVars>
          <dgm:chMax val="0"/>
          <dgm:chPref val="0"/>
        </dgm:presLayoutVars>
      </dgm:prSet>
      <dgm:spPr/>
    </dgm:pt>
  </dgm:ptLst>
  <dgm:cxnLst>
    <dgm:cxn modelId="{180DCB24-42D6-4AA4-A5A3-23ECA8C75863}" srcId="{B4277D45-34BE-4B45-98D8-9A110383283A}" destId="{C4B3395F-AC2D-4407-AF6B-5A41E9AA0E95}" srcOrd="0" destOrd="0" parTransId="{B3B4E2E9-75C4-45A6-A185-F693616CF2E1}" sibTransId="{290C618E-A839-45A3-8D37-E281142606E2}"/>
    <dgm:cxn modelId="{86A67D42-108E-40F0-A5C1-889DD573CDD1}" type="presOf" srcId="{AC06BE01-E777-4B85-AD96-458EBC5D0B51}" destId="{FA9BC1D9-0E94-43D6-A589-3085845A14FF}" srcOrd="0" destOrd="0" presId="urn:microsoft.com/office/officeart/2018/2/layout/IconVerticalSolidList"/>
    <dgm:cxn modelId="{8FB65F57-487B-4F33-BBDA-865FB25909E9}" type="presOf" srcId="{A94B89B2-BB81-4551-9625-3635015BC838}" destId="{6F7D30DA-FA44-4916-824C-B8C82D950674}" srcOrd="0" destOrd="0" presId="urn:microsoft.com/office/officeart/2018/2/layout/IconVerticalSolidList"/>
    <dgm:cxn modelId="{80E89167-4DF9-480E-9A60-EAB27CE20E2D}" type="presOf" srcId="{C4B3395F-AC2D-4407-AF6B-5A41E9AA0E95}" destId="{FA3AE907-2D0E-4E4B-8712-9B33BD7AD5DC}" srcOrd="0" destOrd="0" presId="urn:microsoft.com/office/officeart/2018/2/layout/IconVerticalSolidList"/>
    <dgm:cxn modelId="{A103617A-8F21-45BB-9BFC-3D6520B161BA}" type="presOf" srcId="{B4277D45-34BE-4B45-98D8-9A110383283A}" destId="{2C964105-0DF6-40F3-AC1C-F3B887FB39AF}" srcOrd="0" destOrd="0" presId="urn:microsoft.com/office/officeart/2018/2/layout/IconVerticalSolidList"/>
    <dgm:cxn modelId="{14610686-B962-46D3-907B-EDDD3AC08D95}" srcId="{B4277D45-34BE-4B45-98D8-9A110383283A}" destId="{A94B89B2-BB81-4551-9625-3635015BC838}" srcOrd="2" destOrd="0" parTransId="{78D04FD4-A01C-435B-A4F8-C9FA0AA8146E}" sibTransId="{8C49DE2C-1F74-43C3-98A1-BFAF3AB36865}"/>
    <dgm:cxn modelId="{A8538E87-1648-47C1-996E-8E849D6609D2}" srcId="{B4277D45-34BE-4B45-98D8-9A110383283A}" destId="{AC06BE01-E777-4B85-AD96-458EBC5D0B51}" srcOrd="1" destOrd="0" parTransId="{88ABA622-481C-4898-81AC-74B18A406C83}" sibTransId="{CABAF1EA-A895-497A-A40B-31945C815C57}"/>
    <dgm:cxn modelId="{10D7CDA1-29E3-4C4D-9CF2-B40DCD0CA575}" type="presParOf" srcId="{2C964105-0DF6-40F3-AC1C-F3B887FB39AF}" destId="{3BB5ECC2-E96C-4D25-BECD-5CE6E0221D0D}" srcOrd="0" destOrd="0" presId="urn:microsoft.com/office/officeart/2018/2/layout/IconVerticalSolidList"/>
    <dgm:cxn modelId="{9883969A-7D31-4021-B05A-AE4DD9EE37F4}" type="presParOf" srcId="{3BB5ECC2-E96C-4D25-BECD-5CE6E0221D0D}" destId="{32F3DE13-D74D-418D-9E46-180AB8912F9C}" srcOrd="0" destOrd="0" presId="urn:microsoft.com/office/officeart/2018/2/layout/IconVerticalSolidList"/>
    <dgm:cxn modelId="{33077852-C76E-48A5-BA64-22986535D88F}" type="presParOf" srcId="{3BB5ECC2-E96C-4D25-BECD-5CE6E0221D0D}" destId="{E07EC2F6-AD13-4AB8-8083-6B53471D9B48}" srcOrd="1" destOrd="0" presId="urn:microsoft.com/office/officeart/2018/2/layout/IconVerticalSolidList"/>
    <dgm:cxn modelId="{CAAF5961-30D4-44A2-8D70-613962326832}" type="presParOf" srcId="{3BB5ECC2-E96C-4D25-BECD-5CE6E0221D0D}" destId="{1AD0AC0B-D07E-42B3-9BFF-EC097D1694F1}" srcOrd="2" destOrd="0" presId="urn:microsoft.com/office/officeart/2018/2/layout/IconVerticalSolidList"/>
    <dgm:cxn modelId="{6043164F-3AD0-4310-9423-E45683DEA218}" type="presParOf" srcId="{3BB5ECC2-E96C-4D25-BECD-5CE6E0221D0D}" destId="{FA3AE907-2D0E-4E4B-8712-9B33BD7AD5DC}" srcOrd="3" destOrd="0" presId="urn:microsoft.com/office/officeart/2018/2/layout/IconVerticalSolidList"/>
    <dgm:cxn modelId="{9FC5ED00-01B8-4A5D-9FFA-E11C1431E93A}" type="presParOf" srcId="{2C964105-0DF6-40F3-AC1C-F3B887FB39AF}" destId="{50702701-8385-4C34-BF9C-B12C5C36633A}" srcOrd="1" destOrd="0" presId="urn:microsoft.com/office/officeart/2018/2/layout/IconVerticalSolidList"/>
    <dgm:cxn modelId="{A20B4797-4F06-438E-A67C-75FB24934069}" type="presParOf" srcId="{2C964105-0DF6-40F3-AC1C-F3B887FB39AF}" destId="{B7423E5B-A07F-451F-8002-7C2B1F93D3CC}" srcOrd="2" destOrd="0" presId="urn:microsoft.com/office/officeart/2018/2/layout/IconVerticalSolidList"/>
    <dgm:cxn modelId="{B60FC684-7F79-49C1-AA36-FC928B73C2A9}" type="presParOf" srcId="{B7423E5B-A07F-451F-8002-7C2B1F93D3CC}" destId="{26E8653A-5C21-4A39-9C8A-569E3802D535}" srcOrd="0" destOrd="0" presId="urn:microsoft.com/office/officeart/2018/2/layout/IconVerticalSolidList"/>
    <dgm:cxn modelId="{BB90ED63-7961-465E-8552-A721677FA2C4}" type="presParOf" srcId="{B7423E5B-A07F-451F-8002-7C2B1F93D3CC}" destId="{2FB4431D-5CEA-4494-9C81-40E75C167670}" srcOrd="1" destOrd="0" presId="urn:microsoft.com/office/officeart/2018/2/layout/IconVerticalSolidList"/>
    <dgm:cxn modelId="{CC56E372-9E56-44B2-8056-364686EA8E51}" type="presParOf" srcId="{B7423E5B-A07F-451F-8002-7C2B1F93D3CC}" destId="{26958908-0B72-436B-8EF4-C16CB8F1DAD7}" srcOrd="2" destOrd="0" presId="urn:microsoft.com/office/officeart/2018/2/layout/IconVerticalSolidList"/>
    <dgm:cxn modelId="{4399FDE0-332D-4118-96EE-1F4D9B74C7AF}" type="presParOf" srcId="{B7423E5B-A07F-451F-8002-7C2B1F93D3CC}" destId="{FA9BC1D9-0E94-43D6-A589-3085845A14FF}" srcOrd="3" destOrd="0" presId="urn:microsoft.com/office/officeart/2018/2/layout/IconVerticalSolidList"/>
    <dgm:cxn modelId="{8245507B-B4B5-4F57-A798-67C03A8663CD}" type="presParOf" srcId="{2C964105-0DF6-40F3-AC1C-F3B887FB39AF}" destId="{2B9B934D-0577-4A07-A3BD-FBB9FEB89A74}" srcOrd="3" destOrd="0" presId="urn:microsoft.com/office/officeart/2018/2/layout/IconVerticalSolidList"/>
    <dgm:cxn modelId="{A9FC1934-68A0-4A62-97FC-C52D30C5C2D6}" type="presParOf" srcId="{2C964105-0DF6-40F3-AC1C-F3B887FB39AF}" destId="{8F044B07-4045-4481-922E-E00C6ACFBA22}" srcOrd="4" destOrd="0" presId="urn:microsoft.com/office/officeart/2018/2/layout/IconVerticalSolidList"/>
    <dgm:cxn modelId="{DD3BCD0A-6943-4F41-A88C-DA84EF0B6173}" type="presParOf" srcId="{8F044B07-4045-4481-922E-E00C6ACFBA22}" destId="{D27B75D9-9631-4EA2-A572-9F524A555314}" srcOrd="0" destOrd="0" presId="urn:microsoft.com/office/officeart/2018/2/layout/IconVerticalSolidList"/>
    <dgm:cxn modelId="{2B891DF7-796F-4F6A-9FDA-CEC433CED90F}" type="presParOf" srcId="{8F044B07-4045-4481-922E-E00C6ACFBA22}" destId="{66BF9F80-2DC2-4FCE-845A-DA65D78E132C}" srcOrd="1" destOrd="0" presId="urn:microsoft.com/office/officeart/2018/2/layout/IconVerticalSolidList"/>
    <dgm:cxn modelId="{C6A01A95-6782-4E16-A8BB-D73A28FA881B}" type="presParOf" srcId="{8F044B07-4045-4481-922E-E00C6ACFBA22}" destId="{FA854F73-8791-48B8-8604-04B3B67155EC}" srcOrd="2" destOrd="0" presId="urn:microsoft.com/office/officeart/2018/2/layout/IconVerticalSolidList"/>
    <dgm:cxn modelId="{8A28DDEF-4D5B-4F1D-A1B9-A00620A7D72E}" type="presParOf" srcId="{8F044B07-4045-4481-922E-E00C6ACFBA22}" destId="{6F7D30DA-FA44-4916-824C-B8C82D9506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3DE13-D74D-418D-9E46-180AB8912F9C}">
      <dsp:nvSpPr>
        <dsp:cNvPr id="0" name=""/>
        <dsp:cNvSpPr/>
      </dsp:nvSpPr>
      <dsp:spPr>
        <a:xfrm>
          <a:off x="0" y="595"/>
          <a:ext cx="7416800" cy="1393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EC2F6-AD13-4AB8-8083-6B53471D9B48}">
      <dsp:nvSpPr>
        <dsp:cNvPr id="0" name=""/>
        <dsp:cNvSpPr/>
      </dsp:nvSpPr>
      <dsp:spPr>
        <a:xfrm>
          <a:off x="421391" y="314027"/>
          <a:ext cx="766167" cy="766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AE907-2D0E-4E4B-8712-9B33BD7AD5DC}">
      <dsp:nvSpPr>
        <dsp:cNvPr id="0" name=""/>
        <dsp:cNvSpPr/>
      </dsp:nvSpPr>
      <dsp:spPr>
        <a:xfrm>
          <a:off x="1608951" y="595"/>
          <a:ext cx="58078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666750">
            <a:lnSpc>
              <a:spcPct val="100000"/>
            </a:lnSpc>
            <a:spcBef>
              <a:spcPct val="0"/>
            </a:spcBef>
            <a:spcAft>
              <a:spcPct val="35000"/>
            </a:spcAft>
            <a:buNone/>
          </a:pPr>
          <a:r>
            <a:rPr lang="it-IT" sz="1500" kern="1200">
              <a:solidFill>
                <a:srgbClr val="000000"/>
              </a:solidFill>
            </a:rPr>
            <a:t>In modern robotics, ensuring </a:t>
          </a:r>
          <a:r>
            <a:rPr lang="it-IT" sz="1500" kern="1200">
              <a:solidFill>
                <a:schemeClr val="tx1"/>
              </a:solidFill>
            </a:rPr>
            <a:t>accurate and reliable</a:t>
          </a:r>
          <a:r>
            <a:rPr lang="it-IT" sz="1500" kern="1200">
              <a:solidFill>
                <a:srgbClr val="000000"/>
              </a:solidFill>
            </a:rPr>
            <a:t> performance in presence of uncertainties is crucial. Robust control offers a powerful solution, particularly when system dynamics are influenced by moderate variations due to uncertainties known to lie within bounded intervals.</a:t>
          </a:r>
          <a:endParaRPr lang="en-US" sz="1500" kern="1200">
            <a:solidFill>
              <a:srgbClr val="000000"/>
            </a:solidFill>
          </a:endParaRPr>
        </a:p>
      </dsp:txBody>
      <dsp:txXfrm>
        <a:off x="1608951" y="595"/>
        <a:ext cx="5807848" cy="1393031"/>
      </dsp:txXfrm>
    </dsp:sp>
    <dsp:sp modelId="{26E8653A-5C21-4A39-9C8A-569E3802D535}">
      <dsp:nvSpPr>
        <dsp:cNvPr id="0" name=""/>
        <dsp:cNvSpPr/>
      </dsp:nvSpPr>
      <dsp:spPr>
        <a:xfrm>
          <a:off x="0" y="1741884"/>
          <a:ext cx="7416800" cy="1393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4431D-5CEA-4494-9C81-40E75C167670}">
      <dsp:nvSpPr>
        <dsp:cNvPr id="0" name=""/>
        <dsp:cNvSpPr/>
      </dsp:nvSpPr>
      <dsp:spPr>
        <a:xfrm>
          <a:off x="421391" y="2055316"/>
          <a:ext cx="766167" cy="766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BC1D9-0E94-43D6-A589-3085845A14FF}">
      <dsp:nvSpPr>
        <dsp:cNvPr id="0" name=""/>
        <dsp:cNvSpPr/>
      </dsp:nvSpPr>
      <dsp:spPr>
        <a:xfrm>
          <a:off x="1608951" y="1741884"/>
          <a:ext cx="58078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666750">
            <a:lnSpc>
              <a:spcPct val="100000"/>
            </a:lnSpc>
            <a:spcBef>
              <a:spcPct val="0"/>
            </a:spcBef>
            <a:spcAft>
              <a:spcPct val="35000"/>
            </a:spcAft>
            <a:buNone/>
          </a:pPr>
          <a:r>
            <a:rPr lang="it-IT" sz="1500" b="0" i="0" kern="1200">
              <a:solidFill>
                <a:srgbClr val="000000"/>
              </a:solidFill>
            </a:rPr>
            <a:t>The aim of this presentation is to explore a </a:t>
          </a:r>
          <a:r>
            <a:rPr lang="it-IT" sz="1500" b="0" i="0" kern="1200">
              <a:solidFill>
                <a:schemeClr val="tx1"/>
              </a:solidFill>
            </a:rPr>
            <a:t>robust control strategy </a:t>
          </a:r>
          <a:r>
            <a:rPr lang="it-IT" sz="1500" b="0" i="0" kern="1200">
              <a:solidFill>
                <a:srgbClr val="000000"/>
              </a:solidFill>
            </a:rPr>
            <a:t>that relies on known bounds for dynamic coefficients variations. </a:t>
          </a:r>
          <a:endParaRPr lang="en-US" sz="1500" kern="1200">
            <a:solidFill>
              <a:srgbClr val="000000"/>
            </a:solidFill>
          </a:endParaRPr>
        </a:p>
      </dsp:txBody>
      <dsp:txXfrm>
        <a:off x="1608951" y="1741884"/>
        <a:ext cx="5807848" cy="1393031"/>
      </dsp:txXfrm>
    </dsp:sp>
    <dsp:sp modelId="{D27B75D9-9631-4EA2-A572-9F524A555314}">
      <dsp:nvSpPr>
        <dsp:cNvPr id="0" name=""/>
        <dsp:cNvSpPr/>
      </dsp:nvSpPr>
      <dsp:spPr>
        <a:xfrm>
          <a:off x="0" y="3483173"/>
          <a:ext cx="7416800" cy="13930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F9F80-2DC2-4FCE-845A-DA65D78E132C}">
      <dsp:nvSpPr>
        <dsp:cNvPr id="0" name=""/>
        <dsp:cNvSpPr/>
      </dsp:nvSpPr>
      <dsp:spPr>
        <a:xfrm>
          <a:off x="421391" y="3796605"/>
          <a:ext cx="766167" cy="766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D30DA-FA44-4916-824C-B8C82D950674}">
      <dsp:nvSpPr>
        <dsp:cNvPr id="0" name=""/>
        <dsp:cNvSpPr/>
      </dsp:nvSpPr>
      <dsp:spPr>
        <a:xfrm>
          <a:off x="1608951" y="3483173"/>
          <a:ext cx="58078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666750">
            <a:lnSpc>
              <a:spcPct val="100000"/>
            </a:lnSpc>
            <a:spcBef>
              <a:spcPct val="0"/>
            </a:spcBef>
            <a:spcAft>
              <a:spcPct val="35000"/>
            </a:spcAft>
            <a:buNone/>
          </a:pPr>
          <a:r>
            <a:rPr lang="it-IT" sz="1500" b="0" i="0" kern="1200">
              <a:solidFill>
                <a:srgbClr val="000000"/>
              </a:solidFill>
            </a:rPr>
            <a:t>This approach is especially useful for systems where disturbances or parameter variations cannot be ignored, offering enhanced stability and performance in </a:t>
          </a:r>
          <a:r>
            <a:rPr lang="it-IT" sz="1500" b="0" i="0" kern="1200">
              <a:solidFill>
                <a:schemeClr val="tx1"/>
              </a:solidFill>
            </a:rPr>
            <a:t>realistic scenarios </a:t>
          </a:r>
          <a:r>
            <a:rPr lang="it-IT" sz="1500" b="0" i="0" kern="1200">
              <a:solidFill>
                <a:srgbClr val="000000"/>
              </a:solidFill>
            </a:rPr>
            <a:t>compared to traditional feedback linearization methods.</a:t>
          </a:r>
          <a:endParaRPr lang="en-US" sz="1500" kern="1200">
            <a:solidFill>
              <a:srgbClr val="000000"/>
            </a:solidFill>
          </a:endParaRPr>
        </a:p>
      </dsp:txBody>
      <dsp:txXfrm>
        <a:off x="1608951" y="3483173"/>
        <a:ext cx="5807848" cy="13930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BF3616-A4B3-2642-A839-4FE912CA4475}"/>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5" name="Rectangle 3">
            <a:extLst>
              <a:ext uri="{FF2B5EF4-FFF2-40B4-BE49-F238E27FC236}">
                <a16:creationId xmlns:a16="http://schemas.microsoft.com/office/drawing/2014/main" id="{86A9E7E6-CBF9-79ED-6BD0-990F2EE0F75A}"/>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3076" name="Rectangle 4">
            <a:extLst>
              <a:ext uri="{FF2B5EF4-FFF2-40B4-BE49-F238E27FC236}">
                <a16:creationId xmlns:a16="http://schemas.microsoft.com/office/drawing/2014/main" id="{50B73118-D3E9-8AFE-5BE7-AB70EC947F9F}"/>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3077" name="Rectangle 5">
            <a:extLst>
              <a:ext uri="{FF2B5EF4-FFF2-40B4-BE49-F238E27FC236}">
                <a16:creationId xmlns:a16="http://schemas.microsoft.com/office/drawing/2014/main" id="{85615C10-598C-17A6-40A4-5D5491EBDC25}"/>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CCB22F43-AEAE-9342-8BB3-9A74210144CD}" type="slidenum">
              <a:rPr lang="it-IT" altLang="it-IT"/>
              <a:pPr>
                <a:defRPr/>
              </a:pPr>
              <a:t>‹N›</a:t>
            </a:fld>
            <a:endParaRPr lang="it-IT"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28E279B-2C59-3D6C-CAD3-D81DAC34B8F4}"/>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3" name="Rectangle 3">
            <a:extLst>
              <a:ext uri="{FF2B5EF4-FFF2-40B4-BE49-F238E27FC236}">
                <a16:creationId xmlns:a16="http://schemas.microsoft.com/office/drawing/2014/main" id="{6D8F6D23-C831-AA5D-8CD3-12AFD4203C4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dirty="0"/>
          </a:p>
        </p:txBody>
      </p:sp>
      <p:sp>
        <p:nvSpPr>
          <p:cNvPr id="16388" name="Rectangle 4">
            <a:extLst>
              <a:ext uri="{FF2B5EF4-FFF2-40B4-BE49-F238E27FC236}">
                <a16:creationId xmlns:a16="http://schemas.microsoft.com/office/drawing/2014/main" id="{509F19D2-ADDE-57BE-48B6-98CDC076E64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AD3F7D0C-DE12-156C-D1BF-1DE7F593F9ED}"/>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B2D656DE-B70D-E24D-5F6A-A32298DB7901}"/>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dirty="0"/>
          </a:p>
        </p:txBody>
      </p:sp>
      <p:sp>
        <p:nvSpPr>
          <p:cNvPr id="5127" name="Rectangle 7">
            <a:extLst>
              <a:ext uri="{FF2B5EF4-FFF2-40B4-BE49-F238E27FC236}">
                <a16:creationId xmlns:a16="http://schemas.microsoft.com/office/drawing/2014/main" id="{A95931F1-4550-738E-A2D4-07738A2ED724}"/>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E8D6731A-BF05-7E43-90DA-6CC111B18CCC}"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CB7B8D-3C78-A320-68F0-0BF0CB699E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4B1E920E-F796-0B4E-91E2-888C676C5202}" type="slidenum">
              <a:rPr lang="it-IT" altLang="it-IT" sz="1200" smtClean="0">
                <a:solidFill>
                  <a:schemeClr val="tx1"/>
                </a:solidFill>
              </a:rPr>
              <a:pPr/>
              <a:t>1</a:t>
            </a:fld>
            <a:endParaRPr lang="it-IT" altLang="it-IT" sz="1200" dirty="0">
              <a:solidFill>
                <a:schemeClr val="tx1"/>
              </a:solidFill>
            </a:endParaRPr>
          </a:p>
        </p:txBody>
      </p:sp>
      <p:sp>
        <p:nvSpPr>
          <p:cNvPr id="19458" name="Rectangle 2">
            <a:extLst>
              <a:ext uri="{FF2B5EF4-FFF2-40B4-BE49-F238E27FC236}">
                <a16:creationId xmlns:a16="http://schemas.microsoft.com/office/drawing/2014/main" id="{90952AA4-5AF1-FC14-2ED5-BA04E60B3B38}"/>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7B9F1116-CCCF-BDED-917C-3ED64E3520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F23BBF39-6872-B41C-F755-4E817F048C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3B728093-5315-1A45-807B-3161B8D1881D}" type="slidenum">
              <a:rPr lang="it-IT" altLang="it-IT" sz="1200" smtClean="0">
                <a:solidFill>
                  <a:schemeClr val="tx1"/>
                </a:solidFill>
              </a:rPr>
              <a:pPr/>
              <a:t>2</a:t>
            </a:fld>
            <a:endParaRPr lang="it-IT" altLang="it-IT" sz="1200" dirty="0">
              <a:solidFill>
                <a:schemeClr val="tx1"/>
              </a:solidFill>
            </a:endParaRPr>
          </a:p>
        </p:txBody>
      </p:sp>
      <p:sp>
        <p:nvSpPr>
          <p:cNvPr id="21506" name="Rectangle 2">
            <a:extLst>
              <a:ext uri="{FF2B5EF4-FFF2-40B4-BE49-F238E27FC236}">
                <a16:creationId xmlns:a16="http://schemas.microsoft.com/office/drawing/2014/main" id="{DBEB67C8-43D6-B757-AE6C-04BA16969DF4}"/>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53F8F8A2-838C-CC4C-F160-44561D0A88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4DE9D687-3CCB-76F6-C255-C3AB7EBB39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3471D059-0C92-2649-BA7E-E594E5B57DEC}" type="slidenum">
              <a:rPr lang="it-IT" altLang="it-IT" sz="1200" smtClean="0">
                <a:solidFill>
                  <a:schemeClr val="tx1"/>
                </a:solidFill>
              </a:rPr>
              <a:pPr/>
              <a:t>3</a:t>
            </a:fld>
            <a:endParaRPr lang="it-IT" altLang="it-IT" sz="1200" dirty="0">
              <a:solidFill>
                <a:schemeClr val="tx1"/>
              </a:solidFill>
            </a:endParaRPr>
          </a:p>
        </p:txBody>
      </p:sp>
      <p:sp>
        <p:nvSpPr>
          <p:cNvPr id="23554" name="Rectangle 2">
            <a:extLst>
              <a:ext uri="{FF2B5EF4-FFF2-40B4-BE49-F238E27FC236}">
                <a16:creationId xmlns:a16="http://schemas.microsoft.com/office/drawing/2014/main" id="{7B06C9D1-F1D7-13AE-8505-B5BC628B987B}"/>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64140BEE-8ACF-88FA-7C28-9964026752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1DC980F-8361-3893-D57D-97601E4097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A73D2B1-A259-7E4C-A691-35FC5AB5B950}" type="slidenum">
              <a:rPr lang="it-IT" altLang="it-IT" sz="1200" smtClean="0">
                <a:solidFill>
                  <a:schemeClr val="tx1"/>
                </a:solidFill>
              </a:rPr>
              <a:pPr/>
              <a:t>4</a:t>
            </a:fld>
            <a:endParaRPr lang="it-IT" altLang="it-IT" sz="1200" dirty="0">
              <a:solidFill>
                <a:schemeClr val="tx1"/>
              </a:solidFill>
            </a:endParaRPr>
          </a:p>
        </p:txBody>
      </p:sp>
      <p:sp>
        <p:nvSpPr>
          <p:cNvPr id="25602" name="Rectangle 2">
            <a:extLst>
              <a:ext uri="{FF2B5EF4-FFF2-40B4-BE49-F238E27FC236}">
                <a16:creationId xmlns:a16="http://schemas.microsoft.com/office/drawing/2014/main" id="{50797FF6-158D-43DC-0EA8-591D747482C1}"/>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4EEDD714-9681-525B-52B2-FDEBCD6537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dirty="0"/>
          </a:p>
        </p:txBody>
      </p:sp>
    </p:spTree>
    <p:extLst>
      <p:ext uri="{BB962C8B-B14F-4D97-AF65-F5344CB8AC3E}">
        <p14:creationId xmlns:p14="http://schemas.microsoft.com/office/powerpoint/2010/main" val="117777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1DC980F-8361-3893-D57D-97601E4097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A73D2B1-A259-7E4C-A691-35FC5AB5B950}" type="slidenum">
              <a:rPr lang="it-IT" altLang="it-IT" sz="1200" smtClean="0">
                <a:solidFill>
                  <a:schemeClr val="tx1"/>
                </a:solidFill>
              </a:rPr>
              <a:pPr/>
              <a:t>6</a:t>
            </a:fld>
            <a:endParaRPr lang="it-IT" altLang="it-IT" sz="1200" dirty="0">
              <a:solidFill>
                <a:schemeClr val="tx1"/>
              </a:solidFill>
            </a:endParaRPr>
          </a:p>
        </p:txBody>
      </p:sp>
      <p:sp>
        <p:nvSpPr>
          <p:cNvPr id="25602" name="Rectangle 2">
            <a:extLst>
              <a:ext uri="{FF2B5EF4-FFF2-40B4-BE49-F238E27FC236}">
                <a16:creationId xmlns:a16="http://schemas.microsoft.com/office/drawing/2014/main" id="{50797FF6-158D-43DC-0EA8-591D747482C1}"/>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4EEDD714-9681-525B-52B2-FDEBCD6537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13BA6B5C-2D0E-C511-E98E-16CB7898732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CF3DFD23-A667-DA45-B632-F2BA683BAA06}" type="slidenum">
              <a:rPr lang="it-IT" altLang="it-IT" sz="1200" smtClean="0">
                <a:solidFill>
                  <a:schemeClr val="tx1"/>
                </a:solidFill>
              </a:rPr>
              <a:pPr/>
              <a:t>9</a:t>
            </a:fld>
            <a:endParaRPr lang="it-IT" altLang="it-IT" sz="1200" dirty="0">
              <a:solidFill>
                <a:schemeClr val="tx1"/>
              </a:solidFill>
            </a:endParaRPr>
          </a:p>
        </p:txBody>
      </p:sp>
      <p:sp>
        <p:nvSpPr>
          <p:cNvPr id="27650" name="Rectangle 2">
            <a:extLst>
              <a:ext uri="{FF2B5EF4-FFF2-40B4-BE49-F238E27FC236}">
                <a16:creationId xmlns:a16="http://schemas.microsoft.com/office/drawing/2014/main" id="{2C013F48-9B8E-A22E-0351-EFFF80E7BCF6}"/>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52C8B6E-779A-69C9-44EF-ADC2D87C0EC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B809EF23-7626-6F28-D675-E392734FA2BA}"/>
              </a:ext>
            </a:extLst>
          </p:cNvPr>
          <p:cNvSpPr>
            <a:spLocks noGrp="1" noChangeArrowheads="1"/>
          </p:cNvSpPr>
          <p:nvPr>
            <p:ph type="dt" sz="half" idx="10"/>
          </p:nvPr>
        </p:nvSpPr>
        <p:spPr>
          <a:ln/>
        </p:spPr>
        <p:txBody>
          <a:bodyPr/>
          <a:lstStyle>
            <a:lvl1pPr>
              <a:defRPr/>
            </a:lvl1pPr>
          </a:lstStyle>
          <a:p>
            <a:pPr>
              <a:defRPr/>
            </a:pPr>
            <a:fld id="{178022AF-556A-AA41-A59C-7C6BF0E412AA}"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D46DFB42-B2DD-2D30-43EF-BBB6D1C5E47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9E5B5AEB-6CCB-8C74-03A7-3F82039B3722}"/>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D1DFBCC-27F3-9841-B20F-11D4F3D18FD2}" type="slidenum">
              <a:rPr lang="it-IT" altLang="it-IT" smtClean="0"/>
              <a:pPr>
                <a:defRPr/>
              </a:pPr>
              <a:t>‹N›</a:t>
            </a:fld>
            <a:endParaRPr lang="it-IT" altLang="it-IT" dirty="0"/>
          </a:p>
        </p:txBody>
      </p:sp>
    </p:spTree>
    <p:extLst>
      <p:ext uri="{BB962C8B-B14F-4D97-AF65-F5344CB8AC3E}">
        <p14:creationId xmlns:p14="http://schemas.microsoft.com/office/powerpoint/2010/main" val="167877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A9EB0F4-0C91-994F-0064-B395FFB88A71}"/>
              </a:ext>
            </a:extLst>
          </p:cNvPr>
          <p:cNvSpPr>
            <a:spLocks noGrp="1" noChangeArrowheads="1"/>
          </p:cNvSpPr>
          <p:nvPr>
            <p:ph type="dt" sz="half" idx="10"/>
          </p:nvPr>
        </p:nvSpPr>
        <p:spPr>
          <a:ln/>
        </p:spPr>
        <p:txBody>
          <a:bodyPr/>
          <a:lstStyle>
            <a:lvl1pPr>
              <a:defRPr/>
            </a:lvl1pPr>
          </a:lstStyle>
          <a:p>
            <a:pPr>
              <a:defRPr/>
            </a:pPr>
            <a:fld id="{92A8FB7D-D890-4048-9852-3A9301397786}"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102FD17B-AB53-56D7-97BF-F24347D02C57}"/>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E3B3177B-9A2F-9F9A-F47F-A6E3DBB73703}"/>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04FAD599-D6F7-D748-990D-85B3F5837882}" type="slidenum">
              <a:rPr lang="it-IT" altLang="it-IT" smtClean="0"/>
              <a:pPr>
                <a:defRPr/>
              </a:pPr>
              <a:t>‹N›</a:t>
            </a:fld>
            <a:endParaRPr lang="it-IT" altLang="it-IT" dirty="0"/>
          </a:p>
        </p:txBody>
      </p:sp>
    </p:spTree>
    <p:extLst>
      <p:ext uri="{BB962C8B-B14F-4D97-AF65-F5344CB8AC3E}">
        <p14:creationId xmlns:p14="http://schemas.microsoft.com/office/powerpoint/2010/main" val="22815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1116013" y="409575"/>
            <a:ext cx="5518150"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DDADE9A5-6EA7-F49B-4D37-ED80B5BE2489}"/>
              </a:ext>
            </a:extLst>
          </p:cNvPr>
          <p:cNvSpPr>
            <a:spLocks noGrp="1" noChangeArrowheads="1"/>
          </p:cNvSpPr>
          <p:nvPr>
            <p:ph type="dt" sz="half" idx="10"/>
          </p:nvPr>
        </p:nvSpPr>
        <p:spPr>
          <a:ln/>
        </p:spPr>
        <p:txBody>
          <a:bodyPr/>
          <a:lstStyle>
            <a:lvl1pPr>
              <a:defRPr/>
            </a:lvl1pPr>
          </a:lstStyle>
          <a:p>
            <a:pPr>
              <a:defRPr/>
            </a:pPr>
            <a:fld id="{4FB5B344-053C-9444-BB10-7DBA396265F8}"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51EDCE7F-F47E-0958-AE4D-9D28B091B43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1250DA4D-4360-972F-4EAA-7317CBE6572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9378150-601D-9640-B336-D5F9902D4801}" type="slidenum">
              <a:rPr lang="it-IT" altLang="it-IT" smtClean="0"/>
              <a:pPr>
                <a:defRPr/>
              </a:pPr>
              <a:t>‹N›</a:t>
            </a:fld>
            <a:endParaRPr lang="it-IT" altLang="it-IT" dirty="0"/>
          </a:p>
        </p:txBody>
      </p:sp>
    </p:spTree>
    <p:extLst>
      <p:ext uri="{BB962C8B-B14F-4D97-AF65-F5344CB8AC3E}">
        <p14:creationId xmlns:p14="http://schemas.microsoft.com/office/powerpoint/2010/main" val="290129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p:cNvSpPr>
            <a:spLocks noGrp="1"/>
          </p:cNvSpPr>
          <p:nvPr>
            <p:ph type="body"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A2CE66A3-4798-E815-91A2-E57B33864358}"/>
              </a:ext>
            </a:extLst>
          </p:cNvPr>
          <p:cNvSpPr>
            <a:spLocks noGrp="1" noChangeArrowheads="1"/>
          </p:cNvSpPr>
          <p:nvPr>
            <p:ph type="dt" sz="half" idx="10"/>
          </p:nvPr>
        </p:nvSpPr>
        <p:spPr>
          <a:ln/>
        </p:spPr>
        <p:txBody>
          <a:bodyPr/>
          <a:lstStyle>
            <a:lvl1pPr>
              <a:defRPr/>
            </a:lvl1pPr>
          </a:lstStyle>
          <a:p>
            <a:pPr>
              <a:defRPr/>
            </a:pPr>
            <a:fld id="{ECCDD29B-5564-8A49-9245-BCE2B87F399F}" type="datetime1">
              <a:rPr lang="it-IT" altLang="it-IT"/>
              <a:pPr>
                <a:defRPr/>
              </a:pPr>
              <a:t>31/08/24</a:t>
            </a:fld>
            <a:endParaRPr lang="it-IT" altLang="it-IT" dirty="0"/>
          </a:p>
        </p:txBody>
      </p:sp>
      <p:sp>
        <p:nvSpPr>
          <p:cNvPr id="6" name="Rectangle 5">
            <a:extLst>
              <a:ext uri="{FF2B5EF4-FFF2-40B4-BE49-F238E27FC236}">
                <a16:creationId xmlns:a16="http://schemas.microsoft.com/office/drawing/2014/main" id="{BE52A5E5-037F-1823-2E31-D2210F1AA7F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FC494DB1-13A2-DE36-8810-BDE50066C221}"/>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762A9829-782D-E84D-9C3C-F8B9D6EBA4DD}" type="slidenum">
              <a:rPr lang="it-IT" altLang="it-IT" smtClean="0"/>
              <a:pPr>
                <a:defRPr/>
              </a:pPr>
              <a:t>‹N›</a:t>
            </a:fld>
            <a:endParaRPr lang="it-IT" altLang="it-IT" dirty="0"/>
          </a:p>
        </p:txBody>
      </p:sp>
    </p:spTree>
    <p:extLst>
      <p:ext uri="{BB962C8B-B14F-4D97-AF65-F5344CB8AC3E}">
        <p14:creationId xmlns:p14="http://schemas.microsoft.com/office/powerpoint/2010/main" val="136500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p:cNvSpPr>
            <a:spLocks noGrp="1"/>
          </p:cNvSpPr>
          <p:nvPr>
            <p:ph type="tbl"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C2638960-DD1C-7CFD-A720-6DB7066C25C2}"/>
              </a:ext>
            </a:extLst>
          </p:cNvPr>
          <p:cNvSpPr>
            <a:spLocks noGrp="1" noChangeArrowheads="1"/>
          </p:cNvSpPr>
          <p:nvPr>
            <p:ph type="dt" sz="half" idx="10"/>
          </p:nvPr>
        </p:nvSpPr>
        <p:spPr>
          <a:ln/>
        </p:spPr>
        <p:txBody>
          <a:bodyPr/>
          <a:lstStyle>
            <a:lvl1pPr>
              <a:defRPr/>
            </a:lvl1pPr>
          </a:lstStyle>
          <a:p>
            <a:pPr>
              <a:defRPr/>
            </a:pPr>
            <a:fld id="{9B2F4E84-02B9-7243-9FC0-3A6B420FF6FB}"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5BEF29E8-E298-1814-3EA2-34119F5DC3C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5136804E-F289-0ADE-2C54-668F294FE3A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7336441-3092-DA4B-9F72-1597C17EB3EF}" type="slidenum">
              <a:rPr lang="it-IT" altLang="it-IT" smtClean="0"/>
              <a:pPr>
                <a:defRPr/>
              </a:pPr>
              <a:t>‹N›</a:t>
            </a:fld>
            <a:endParaRPr lang="it-IT" altLang="it-IT" dirty="0"/>
          </a:p>
        </p:txBody>
      </p:sp>
    </p:spTree>
    <p:extLst>
      <p:ext uri="{BB962C8B-B14F-4D97-AF65-F5344CB8AC3E}">
        <p14:creationId xmlns:p14="http://schemas.microsoft.com/office/powerpoint/2010/main" val="63604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p:cNvSpPr>
            <a:spLocks noGrp="1"/>
          </p:cNvSpPr>
          <p:nvPr>
            <p:ph type="chart" idx="1"/>
          </p:nvPr>
        </p:nvSpPr>
        <p:spPr>
          <a:xfrm>
            <a:off x="1116013" y="1752600"/>
            <a:ext cx="7559675" cy="4114800"/>
          </a:xfrm>
        </p:spPr>
        <p:txBody>
          <a:bodyPr/>
          <a:lstStyle/>
          <a:p>
            <a:pPr lvl="0"/>
            <a:endParaRPr lang="it-IT" noProof="0" dirty="0"/>
          </a:p>
        </p:txBody>
      </p:sp>
      <p:sp>
        <p:nvSpPr>
          <p:cNvPr id="4" name="Rectangle 4">
            <a:extLst>
              <a:ext uri="{FF2B5EF4-FFF2-40B4-BE49-F238E27FC236}">
                <a16:creationId xmlns:a16="http://schemas.microsoft.com/office/drawing/2014/main" id="{D8719789-FC3F-45DF-2D13-E8233D685556}"/>
              </a:ext>
            </a:extLst>
          </p:cNvPr>
          <p:cNvSpPr>
            <a:spLocks noGrp="1" noChangeArrowheads="1"/>
          </p:cNvSpPr>
          <p:nvPr>
            <p:ph type="dt" sz="half" idx="10"/>
          </p:nvPr>
        </p:nvSpPr>
        <p:spPr>
          <a:ln/>
        </p:spPr>
        <p:txBody>
          <a:bodyPr/>
          <a:lstStyle>
            <a:lvl1pPr>
              <a:defRPr/>
            </a:lvl1pPr>
          </a:lstStyle>
          <a:p>
            <a:pPr>
              <a:defRPr/>
            </a:pPr>
            <a:fld id="{CECE0ACF-096A-724C-858E-7ED3C9605CCE}"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AD3D60C7-C3BE-B678-66B2-2C854812A114}"/>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49C7A02-72BB-FA67-B433-46D1168C14E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40194C1-0767-C34A-9B6F-5652C530983A}" type="slidenum">
              <a:rPr lang="it-IT" altLang="it-IT" smtClean="0"/>
              <a:pPr>
                <a:defRPr/>
              </a:pPr>
              <a:t>‹N›</a:t>
            </a:fld>
            <a:endParaRPr lang="it-IT" altLang="it-IT" dirty="0"/>
          </a:p>
        </p:txBody>
      </p:sp>
    </p:spTree>
    <p:extLst>
      <p:ext uri="{BB962C8B-B14F-4D97-AF65-F5344CB8AC3E}">
        <p14:creationId xmlns:p14="http://schemas.microsoft.com/office/powerpoint/2010/main" val="7062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AE0B0F29-82CC-67E7-3B92-28358DD4872E}"/>
              </a:ext>
            </a:extLst>
          </p:cNvPr>
          <p:cNvSpPr>
            <a:spLocks noGrp="1" noChangeArrowheads="1"/>
          </p:cNvSpPr>
          <p:nvPr>
            <p:ph type="dt" sz="half" idx="10"/>
          </p:nvPr>
        </p:nvSpPr>
        <p:spPr>
          <a:ln/>
        </p:spPr>
        <p:txBody>
          <a:bodyPr/>
          <a:lstStyle>
            <a:lvl1pPr>
              <a:defRPr/>
            </a:lvl1pPr>
          </a:lstStyle>
          <a:p>
            <a:pPr>
              <a:defRPr/>
            </a:pPr>
            <a:fld id="{0084460F-BA9A-B445-9BDF-3C679C9DD3B0}"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D200D6C9-27DC-2614-60EE-424FD33A0D9F}"/>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7585165D-A5FC-F182-BF5A-014E4AC926C0}"/>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28BBCB-ADC0-9246-B619-5C54B15E93DD}" type="slidenum">
              <a:rPr lang="it-IT" altLang="it-IT" smtClean="0"/>
              <a:pPr>
                <a:defRPr/>
              </a:pPr>
              <a:t>‹N›</a:t>
            </a:fld>
            <a:endParaRPr lang="it-IT" altLang="it-IT" dirty="0"/>
          </a:p>
        </p:txBody>
      </p:sp>
    </p:spTree>
    <p:extLst>
      <p:ext uri="{BB962C8B-B14F-4D97-AF65-F5344CB8AC3E}">
        <p14:creationId xmlns:p14="http://schemas.microsoft.com/office/powerpoint/2010/main" val="166486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BF2D48EE-B4DB-8BE0-B16A-7E32DA40E30D}"/>
              </a:ext>
            </a:extLst>
          </p:cNvPr>
          <p:cNvSpPr>
            <a:spLocks noGrp="1" noChangeArrowheads="1"/>
          </p:cNvSpPr>
          <p:nvPr>
            <p:ph type="dt" sz="half" idx="10"/>
          </p:nvPr>
        </p:nvSpPr>
        <p:spPr>
          <a:ln/>
        </p:spPr>
        <p:txBody>
          <a:bodyPr/>
          <a:lstStyle>
            <a:lvl1pPr>
              <a:defRPr/>
            </a:lvl1pPr>
          </a:lstStyle>
          <a:p>
            <a:pPr>
              <a:defRPr/>
            </a:pPr>
            <a:fld id="{1FBEF1CB-D77D-B549-9A88-374931002521}" type="datetime1">
              <a:rPr lang="it-IT" altLang="it-IT"/>
              <a:pPr>
                <a:defRPr/>
              </a:pPr>
              <a:t>31/08/24</a:t>
            </a:fld>
            <a:endParaRPr lang="it-IT" altLang="it-IT" dirty="0"/>
          </a:p>
        </p:txBody>
      </p:sp>
      <p:sp>
        <p:nvSpPr>
          <p:cNvPr id="5" name="Rectangle 5">
            <a:extLst>
              <a:ext uri="{FF2B5EF4-FFF2-40B4-BE49-F238E27FC236}">
                <a16:creationId xmlns:a16="http://schemas.microsoft.com/office/drawing/2014/main" id="{86A9A072-F103-31FB-6058-B03DD956D30A}"/>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6" name="Rectangle 6">
            <a:extLst>
              <a:ext uri="{FF2B5EF4-FFF2-40B4-BE49-F238E27FC236}">
                <a16:creationId xmlns:a16="http://schemas.microsoft.com/office/drawing/2014/main" id="{A626F751-0788-73B3-A915-AED57223AF95}"/>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6E90C596-6A0D-654E-89AC-067562C0190A}" type="slidenum">
              <a:rPr lang="it-IT" altLang="it-IT" smtClean="0"/>
              <a:pPr>
                <a:defRPr/>
              </a:pPr>
              <a:t>‹N›</a:t>
            </a:fld>
            <a:endParaRPr lang="it-IT" altLang="it-IT" dirty="0"/>
          </a:p>
        </p:txBody>
      </p:sp>
    </p:spTree>
    <p:extLst>
      <p:ext uri="{BB962C8B-B14F-4D97-AF65-F5344CB8AC3E}">
        <p14:creationId xmlns:p14="http://schemas.microsoft.com/office/powerpoint/2010/main" val="20972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CC567264-C02D-FB2D-F85C-E258F68F6D4F}"/>
              </a:ext>
            </a:extLst>
          </p:cNvPr>
          <p:cNvSpPr>
            <a:spLocks noGrp="1" noChangeArrowheads="1"/>
          </p:cNvSpPr>
          <p:nvPr>
            <p:ph type="dt" sz="half" idx="10"/>
          </p:nvPr>
        </p:nvSpPr>
        <p:spPr>
          <a:ln/>
        </p:spPr>
        <p:txBody>
          <a:bodyPr/>
          <a:lstStyle>
            <a:lvl1pPr>
              <a:defRPr/>
            </a:lvl1pPr>
          </a:lstStyle>
          <a:p>
            <a:pPr>
              <a:defRPr/>
            </a:pPr>
            <a:fld id="{96C248AF-251E-6041-A87D-650CB6CAAF13}" type="datetime1">
              <a:rPr lang="it-IT" altLang="it-IT"/>
              <a:pPr>
                <a:defRPr/>
              </a:pPr>
              <a:t>31/08/24</a:t>
            </a:fld>
            <a:endParaRPr lang="it-IT" altLang="it-IT" dirty="0"/>
          </a:p>
        </p:txBody>
      </p:sp>
      <p:sp>
        <p:nvSpPr>
          <p:cNvPr id="6" name="Rectangle 5">
            <a:extLst>
              <a:ext uri="{FF2B5EF4-FFF2-40B4-BE49-F238E27FC236}">
                <a16:creationId xmlns:a16="http://schemas.microsoft.com/office/drawing/2014/main" id="{A6B7112E-2DE8-9E1B-A5BB-4618FD7918E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1EECBE29-D98F-4F5D-F8F9-E4A23D60331A}"/>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464AD94F-4B85-C74E-AEA4-6D021F351EFA}" type="slidenum">
              <a:rPr lang="it-IT" altLang="it-IT" smtClean="0"/>
              <a:pPr>
                <a:defRPr/>
              </a:pPr>
              <a:t>‹N›</a:t>
            </a:fld>
            <a:endParaRPr lang="it-IT" altLang="it-IT" dirty="0"/>
          </a:p>
        </p:txBody>
      </p:sp>
    </p:spTree>
    <p:extLst>
      <p:ext uri="{BB962C8B-B14F-4D97-AF65-F5344CB8AC3E}">
        <p14:creationId xmlns:p14="http://schemas.microsoft.com/office/powerpoint/2010/main" val="380004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630238" y="2505075"/>
            <a:ext cx="38687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4629150" y="2505075"/>
            <a:ext cx="38877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FB0AD106-1534-F00D-26D2-720C3D522BCD}"/>
              </a:ext>
            </a:extLst>
          </p:cNvPr>
          <p:cNvSpPr>
            <a:spLocks noGrp="1" noChangeArrowheads="1"/>
          </p:cNvSpPr>
          <p:nvPr>
            <p:ph type="dt" sz="half" idx="10"/>
          </p:nvPr>
        </p:nvSpPr>
        <p:spPr>
          <a:ln/>
        </p:spPr>
        <p:txBody>
          <a:bodyPr/>
          <a:lstStyle>
            <a:lvl1pPr>
              <a:defRPr/>
            </a:lvl1pPr>
          </a:lstStyle>
          <a:p>
            <a:pPr>
              <a:defRPr/>
            </a:pPr>
            <a:fld id="{D3FB3BFA-BD33-FA45-AB65-ED62AEFFA00B}" type="datetime1">
              <a:rPr lang="it-IT" altLang="it-IT"/>
              <a:pPr>
                <a:defRPr/>
              </a:pPr>
              <a:t>31/08/24</a:t>
            </a:fld>
            <a:endParaRPr lang="it-IT" altLang="it-IT" dirty="0"/>
          </a:p>
        </p:txBody>
      </p:sp>
      <p:sp>
        <p:nvSpPr>
          <p:cNvPr id="8" name="Rectangle 5">
            <a:extLst>
              <a:ext uri="{FF2B5EF4-FFF2-40B4-BE49-F238E27FC236}">
                <a16:creationId xmlns:a16="http://schemas.microsoft.com/office/drawing/2014/main" id="{BFFBA2BE-4D4E-658F-3E96-B424C6C2C278}"/>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9" name="Rectangle 6">
            <a:extLst>
              <a:ext uri="{FF2B5EF4-FFF2-40B4-BE49-F238E27FC236}">
                <a16:creationId xmlns:a16="http://schemas.microsoft.com/office/drawing/2014/main" id="{EC644F7B-E59C-9E73-FC4A-D61DD8B7CF89}"/>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1A8B97B1-0AC0-8A40-A18B-34E5086708E7}" type="slidenum">
              <a:rPr lang="it-IT" altLang="it-IT" smtClean="0"/>
              <a:pPr>
                <a:defRPr/>
              </a:pPr>
              <a:t>‹N›</a:t>
            </a:fld>
            <a:endParaRPr lang="it-IT" altLang="it-IT" dirty="0"/>
          </a:p>
        </p:txBody>
      </p:sp>
    </p:spTree>
    <p:extLst>
      <p:ext uri="{BB962C8B-B14F-4D97-AF65-F5344CB8AC3E}">
        <p14:creationId xmlns:p14="http://schemas.microsoft.com/office/powerpoint/2010/main" val="184845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9341BDC6-83AA-578C-352E-A6E6F9A843F5}"/>
              </a:ext>
            </a:extLst>
          </p:cNvPr>
          <p:cNvSpPr>
            <a:spLocks noGrp="1" noChangeArrowheads="1"/>
          </p:cNvSpPr>
          <p:nvPr>
            <p:ph type="dt" sz="half" idx="10"/>
          </p:nvPr>
        </p:nvSpPr>
        <p:spPr>
          <a:ln/>
        </p:spPr>
        <p:txBody>
          <a:bodyPr/>
          <a:lstStyle>
            <a:lvl1pPr>
              <a:defRPr/>
            </a:lvl1pPr>
          </a:lstStyle>
          <a:p>
            <a:pPr>
              <a:defRPr/>
            </a:pPr>
            <a:fld id="{264DFD65-CA8A-A743-8D07-F47B60811D78}" type="datetime1">
              <a:rPr lang="it-IT" altLang="it-IT"/>
              <a:pPr>
                <a:defRPr/>
              </a:pPr>
              <a:t>31/08/24</a:t>
            </a:fld>
            <a:endParaRPr lang="it-IT" altLang="it-IT" dirty="0"/>
          </a:p>
        </p:txBody>
      </p:sp>
      <p:sp>
        <p:nvSpPr>
          <p:cNvPr id="4" name="Rectangle 5">
            <a:extLst>
              <a:ext uri="{FF2B5EF4-FFF2-40B4-BE49-F238E27FC236}">
                <a16:creationId xmlns:a16="http://schemas.microsoft.com/office/drawing/2014/main" id="{861EE2CC-F557-2145-58A6-2AA81C730176}"/>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5" name="Rectangle 6">
            <a:extLst>
              <a:ext uri="{FF2B5EF4-FFF2-40B4-BE49-F238E27FC236}">
                <a16:creationId xmlns:a16="http://schemas.microsoft.com/office/drawing/2014/main" id="{24DAE7B6-F76F-D292-EC9C-EBBE0289D16C}"/>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296F4E45-E7F7-6343-BEF9-4DA887546753}" type="slidenum">
              <a:rPr lang="it-IT" altLang="it-IT" smtClean="0"/>
              <a:pPr>
                <a:defRPr/>
              </a:pPr>
              <a:t>‹N›</a:t>
            </a:fld>
            <a:endParaRPr lang="it-IT" altLang="it-IT" dirty="0"/>
          </a:p>
        </p:txBody>
      </p:sp>
    </p:spTree>
    <p:extLst>
      <p:ext uri="{BB962C8B-B14F-4D97-AF65-F5344CB8AC3E}">
        <p14:creationId xmlns:p14="http://schemas.microsoft.com/office/powerpoint/2010/main" val="1204375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C9A8560-CEC9-3488-7418-B6BF03B7E550}"/>
              </a:ext>
            </a:extLst>
          </p:cNvPr>
          <p:cNvSpPr>
            <a:spLocks noGrp="1" noChangeArrowheads="1"/>
          </p:cNvSpPr>
          <p:nvPr>
            <p:ph type="dt" sz="half" idx="10"/>
          </p:nvPr>
        </p:nvSpPr>
        <p:spPr>
          <a:ln/>
        </p:spPr>
        <p:txBody>
          <a:bodyPr/>
          <a:lstStyle>
            <a:lvl1pPr>
              <a:defRPr/>
            </a:lvl1pPr>
          </a:lstStyle>
          <a:p>
            <a:pPr>
              <a:defRPr/>
            </a:pPr>
            <a:fld id="{CDD4ADBE-9F48-1B46-B9F5-AE64BB4286CE}" type="datetime1">
              <a:rPr lang="it-IT" altLang="it-IT"/>
              <a:pPr>
                <a:defRPr/>
              </a:pPr>
              <a:t>31/08/24</a:t>
            </a:fld>
            <a:endParaRPr lang="it-IT" altLang="it-IT" dirty="0"/>
          </a:p>
        </p:txBody>
      </p:sp>
      <p:sp>
        <p:nvSpPr>
          <p:cNvPr id="3" name="Rectangle 5">
            <a:extLst>
              <a:ext uri="{FF2B5EF4-FFF2-40B4-BE49-F238E27FC236}">
                <a16:creationId xmlns:a16="http://schemas.microsoft.com/office/drawing/2014/main" id="{306F6720-84C1-B47D-EC3F-5B523C6255A9}"/>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4" name="Rectangle 6">
            <a:extLst>
              <a:ext uri="{FF2B5EF4-FFF2-40B4-BE49-F238E27FC236}">
                <a16:creationId xmlns:a16="http://schemas.microsoft.com/office/drawing/2014/main" id="{46DA2007-8188-9678-ED0F-F11B83B077E7}"/>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A79EDF8A-C3BD-BA4B-8979-785A6D977562}" type="slidenum">
              <a:rPr lang="it-IT" altLang="it-IT" smtClean="0"/>
              <a:pPr>
                <a:defRPr/>
              </a:pPr>
              <a:t>‹N›</a:t>
            </a:fld>
            <a:endParaRPr lang="it-IT" altLang="it-IT" dirty="0"/>
          </a:p>
        </p:txBody>
      </p:sp>
    </p:spTree>
    <p:extLst>
      <p:ext uri="{BB962C8B-B14F-4D97-AF65-F5344CB8AC3E}">
        <p14:creationId xmlns:p14="http://schemas.microsoft.com/office/powerpoint/2010/main" val="40025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DDECD008-F602-3737-FE21-B833BCD2FDF6}"/>
              </a:ext>
            </a:extLst>
          </p:cNvPr>
          <p:cNvSpPr>
            <a:spLocks noGrp="1" noChangeArrowheads="1"/>
          </p:cNvSpPr>
          <p:nvPr>
            <p:ph type="dt" sz="half" idx="10"/>
          </p:nvPr>
        </p:nvSpPr>
        <p:spPr>
          <a:ln/>
        </p:spPr>
        <p:txBody>
          <a:bodyPr/>
          <a:lstStyle>
            <a:lvl1pPr>
              <a:defRPr/>
            </a:lvl1pPr>
          </a:lstStyle>
          <a:p>
            <a:pPr>
              <a:defRPr/>
            </a:pPr>
            <a:fld id="{26DC4C8A-52BE-3D40-8392-B340A3688356}" type="datetime1">
              <a:rPr lang="it-IT" altLang="it-IT"/>
              <a:pPr>
                <a:defRPr/>
              </a:pPr>
              <a:t>31/08/24</a:t>
            </a:fld>
            <a:endParaRPr lang="it-IT" altLang="it-IT" dirty="0"/>
          </a:p>
        </p:txBody>
      </p:sp>
      <p:sp>
        <p:nvSpPr>
          <p:cNvPr id="6" name="Rectangle 5">
            <a:extLst>
              <a:ext uri="{FF2B5EF4-FFF2-40B4-BE49-F238E27FC236}">
                <a16:creationId xmlns:a16="http://schemas.microsoft.com/office/drawing/2014/main" id="{1075DE2E-3F75-8932-3F7F-F1FE4BB8C5E3}"/>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C0196CA2-695C-BC56-AF67-3557594CE1BF}"/>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96025E46-3939-7842-9B18-2CF3049325DE}" type="slidenum">
              <a:rPr lang="it-IT" altLang="it-IT" smtClean="0"/>
              <a:pPr>
                <a:defRPr/>
              </a:pPr>
              <a:t>‹N›</a:t>
            </a:fld>
            <a:endParaRPr lang="it-IT" altLang="it-IT" dirty="0"/>
          </a:p>
        </p:txBody>
      </p:sp>
    </p:spTree>
    <p:extLst>
      <p:ext uri="{BB962C8B-B14F-4D97-AF65-F5344CB8AC3E}">
        <p14:creationId xmlns:p14="http://schemas.microsoft.com/office/powerpoint/2010/main" val="47465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a:p>
        </p:txBody>
      </p:sp>
      <p:sp>
        <p:nvSpPr>
          <p:cNvPr id="4" name="Segnaposto tes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5A949C23-3694-B67F-7E84-DE81E36D6EE0}"/>
              </a:ext>
            </a:extLst>
          </p:cNvPr>
          <p:cNvSpPr>
            <a:spLocks noGrp="1" noChangeArrowheads="1"/>
          </p:cNvSpPr>
          <p:nvPr>
            <p:ph type="dt" sz="half" idx="10"/>
          </p:nvPr>
        </p:nvSpPr>
        <p:spPr>
          <a:ln/>
        </p:spPr>
        <p:txBody>
          <a:bodyPr/>
          <a:lstStyle>
            <a:lvl1pPr>
              <a:defRPr/>
            </a:lvl1pPr>
          </a:lstStyle>
          <a:p>
            <a:pPr>
              <a:defRPr/>
            </a:pPr>
            <a:fld id="{9777F78C-184B-0643-A475-40F1E1BA284B}" type="datetime1">
              <a:rPr lang="it-IT" altLang="it-IT"/>
              <a:pPr>
                <a:defRPr/>
              </a:pPr>
              <a:t>31/08/24</a:t>
            </a:fld>
            <a:endParaRPr lang="it-IT" altLang="it-IT" dirty="0"/>
          </a:p>
        </p:txBody>
      </p:sp>
      <p:sp>
        <p:nvSpPr>
          <p:cNvPr id="6" name="Rectangle 5">
            <a:extLst>
              <a:ext uri="{FF2B5EF4-FFF2-40B4-BE49-F238E27FC236}">
                <a16:creationId xmlns:a16="http://schemas.microsoft.com/office/drawing/2014/main" id="{F798F370-C34D-E4E2-C3C3-53CE8D368090}"/>
              </a:ext>
            </a:extLst>
          </p:cNvPr>
          <p:cNvSpPr>
            <a:spLocks noGrp="1" noChangeArrowheads="1"/>
          </p:cNvSpPr>
          <p:nvPr>
            <p:ph type="ftr" sz="quarter" idx="11"/>
          </p:nvPr>
        </p:nvSpPr>
        <p:spPr>
          <a:ln/>
        </p:spPr>
        <p:txBody>
          <a:bodyPr/>
          <a:lstStyle>
            <a:lvl1pPr>
              <a:defRPr/>
            </a:lvl1pPr>
          </a:lstStyle>
          <a:p>
            <a:pPr>
              <a:defRPr/>
            </a:pPr>
            <a:r>
              <a:rPr lang="it-IT" altLang="it-IT" dirty="0"/>
              <a:t>Titolo Presentazione</a:t>
            </a:r>
          </a:p>
        </p:txBody>
      </p:sp>
      <p:sp>
        <p:nvSpPr>
          <p:cNvPr id="7" name="Rectangle 6">
            <a:extLst>
              <a:ext uri="{FF2B5EF4-FFF2-40B4-BE49-F238E27FC236}">
                <a16:creationId xmlns:a16="http://schemas.microsoft.com/office/drawing/2014/main" id="{84DCAEC5-CA47-5874-B16B-C35224FD7C4E}"/>
              </a:ext>
            </a:extLst>
          </p:cNvPr>
          <p:cNvSpPr>
            <a:spLocks noGrp="1" noChangeArrowheads="1"/>
          </p:cNvSpPr>
          <p:nvPr>
            <p:ph type="sldNum" sz="quarter" idx="12"/>
          </p:nvPr>
        </p:nvSpPr>
        <p:spPr>
          <a:ln/>
        </p:spPr>
        <p:txBody>
          <a:bodyPr/>
          <a:lstStyle>
            <a:lvl1pPr>
              <a:defRPr/>
            </a:lvl1pPr>
          </a:lstStyle>
          <a:p>
            <a:pPr>
              <a:defRPr/>
            </a:pPr>
            <a:r>
              <a:rPr lang="it-IT" altLang="it-IT" dirty="0"/>
              <a:t>Pagina </a:t>
            </a:r>
            <a:fld id="{8CEB95FC-0891-BF4F-A88A-352280D3A4F2}" type="slidenum">
              <a:rPr lang="it-IT" altLang="it-IT" smtClean="0"/>
              <a:pPr>
                <a:defRPr/>
              </a:pPr>
              <a:t>‹N›</a:t>
            </a:fld>
            <a:endParaRPr lang="it-IT" altLang="it-IT" dirty="0"/>
          </a:p>
        </p:txBody>
      </p:sp>
    </p:spTree>
    <p:extLst>
      <p:ext uri="{BB962C8B-B14F-4D97-AF65-F5344CB8AC3E}">
        <p14:creationId xmlns:p14="http://schemas.microsoft.com/office/powerpoint/2010/main" val="17431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162B264B-9C54-B6EA-29A0-A783EE7EBA23}"/>
              </a:ext>
            </a:extLst>
          </p:cNvPr>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9055974C-DAE6-179A-3921-BF05FCECAF34}"/>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sp>
          <p:nvSpPr>
            <p:cNvPr id="1033" name="Rectangle 14">
              <a:extLst>
                <a:ext uri="{FF2B5EF4-FFF2-40B4-BE49-F238E27FC236}">
                  <a16:creationId xmlns:a16="http://schemas.microsoft.com/office/drawing/2014/main" id="{3F6F7F1D-99AF-FB05-CF03-1DCDD328BBB9}"/>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dirty="0"/>
            </a:p>
          </p:txBody>
        </p:sp>
      </p:grpSp>
      <p:sp>
        <p:nvSpPr>
          <p:cNvPr id="1027" name="Rectangle 2">
            <a:extLst>
              <a:ext uri="{FF2B5EF4-FFF2-40B4-BE49-F238E27FC236}">
                <a16:creationId xmlns:a16="http://schemas.microsoft.com/office/drawing/2014/main" id="{0B127182-A670-0FCA-9DC9-24C795925865}"/>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EBC0F6AC-C1BA-2820-64BB-F3816A7DC378}"/>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1E2BBD9D-247D-D464-D8E4-0FE89661C8E7}"/>
              </a:ext>
            </a:extLst>
          </p:cNvPr>
          <p:cNvSpPr>
            <a:spLocks noGrp="1" noChangeArrowheads="1"/>
          </p:cNvSpPr>
          <p:nvPr>
            <p:ph type="dt" sz="half" idx="2"/>
          </p:nvPr>
        </p:nvSpPr>
        <p:spPr bwMode="auto">
          <a:xfrm>
            <a:off x="43434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80327D0A-3FAD-E74D-8CB4-CDD3E0AAB862}" type="datetime1">
              <a:rPr lang="it-IT" altLang="it-IT"/>
              <a:pPr>
                <a:defRPr/>
              </a:pPr>
              <a:t>31/08/24</a:t>
            </a:fld>
            <a:endParaRPr lang="it-IT" altLang="it-IT" dirty="0"/>
          </a:p>
        </p:txBody>
      </p:sp>
      <p:sp>
        <p:nvSpPr>
          <p:cNvPr id="1029" name="Rectangle 5">
            <a:extLst>
              <a:ext uri="{FF2B5EF4-FFF2-40B4-BE49-F238E27FC236}">
                <a16:creationId xmlns:a16="http://schemas.microsoft.com/office/drawing/2014/main" id="{883B6112-62BD-A8FD-A2A3-2BDC2B6FEB41}"/>
              </a:ext>
            </a:extLst>
          </p:cNvPr>
          <p:cNvSpPr>
            <a:spLocks noGrp="1" noChangeArrowheads="1"/>
          </p:cNvSpPr>
          <p:nvPr>
            <p:ph type="ftr" sz="quarter" idx="3"/>
          </p:nvPr>
        </p:nvSpPr>
        <p:spPr bwMode="auto">
          <a:xfrm>
            <a:off x="1219200" y="61468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dirty="0"/>
              <a:t>Titolo Presentazione</a:t>
            </a:r>
          </a:p>
        </p:txBody>
      </p:sp>
      <p:sp>
        <p:nvSpPr>
          <p:cNvPr id="1030" name="Rectangle 6">
            <a:extLst>
              <a:ext uri="{FF2B5EF4-FFF2-40B4-BE49-F238E27FC236}">
                <a16:creationId xmlns:a16="http://schemas.microsoft.com/office/drawing/2014/main" id="{F7AEE324-598B-490F-9D2D-6DF6447D75AB}"/>
              </a:ext>
            </a:extLst>
          </p:cNvPr>
          <p:cNvSpPr>
            <a:spLocks noGrp="1" noChangeArrowheads="1"/>
          </p:cNvSpPr>
          <p:nvPr>
            <p:ph type="sldNum" sz="quarter" idx="4"/>
          </p:nvPr>
        </p:nvSpPr>
        <p:spPr bwMode="auto">
          <a:xfrm>
            <a:off x="6553200" y="61468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dirty="0"/>
              <a:t>Pagina </a:t>
            </a:r>
            <a:fld id="{3656E060-1C98-6944-88FF-9032ABECA916}" type="slidenum">
              <a:rPr lang="it-IT" altLang="it-IT" smtClean="0"/>
              <a:pPr>
                <a:defRPr/>
              </a:pPr>
              <a:t>‹N›</a:t>
            </a:fld>
            <a:endParaRPr lang="it-IT" alt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a:extLst>
              <a:ext uri="{FF2B5EF4-FFF2-40B4-BE49-F238E27FC236}">
                <a16:creationId xmlns:a16="http://schemas.microsoft.com/office/drawing/2014/main" id="{B8D42771-BEFF-4E85-ACF5-E2E1064CDE4B}"/>
              </a:ext>
            </a:extLst>
          </p:cNvPr>
          <p:cNvSpPr>
            <a:spLocks noGrp="1" noChangeArrowheads="1"/>
          </p:cNvSpPr>
          <p:nvPr>
            <p:ph type="subTitle" idx="1"/>
          </p:nvPr>
        </p:nvSpPr>
        <p:spPr>
          <a:xfrm>
            <a:off x="2243138" y="795338"/>
            <a:ext cx="6138862" cy="685800"/>
          </a:xfrm>
        </p:spPr>
        <p:txBody>
          <a:bodyPr/>
          <a:lstStyle/>
          <a:p>
            <a:pPr algn="l"/>
            <a:endParaRPr lang="it-IT" altLang="it-IT" sz="1800" dirty="0"/>
          </a:p>
        </p:txBody>
      </p:sp>
      <p:grpSp>
        <p:nvGrpSpPr>
          <p:cNvPr id="18434" name="Group 31">
            <a:extLst>
              <a:ext uri="{FF2B5EF4-FFF2-40B4-BE49-F238E27FC236}">
                <a16:creationId xmlns:a16="http://schemas.microsoft.com/office/drawing/2014/main" id="{38F6398E-75C1-CAB7-E883-903E1B271D5F}"/>
              </a:ext>
            </a:extLst>
          </p:cNvPr>
          <p:cNvGrpSpPr>
            <a:grpSpLocks/>
          </p:cNvGrpSpPr>
          <p:nvPr/>
        </p:nvGrpSpPr>
        <p:grpSpPr bwMode="auto">
          <a:xfrm>
            <a:off x="-9525" y="0"/>
            <a:ext cx="9153525" cy="6858000"/>
            <a:chOff x="-6" y="0"/>
            <a:chExt cx="5766" cy="4320"/>
          </a:xfrm>
        </p:grpSpPr>
        <p:sp>
          <p:nvSpPr>
            <p:cNvPr id="18439" name="Rectangle 11">
              <a:extLst>
                <a:ext uri="{FF2B5EF4-FFF2-40B4-BE49-F238E27FC236}">
                  <a16:creationId xmlns:a16="http://schemas.microsoft.com/office/drawing/2014/main" id="{FE19C850-BABB-E632-D0BE-92B55E26FD79}"/>
                </a:ext>
              </a:extLst>
            </p:cNvPr>
            <p:cNvSpPr>
              <a:spLocks noChangeArrowheads="1"/>
            </p:cNvSpPr>
            <p:nvPr/>
          </p:nvSpPr>
          <p:spPr bwMode="auto">
            <a:xfrm>
              <a:off x="-6" y="0"/>
              <a:ext cx="5760" cy="2160"/>
            </a:xfrm>
            <a:prstGeom prst="rect">
              <a:avLst/>
            </a:prstGeom>
            <a:solidFill>
              <a:srgbClr val="C0CE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endParaRPr lang="it-IT" altLang="it-IT" dirty="0"/>
            </a:p>
          </p:txBody>
        </p:sp>
        <p:pic>
          <p:nvPicPr>
            <p:cNvPr id="18440" name="Picture 30">
              <a:extLst>
                <a:ext uri="{FF2B5EF4-FFF2-40B4-BE49-F238E27FC236}">
                  <a16:creationId xmlns:a16="http://schemas.microsoft.com/office/drawing/2014/main" id="{F188ED36-26A0-5CC6-2467-29EC9144B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
              <a:ext cx="5760"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5" name="Rectangle 3">
            <a:extLst>
              <a:ext uri="{FF2B5EF4-FFF2-40B4-BE49-F238E27FC236}">
                <a16:creationId xmlns:a16="http://schemas.microsoft.com/office/drawing/2014/main" id="{1CEA9005-F3E8-3777-4DD2-7962F714ED4E}"/>
              </a:ext>
            </a:extLst>
          </p:cNvPr>
          <p:cNvSpPr>
            <a:spLocks noGrp="1" noChangeArrowheads="1"/>
          </p:cNvSpPr>
          <p:nvPr>
            <p:ph type="ctrTitle"/>
          </p:nvPr>
        </p:nvSpPr>
        <p:spPr>
          <a:xfrm>
            <a:off x="2247900" y="409575"/>
            <a:ext cx="6096000" cy="581025"/>
          </a:xfrm>
        </p:spPr>
        <p:txBody>
          <a:bodyPr anchor="t"/>
          <a:lstStyle/>
          <a:p>
            <a:pPr algn="l"/>
            <a:r>
              <a:rPr lang="it-IT" altLang="it-IT" sz="2400" dirty="0"/>
              <a:t>Robotics 2 project</a:t>
            </a:r>
          </a:p>
        </p:txBody>
      </p:sp>
      <p:sp>
        <p:nvSpPr>
          <p:cNvPr id="18436" name="Rectangle 3">
            <a:extLst>
              <a:ext uri="{FF2B5EF4-FFF2-40B4-BE49-F238E27FC236}">
                <a16:creationId xmlns:a16="http://schemas.microsoft.com/office/drawing/2014/main" id="{E4B3DDFB-886B-285F-30B8-7B63939DA3EC}"/>
              </a:ext>
            </a:extLst>
          </p:cNvPr>
          <p:cNvSpPr txBox="1">
            <a:spLocks noChangeArrowheads="1"/>
          </p:cNvSpPr>
          <p:nvPr/>
        </p:nvSpPr>
        <p:spPr bwMode="auto">
          <a:xfrm>
            <a:off x="2243138" y="990600"/>
            <a:ext cx="6627812"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b="1" dirty="0">
                <a:solidFill>
                  <a:srgbClr val="822433"/>
                </a:solidFill>
              </a:rPr>
              <a:t>Robust tracking control based on bounds on dynamic coefficients </a:t>
            </a:r>
          </a:p>
        </p:txBody>
      </p:sp>
      <p:sp>
        <p:nvSpPr>
          <p:cNvPr id="18437" name="Rectangle 3">
            <a:extLst>
              <a:ext uri="{FF2B5EF4-FFF2-40B4-BE49-F238E27FC236}">
                <a16:creationId xmlns:a16="http://schemas.microsoft.com/office/drawing/2014/main" id="{CF332D5C-226E-0782-940A-9FF524CC37B8}"/>
              </a:ext>
            </a:extLst>
          </p:cNvPr>
          <p:cNvSpPr txBox="1">
            <a:spLocks noChangeArrowheads="1"/>
          </p:cNvSpPr>
          <p:nvPr/>
        </p:nvSpPr>
        <p:spPr bwMode="auto">
          <a:xfrm>
            <a:off x="2247900" y="1804988"/>
            <a:ext cx="311626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Paradiso Emiliano, 1940454</a:t>
            </a:r>
          </a:p>
        </p:txBody>
      </p:sp>
      <p:sp>
        <p:nvSpPr>
          <p:cNvPr id="18438" name="Rectangle 3">
            <a:extLst>
              <a:ext uri="{FF2B5EF4-FFF2-40B4-BE49-F238E27FC236}">
                <a16:creationId xmlns:a16="http://schemas.microsoft.com/office/drawing/2014/main" id="{2DAA4E6E-AE90-2F62-452A-F09E8E86DDB4}"/>
              </a:ext>
            </a:extLst>
          </p:cNvPr>
          <p:cNvSpPr txBox="1">
            <a:spLocks noChangeArrowheads="1"/>
          </p:cNvSpPr>
          <p:nvPr/>
        </p:nvSpPr>
        <p:spPr bwMode="auto">
          <a:xfrm>
            <a:off x="5999163" y="1804988"/>
            <a:ext cx="2236787"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800" dirty="0">
                <a:solidFill>
                  <a:srgbClr val="822433"/>
                </a:solidFill>
              </a:rPr>
              <a:t>31 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B7A42E-102B-B68C-5F52-96E4EEEFCC9E}"/>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A110A22A-7A7D-3EAF-BEBA-AB8025E9397D}"/>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D03079D2-1BF2-8781-C51D-D0442081DD33}"/>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8B187F7E-832D-B519-2780-EEAB273D5ACB}"/>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10</a:t>
            </a:fld>
            <a:endParaRPr lang="it-IT" altLang="it-IT" dirty="0"/>
          </a:p>
        </p:txBody>
      </p:sp>
      <p:sp>
        <p:nvSpPr>
          <p:cNvPr id="9" name="Rectangle 3">
            <a:extLst>
              <a:ext uri="{FF2B5EF4-FFF2-40B4-BE49-F238E27FC236}">
                <a16:creationId xmlns:a16="http://schemas.microsoft.com/office/drawing/2014/main" id="{2687C904-DE80-27D5-F486-A6D36E0261E8}"/>
              </a:ext>
            </a:extLst>
          </p:cNvPr>
          <p:cNvSpPr txBox="1">
            <a:spLocks noChangeArrowheads="1"/>
          </p:cNvSpPr>
          <p:nvPr/>
        </p:nvSpPr>
        <p:spPr bwMode="auto">
          <a:xfrm>
            <a:off x="1122263" y="914400"/>
            <a:ext cx="7698209" cy="510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r>
              <a:rPr lang="it-IT" sz="1400" b="0" i="0" u="none" strike="noStrike">
                <a:solidFill>
                  <a:srgbClr val="000000"/>
                </a:solidFill>
                <a:effectLst/>
                <a:cs typeface="Arial" panose="020B0604020202020204" pitchFamily="34" charset="0"/>
              </a:rPr>
              <a:t>From this simulation, we expect both controllers to exhibit similar behavior under ideal conditions. However, significant differences will arise when uncertainties affect the actual dynamic behavior, with the classic feedback linearization controller showing more pronounced deviations due to poor robustness performamces when an incomplete model is provided.</a:t>
            </a:r>
          </a:p>
          <a:p>
            <a:pPr>
              <a:lnSpc>
                <a:spcPct val="150000"/>
              </a:lnSpc>
            </a:pPr>
            <a:endParaRPr lang="it-IT" sz="1400">
              <a:cs typeface="Arial" panose="020B0604020202020204" pitchFamily="34" charset="0"/>
            </a:endParaRPr>
          </a:p>
          <a:p>
            <a:pPr>
              <a:lnSpc>
                <a:spcPct val="150000"/>
              </a:lnSpc>
            </a:pPr>
            <a:endParaRPr lang="it-IT" sz="1400">
              <a:cs typeface="Arial" panose="020B0604020202020204" pitchFamily="34" charset="0"/>
            </a:endParaRPr>
          </a:p>
          <a:p>
            <a:pPr marL="0" indent="0">
              <a:lnSpc>
                <a:spcPct val="150000"/>
              </a:lnSpc>
              <a:buNone/>
            </a:pPr>
            <a:endParaRPr lang="it-IT" sz="1400">
              <a:cs typeface="Arial" panose="020B0604020202020204" pitchFamily="34" charset="0"/>
            </a:endParaRPr>
          </a:p>
          <a:p>
            <a:pPr>
              <a:lnSpc>
                <a:spcPct val="150000"/>
              </a:lnSpc>
            </a:pPr>
            <a:r>
              <a:rPr lang="it-IT" sz="1400">
                <a:cs typeface="Arial" panose="020B0604020202020204" pitchFamily="34" charset="0"/>
              </a:rPr>
              <a:t>T</a:t>
            </a:r>
            <a:r>
              <a:rPr lang="it-IT" sz="1400" b="0" i="0" u="none" strike="noStrike">
                <a:solidFill>
                  <a:srgbClr val="000000"/>
                </a:solidFill>
                <a:effectLst/>
                <a:cs typeface="Arial" panose="020B0604020202020204" pitchFamily="34" charset="0"/>
              </a:rPr>
              <a:t>he Data used for the simulation are:</a:t>
            </a:r>
          </a:p>
        </p:txBody>
      </p:sp>
      <p:pic>
        <p:nvPicPr>
          <p:cNvPr id="11" name="Immagine 10">
            <a:extLst>
              <a:ext uri="{FF2B5EF4-FFF2-40B4-BE49-F238E27FC236}">
                <a16:creationId xmlns:a16="http://schemas.microsoft.com/office/drawing/2014/main" id="{A9D2BEC1-908C-065E-BAEE-95F1ED92603A}"/>
              </a:ext>
            </a:extLst>
          </p:cNvPr>
          <p:cNvPicPr>
            <a:picLocks noChangeAspect="1"/>
          </p:cNvPicPr>
          <p:nvPr/>
        </p:nvPicPr>
        <p:blipFill>
          <a:blip r:embed="rId2">
            <a:extLst>
              <a:ext uri="{28A0092B-C50C-407E-A947-70E740481C1C}">
                <a14:useLocalDpi xmlns:a14="http://schemas.microsoft.com/office/drawing/2010/main" val="0"/>
              </a:ext>
            </a:extLst>
          </a:blip>
          <a:srcRect l="6745" t="2517" r="6745" b="3569"/>
          <a:stretch/>
        </p:blipFill>
        <p:spPr>
          <a:xfrm>
            <a:off x="5148064" y="2708920"/>
            <a:ext cx="3310136" cy="3089575"/>
          </a:xfrm>
          <a:prstGeom prst="rect">
            <a:avLst/>
          </a:prstGeom>
        </p:spPr>
      </p:pic>
    </p:spTree>
    <p:extLst>
      <p:ext uri="{BB962C8B-B14F-4D97-AF65-F5344CB8AC3E}">
        <p14:creationId xmlns:p14="http://schemas.microsoft.com/office/powerpoint/2010/main" val="16559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96B047-81D9-9027-D8F8-6D3035CEC7B3}"/>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204F9552-1257-07E5-6D0F-0A067CF290AD}"/>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05B16D38-BDB2-F996-FA45-14F7E304D433}"/>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D6090975-6350-B839-D04E-C6701268F67D}"/>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11</a:t>
            </a:fld>
            <a:endParaRPr lang="it-IT" altLang="it-IT" dirty="0"/>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21A8866E-6C2E-DB7F-72BA-720BEF6B4970}"/>
                  </a:ext>
                </a:extLst>
              </p:cNvPr>
              <p:cNvSpPr txBox="1">
                <a:spLocks noChangeArrowheads="1"/>
              </p:cNvSpPr>
              <p:nvPr/>
            </p:nvSpPr>
            <p:spPr bwMode="auto">
              <a:xfrm>
                <a:off x="1122263" y="914400"/>
                <a:ext cx="7335937" cy="52324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r>
                  <a:rPr lang="it-IT" sz="1400" b="0" i="0" u="none" strike="noStrike">
                    <a:solidFill>
                      <a:srgbClr val="000000"/>
                    </a:solidFill>
                    <a:effectLst/>
                    <a:cs typeface="Arial" panose="020B0604020202020204" pitchFamily="34" charset="0"/>
                  </a:rPr>
                  <a:t>The </a:t>
                </a:r>
                <a:r>
                  <a:rPr lang="it-IT" sz="1400" b="0" i="0" u="none" strike="noStrike">
                    <a:solidFill>
                      <a:schemeClr val="tx1"/>
                    </a:solidFill>
                    <a:effectLst/>
                    <a:cs typeface="Arial" panose="020B0604020202020204" pitchFamily="34" charset="0"/>
                  </a:rPr>
                  <a:t>ranges</a:t>
                </a:r>
                <a:r>
                  <a:rPr lang="it-IT" sz="1400" b="0" i="0" u="none" strike="noStrike">
                    <a:solidFill>
                      <a:srgbClr val="000000"/>
                    </a:solidFill>
                    <a:effectLst/>
                    <a:cs typeface="Arial" panose="020B0604020202020204" pitchFamily="34" charset="0"/>
                  </a:rPr>
                  <a:t> in which the uncertainties lies are taken arbitrarily as follows:</a:t>
                </a:r>
              </a:p>
              <a:p>
                <a:pPr>
                  <a:lnSpc>
                    <a:spcPct val="150000"/>
                  </a:lnSpc>
                </a:pPr>
                <a:endParaRPr lang="it-IT" sz="1400">
                  <a:cs typeface="Arial" panose="020B0604020202020204" pitchFamily="34" charset="0"/>
                </a:endParaRPr>
              </a:p>
              <a:p>
                <a:pPr>
                  <a:lnSpc>
                    <a:spcPct val="150000"/>
                  </a:lnSpc>
                </a:pPr>
                <a:endParaRPr lang="it-IT" sz="1400" b="0" i="0" u="none" strike="noStrike">
                  <a:solidFill>
                    <a:srgbClr val="000000"/>
                  </a:solidFill>
                  <a:effectLst/>
                  <a:cs typeface="Arial" panose="020B0604020202020204" pitchFamily="34" charset="0"/>
                </a:endParaRPr>
              </a:p>
              <a:p>
                <a:pPr>
                  <a:lnSpc>
                    <a:spcPct val="150000"/>
                  </a:lnSpc>
                </a:pPr>
                <a:endParaRPr lang="it-IT" sz="1400">
                  <a:cs typeface="Arial" panose="020B0604020202020204" pitchFamily="34" charset="0"/>
                </a:endParaRPr>
              </a:p>
              <a:p>
                <a:pPr>
                  <a:lnSpc>
                    <a:spcPct val="150000"/>
                  </a:lnSpc>
                </a:pPr>
                <a:r>
                  <a:rPr lang="it-IT" sz="1400">
                    <a:cs typeface="Arial" panose="020B0604020202020204" pitchFamily="34" charset="0"/>
                  </a:rPr>
                  <a:t>P</a:t>
                </a:r>
                <a:r>
                  <a:rPr lang="it-IT" sz="1400" b="0" i="0" u="none" strike="noStrike">
                    <a:solidFill>
                      <a:srgbClr val="000000"/>
                    </a:solidFill>
                    <a:effectLst/>
                    <a:cs typeface="Arial" panose="020B0604020202020204" pitchFamily="34" charset="0"/>
                  </a:rPr>
                  <a:t>rovide the following values for the dynamic coefficients not affected by uncertainty:</a:t>
                </a:r>
              </a:p>
              <a:p>
                <a:pPr>
                  <a:lnSpc>
                    <a:spcPct val="150000"/>
                  </a:lnSpc>
                </a:pPr>
                <a:endParaRPr lang="it-IT" sz="1400">
                  <a:cs typeface="Arial" panose="020B0604020202020204" pitchFamily="34" charset="0"/>
                </a:endParaRPr>
              </a:p>
              <a:p>
                <a:pPr marL="0" indent="0">
                  <a:lnSpc>
                    <a:spcPct val="150000"/>
                  </a:lnSpc>
                  <a:buNone/>
                </a:pPr>
                <a:endParaRPr lang="it-IT" sz="1400" b="0" i="0" u="none" strike="noStrike">
                  <a:solidFill>
                    <a:srgbClr val="000000"/>
                  </a:solidFill>
                  <a:effectLst/>
                  <a:cs typeface="Arial" panose="020B0604020202020204" pitchFamily="34" charset="0"/>
                </a:endParaRPr>
              </a:p>
              <a:p>
                <a:pPr>
                  <a:lnSpc>
                    <a:spcPct val="150000"/>
                  </a:lnSpc>
                </a:pPr>
                <a:r>
                  <a:rPr lang="it-IT" sz="1400">
                    <a:cs typeface="Arial" panose="020B0604020202020204" pitchFamily="34" charset="0"/>
                  </a:rPr>
                  <a:t>And for the nominal parameter vector, taken as composed by the mean values of possible </a:t>
                </a:r>
                <a14:m>
                  <m:oMath xmlns:m="http://schemas.openxmlformats.org/officeDocument/2006/math">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𝜃</m:t>
                        </m:r>
                      </m:e>
                      <m:sub>
                        <m:r>
                          <a:rPr lang="it-IT" sz="1400" b="0" i="1">
                            <a:latin typeface="Cambria Math" panose="02040503050406030204" pitchFamily="18" charset="0"/>
                            <a:cs typeface="Arial" panose="020B0604020202020204" pitchFamily="34" charset="0"/>
                          </a:rPr>
                          <m:t>𝑖</m:t>
                        </m:r>
                      </m:sub>
                    </m:sSub>
                  </m:oMath>
                </a14:m>
                <a:r>
                  <a:rPr lang="it-IT" sz="1400">
                    <a:cs typeface="Arial" panose="020B0604020202020204" pitchFamily="34" charset="0"/>
                  </a:rPr>
                  <a:t> varying in the range of uncertainty:</a:t>
                </a:r>
              </a:p>
              <a:p>
                <a:pPr>
                  <a:lnSpc>
                    <a:spcPct val="150000"/>
                  </a:lnSpc>
                </a:pPr>
                <a:endParaRPr lang="it-IT" sz="1400" b="0" i="0" u="none" strike="noStrike">
                  <a:solidFill>
                    <a:srgbClr val="000000"/>
                  </a:solidFill>
                  <a:effectLst/>
                  <a:cs typeface="Arial" panose="020B0604020202020204" pitchFamily="34" charset="0"/>
                </a:endParaRPr>
              </a:p>
              <a:p>
                <a:pPr marL="0" indent="0">
                  <a:lnSpc>
                    <a:spcPct val="150000"/>
                  </a:lnSpc>
                  <a:buNone/>
                </a:pPr>
                <a:endParaRPr lang="it-IT" sz="1400" b="0" i="0" u="none" strike="noStrike">
                  <a:solidFill>
                    <a:srgbClr val="000000"/>
                  </a:solidFill>
                  <a:effectLst/>
                  <a:cs typeface="Arial" panose="020B0604020202020204" pitchFamily="34" charset="0"/>
                </a:endParaRPr>
              </a:p>
              <a:p>
                <a:pPr>
                  <a:lnSpc>
                    <a:spcPct val="150000"/>
                  </a:lnSpc>
                </a:pPr>
                <a:r>
                  <a:rPr lang="it-IT" sz="1400">
                    <a:cs typeface="Arial" panose="020B0604020202020204" pitchFamily="34" charset="0"/>
                  </a:rPr>
                  <a:t>From this we can compute numerically the </a:t>
                </a:r>
                <a:r>
                  <a:rPr lang="it-IT" sz="1400">
                    <a:solidFill>
                      <a:schemeClr val="tx1"/>
                    </a:solidFill>
                    <a:cs typeface="Arial" panose="020B0604020202020204" pitchFamily="34" charset="0"/>
                  </a:rPr>
                  <a:t>upper bound </a:t>
                </a:r>
                <a:r>
                  <a:rPr lang="it-IT" sz="1400">
                    <a:cs typeface="Arial" panose="020B0604020202020204" pitchFamily="34" charset="0"/>
                  </a:rPr>
                  <a:t>on the norm of the uncertainty, necessary for our controller: </a:t>
                </a:r>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it-IT" sz="1400" b="0" i="1" u="none" strike="noStrike">
                              <a:solidFill>
                                <a:srgbClr val="000000"/>
                              </a:solidFill>
                              <a:effectLst/>
                              <a:latin typeface="Cambria Math" panose="02040503050406030204" pitchFamily="18" charset="0"/>
                              <a:cs typeface="Arial" panose="020B0604020202020204" pitchFamily="34" charset="0"/>
                            </a:rPr>
                          </m:ctrlPr>
                        </m:dPr>
                        <m:e>
                          <m:d>
                            <m:dPr>
                              <m:begChr m:val="|"/>
                              <m:endChr m:val="|"/>
                              <m:ctrlPr>
                                <a:rPr lang="it-IT" sz="1400" b="0" i="1" u="none" strike="noStrike">
                                  <a:solidFill>
                                    <a:srgbClr val="000000"/>
                                  </a:solidFill>
                                  <a:effectLst/>
                                  <a:latin typeface="Cambria Math" panose="02040503050406030204" pitchFamily="18" charset="0"/>
                                  <a:cs typeface="Arial" panose="020B0604020202020204" pitchFamily="34" charset="0"/>
                                </a:rPr>
                              </m:ctrlPr>
                            </m:dPr>
                            <m:e>
                              <m:r>
                                <a:rPr lang="it-IT" sz="1400" b="0" i="1" u="none" strike="noStrike">
                                  <a:solidFill>
                                    <a:srgbClr val="000000"/>
                                  </a:solidFill>
                                  <a:effectLst/>
                                  <a:latin typeface="Cambria Math" panose="02040503050406030204" pitchFamily="18" charset="0"/>
                                  <a:cs typeface="Arial" panose="020B0604020202020204" pitchFamily="34" charset="0"/>
                                </a:rPr>
                                <m:t>𝜃</m:t>
                              </m:r>
                              <m:sSub>
                                <m:sSubPr>
                                  <m:ctrlPr>
                                    <a:rPr lang="it-IT" sz="1400" b="0" i="1" u="none" strike="noStrike">
                                      <a:solidFill>
                                        <a:srgbClr val="000000"/>
                                      </a:solidFill>
                                      <a:effectLst/>
                                      <a:latin typeface="Cambria Math" panose="02040503050406030204" pitchFamily="18" charset="0"/>
                                      <a:cs typeface="Arial" panose="020B0604020202020204" pitchFamily="34" charset="0"/>
                                    </a:rPr>
                                  </m:ctrlPr>
                                </m:sSubPr>
                                <m:e>
                                  <m:r>
                                    <a:rPr lang="it-IT" sz="1400" b="0" i="1" u="none" strike="noStrike">
                                      <a:solidFill>
                                        <a:srgbClr val="000000"/>
                                      </a:solidFill>
                                      <a:effectLst/>
                                      <a:latin typeface="Cambria Math" panose="02040503050406030204" pitchFamily="18" charset="0"/>
                                      <a:cs typeface="Arial" panose="020B0604020202020204" pitchFamily="34" charset="0"/>
                                    </a:rPr>
                                    <m:t>−</m:t>
                                  </m:r>
                                  <m:r>
                                    <a:rPr lang="it-IT" sz="1400" b="0" i="1" u="none" strike="noStrike">
                                      <a:solidFill>
                                        <a:srgbClr val="000000"/>
                                      </a:solidFill>
                                      <a:effectLst/>
                                      <a:latin typeface="Cambria Math" panose="02040503050406030204" pitchFamily="18" charset="0"/>
                                      <a:cs typeface="Arial" panose="020B0604020202020204" pitchFamily="34" charset="0"/>
                                    </a:rPr>
                                    <m:t>𝜃</m:t>
                                  </m:r>
                                </m:e>
                                <m:sub>
                                  <m:r>
                                    <a:rPr lang="it-IT" sz="1400" b="0" i="1" u="none" strike="noStrike">
                                      <a:solidFill>
                                        <a:srgbClr val="000000"/>
                                      </a:solidFill>
                                      <a:effectLst/>
                                      <a:latin typeface="Cambria Math" panose="02040503050406030204" pitchFamily="18" charset="0"/>
                                      <a:cs typeface="Arial" panose="020B0604020202020204" pitchFamily="34" charset="0"/>
                                    </a:rPr>
                                    <m:t>0</m:t>
                                  </m:r>
                                </m:sub>
                              </m:sSub>
                            </m:e>
                          </m:d>
                        </m:e>
                      </m:d>
                      <m:r>
                        <a:rPr lang="it-IT" sz="1400" b="0" i="1" u="none" strike="noStrike">
                          <a:solidFill>
                            <a:srgbClr val="000000"/>
                          </a:solidFill>
                          <a:effectLst/>
                          <a:latin typeface="Cambria Math" panose="02040503050406030204" pitchFamily="18" charset="0"/>
                          <a:cs typeface="Arial" panose="020B0604020202020204" pitchFamily="34" charset="0"/>
                        </a:rPr>
                        <m:t>≤</m:t>
                      </m:r>
                      <m:r>
                        <a:rPr lang="it-IT" sz="1400" b="0" i="1" u="none" strike="noStrike">
                          <a:solidFill>
                            <a:srgbClr val="000000"/>
                          </a:solidFill>
                          <a:effectLst/>
                          <a:latin typeface="Cambria Math" panose="02040503050406030204" pitchFamily="18" charset="0"/>
                          <a:cs typeface="Arial" panose="020B0604020202020204" pitchFamily="34" charset="0"/>
                        </a:rPr>
                        <m:t>𝜌</m:t>
                      </m:r>
                      <m:r>
                        <a:rPr lang="it-IT" sz="1400" b="0" i="1" u="none" strike="noStrike">
                          <a:solidFill>
                            <a:srgbClr val="000000"/>
                          </a:solidFill>
                          <a:effectLst/>
                          <a:latin typeface="Cambria Math" panose="02040503050406030204" pitchFamily="18" charset="0"/>
                          <a:cs typeface="Arial" panose="020B0604020202020204" pitchFamily="34" charset="0"/>
                        </a:rPr>
                        <m:t>=186.8129</m:t>
                      </m:r>
                    </m:oMath>
                  </m:oMathPara>
                </a14:m>
                <a:endParaRPr lang="it-IT" sz="1400" b="0" i="0" u="none" strike="noStrike">
                  <a:solidFill>
                    <a:srgbClr val="000000"/>
                  </a:solidFill>
                  <a:effectLst/>
                  <a:cs typeface="Arial" panose="020B0604020202020204" pitchFamily="34" charset="0"/>
                </a:endParaRPr>
              </a:p>
            </p:txBody>
          </p:sp>
        </mc:Choice>
        <mc:Fallback xmlns="">
          <p:sp>
            <p:nvSpPr>
              <p:cNvPr id="9" name="Rectangle 3">
                <a:extLst>
                  <a:ext uri="{FF2B5EF4-FFF2-40B4-BE49-F238E27FC236}">
                    <a16:creationId xmlns:a16="http://schemas.microsoft.com/office/drawing/2014/main" id="{21A8866E-6C2E-DB7F-72BA-720BEF6B4970}"/>
                  </a:ext>
                </a:extLst>
              </p:cNvPr>
              <p:cNvSpPr txBox="1">
                <a:spLocks noRot="1" noChangeAspect="1" noMove="1" noResize="1" noEditPoints="1" noAdjustHandles="1" noChangeArrowheads="1" noChangeShapeType="1" noTextEdit="1"/>
              </p:cNvSpPr>
              <p:nvPr/>
            </p:nvSpPr>
            <p:spPr bwMode="auto">
              <a:xfrm>
                <a:off x="1122263" y="914400"/>
                <a:ext cx="7335937" cy="5232400"/>
              </a:xfrm>
              <a:prstGeom prst="rect">
                <a:avLst/>
              </a:prstGeom>
              <a:blipFill>
                <a:blip r:embed="rId2"/>
                <a:stretch>
                  <a:fillRect l="-173"/>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11" name="Immagine 10">
            <a:extLst>
              <a:ext uri="{FF2B5EF4-FFF2-40B4-BE49-F238E27FC236}">
                <a16:creationId xmlns:a16="http://schemas.microsoft.com/office/drawing/2014/main" id="{619A2B4B-C72D-F0E2-468B-AC56BD65D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040" y="1419225"/>
            <a:ext cx="4029919" cy="915438"/>
          </a:xfrm>
          <a:prstGeom prst="rect">
            <a:avLst/>
          </a:prstGeom>
        </p:spPr>
      </p:pic>
      <p:pic>
        <p:nvPicPr>
          <p:cNvPr id="13" name="Immagine 12">
            <a:extLst>
              <a:ext uri="{FF2B5EF4-FFF2-40B4-BE49-F238E27FC236}">
                <a16:creationId xmlns:a16="http://schemas.microsoft.com/office/drawing/2014/main" id="{D1C422F1-713E-702A-E24C-9BD08752BB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571" y="2839459"/>
            <a:ext cx="4718845" cy="661520"/>
          </a:xfrm>
          <a:prstGeom prst="rect">
            <a:avLst/>
          </a:prstGeom>
        </p:spPr>
      </p:pic>
      <p:pic>
        <p:nvPicPr>
          <p:cNvPr id="15" name="Immagine 14">
            <a:extLst>
              <a:ext uri="{FF2B5EF4-FFF2-40B4-BE49-F238E27FC236}">
                <a16:creationId xmlns:a16="http://schemas.microsoft.com/office/drawing/2014/main" id="{E4362B8B-BC2B-6DC9-D815-D5C485DD5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431" y="4259722"/>
            <a:ext cx="5299123" cy="661520"/>
          </a:xfrm>
          <a:prstGeom prst="rect">
            <a:avLst/>
          </a:prstGeom>
        </p:spPr>
      </p:pic>
    </p:spTree>
    <p:extLst>
      <p:ext uri="{BB962C8B-B14F-4D97-AF65-F5344CB8AC3E}">
        <p14:creationId xmlns:p14="http://schemas.microsoft.com/office/powerpoint/2010/main" val="311272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7F4410-6556-0730-2B0A-2D873FA658D9}"/>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8D67CB09-05A1-2D46-D3D2-1F29EB4523EF}"/>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C93F3816-C47F-40FA-DD47-CB824A29DAA1}"/>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A9633765-3AF0-D60C-F62A-FE8A2197A510}"/>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12</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FAE606F0-E76C-6EAA-4B6A-F0F0683B7F2F}"/>
                  </a:ext>
                </a:extLst>
              </p:cNvPr>
              <p:cNvSpPr txBox="1">
                <a:spLocks noChangeArrowheads="1"/>
              </p:cNvSpPr>
              <p:nvPr/>
            </p:nvSpPr>
            <p:spPr bwMode="auto">
              <a:xfrm>
                <a:off x="1116013" y="2398375"/>
                <a:ext cx="7122145" cy="3619777"/>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endParaRPr lang="it-IT" sz="1400">
                  <a:cs typeface="Arial" panose="020B0604020202020204" pitchFamily="34" charset="0"/>
                </a:endParaRPr>
              </a:p>
              <a:p>
                <a:pPr>
                  <a:lnSpc>
                    <a:spcPct val="150000"/>
                  </a:lnSpc>
                </a:pPr>
                <a:r>
                  <a:rPr lang="it-IT" sz="1400">
                    <a:cs typeface="Arial" panose="020B0604020202020204" pitchFamily="34" charset="0"/>
                  </a:rPr>
                  <a:t>The simulation steps are:</a:t>
                </a:r>
                <a:endParaRPr lang="it-IT" sz="1400" b="0" i="0" u="none" strike="noStrike">
                  <a:solidFill>
                    <a:srgbClr val="000000"/>
                  </a:solidFill>
                  <a:effectLst/>
                  <a:cs typeface="Arial" panose="020B0604020202020204" pitchFamily="34" charset="0"/>
                </a:endParaRPr>
              </a:p>
              <a:p>
                <a:pPr marL="400050" indent="-400050">
                  <a:lnSpc>
                    <a:spcPct val="150000"/>
                  </a:lnSpc>
                  <a:buFont typeface="+mj-lt"/>
                  <a:buAutoNum type="romanUcPeriod"/>
                </a:pPr>
                <a:r>
                  <a:rPr lang="it-IT" sz="1400">
                    <a:cs typeface="Arial" panose="020B0604020202020204" pitchFamily="34" charset="0"/>
                  </a:rPr>
                  <a:t>Firstly, the  </a:t>
                </a:r>
                <a:r>
                  <a:rPr lang="it-IT" sz="1400">
                    <a:solidFill>
                      <a:schemeClr val="tx1"/>
                    </a:solidFill>
                    <a:cs typeface="Arial" panose="020B0604020202020204" pitchFamily="34" charset="0"/>
                  </a:rPr>
                  <a:t>commanded torque</a:t>
                </a:r>
                <a:r>
                  <a:rPr lang="it-IT" sz="1400">
                    <a:cs typeface="Arial" panose="020B0604020202020204" pitchFamily="34" charset="0"/>
                  </a:rPr>
                  <a:t>, given by the control law, is computed based on the current </a:t>
                </a:r>
                <a14:m>
                  <m:oMath xmlns:m="http://schemas.openxmlformats.org/officeDocument/2006/math">
                    <m:r>
                      <a:rPr lang="it-IT" sz="1400" b="0" i="1">
                        <a:latin typeface="Cambria Math" panose="02040503050406030204" pitchFamily="18" charset="0"/>
                        <a:cs typeface="Arial" panose="020B0604020202020204" pitchFamily="34" charset="0"/>
                      </a:rPr>
                      <m:t>𝑞</m:t>
                    </m:r>
                    <m:r>
                      <a:rPr lang="it-IT" sz="1400" b="0" i="1">
                        <a:latin typeface="Cambria Math" panose="02040503050406030204" pitchFamily="18" charset="0"/>
                        <a:cs typeface="Arial" panose="020B0604020202020204" pitchFamily="34" charset="0"/>
                      </a:rPr>
                      <m:t>,</m:t>
                    </m:r>
                    <m:acc>
                      <m:accPr>
                        <m:chr m:val="̇"/>
                        <m:ctrlPr>
                          <a:rPr lang="it-IT" sz="1400" b="0" i="1">
                            <a:latin typeface="Cambria Math" panose="02040503050406030204" pitchFamily="18" charset="0"/>
                            <a:cs typeface="Arial" panose="020B0604020202020204" pitchFamily="34" charset="0"/>
                          </a:rPr>
                        </m:ctrlPr>
                      </m:accPr>
                      <m:e>
                        <m:r>
                          <a:rPr lang="it-IT" sz="1400" b="0" i="1">
                            <a:latin typeface="Cambria Math" panose="02040503050406030204" pitchFamily="18" charset="0"/>
                            <a:cs typeface="Arial" panose="020B0604020202020204" pitchFamily="34" charset="0"/>
                          </a:rPr>
                          <m:t>𝑞</m:t>
                        </m:r>
                      </m:e>
                    </m:acc>
                  </m:oMath>
                </a14:m>
                <a:r>
                  <a:rPr lang="it-IT" sz="1400" b="0" i="0" u="none" strike="noStrike">
                    <a:solidFill>
                      <a:srgbClr val="000000"/>
                    </a:solidFill>
                    <a:effectLst/>
                    <a:cs typeface="Arial" panose="020B0604020202020204" pitchFamily="34" charset="0"/>
                  </a:rPr>
                  <a:t> and the desired values </a:t>
                </a:r>
                <a14:m>
                  <m:oMath xmlns:m="http://schemas.openxmlformats.org/officeDocument/2006/math">
                    <m:sSub>
                      <m:sSubPr>
                        <m:ctrlPr>
                          <a:rPr lang="it-IT" sz="1400" b="0" i="1">
                            <a:latin typeface="Cambria Math" panose="02040503050406030204" pitchFamily="18" charset="0"/>
                            <a:cs typeface="Arial" panose="020B0604020202020204" pitchFamily="34" charset="0"/>
                          </a:rPr>
                        </m:ctrlPr>
                      </m:sSubPr>
                      <m:e>
                        <m:r>
                          <a:rPr lang="it-IT" sz="1400" i="1">
                            <a:latin typeface="Cambria Math" panose="02040503050406030204" pitchFamily="18" charset="0"/>
                            <a:cs typeface="Arial" panose="020B0604020202020204" pitchFamily="34" charset="0"/>
                          </a:rPr>
                          <m:t>𝑞</m:t>
                        </m:r>
                      </m:e>
                      <m:sub>
                        <m:r>
                          <a:rPr lang="it-IT" sz="1400" b="0" i="1">
                            <a:latin typeface="Cambria Math" panose="02040503050406030204" pitchFamily="18" charset="0"/>
                            <a:cs typeface="Arial" panose="020B0604020202020204" pitchFamily="34" charset="0"/>
                          </a:rPr>
                          <m:t>𝑑</m:t>
                        </m:r>
                      </m:sub>
                    </m:sSub>
                    <m:r>
                      <a:rPr lang="it-IT" sz="1400" i="1">
                        <a:latin typeface="Cambria Math" panose="02040503050406030204" pitchFamily="18" charset="0"/>
                        <a:cs typeface="Arial" panose="020B0604020202020204" pitchFamily="34" charset="0"/>
                      </a:rPr>
                      <m:t>,</m:t>
                    </m:r>
                    <m:sSub>
                      <m:sSubPr>
                        <m:ctrlPr>
                          <a:rPr lang="it-IT" sz="1400" b="0" i="1">
                            <a:latin typeface="Cambria Math" panose="02040503050406030204" pitchFamily="18" charset="0"/>
                            <a:cs typeface="Arial" panose="020B0604020202020204" pitchFamily="34" charset="0"/>
                          </a:rPr>
                        </m:ctrlPr>
                      </m:sSubPr>
                      <m:e>
                        <m:acc>
                          <m:accPr>
                            <m:chr m:val="̇"/>
                            <m:ctrlPr>
                              <a:rPr lang="it-IT" sz="1400" i="1">
                                <a:latin typeface="Cambria Math" panose="02040503050406030204" pitchFamily="18" charset="0"/>
                                <a:cs typeface="Arial" panose="020B0604020202020204" pitchFamily="34" charset="0"/>
                              </a:rPr>
                            </m:ctrlPr>
                          </m:accPr>
                          <m:e>
                            <m:r>
                              <a:rPr lang="it-IT" sz="1400" b="0" i="1">
                                <a:latin typeface="Cambria Math" panose="02040503050406030204" pitchFamily="18" charset="0"/>
                                <a:cs typeface="Arial" panose="020B0604020202020204" pitchFamily="34" charset="0"/>
                              </a:rPr>
                              <m:t>𝑞</m:t>
                            </m:r>
                          </m:e>
                        </m:acc>
                      </m:e>
                      <m:sub>
                        <m:r>
                          <a:rPr lang="it-IT" sz="1400" b="0" i="1">
                            <a:latin typeface="Cambria Math" panose="02040503050406030204" pitchFamily="18" charset="0"/>
                            <a:cs typeface="Arial" panose="020B0604020202020204" pitchFamily="34" charset="0"/>
                          </a:rPr>
                          <m:t>𝑑</m:t>
                        </m:r>
                      </m:sub>
                    </m:sSub>
                    <m:r>
                      <a:rPr lang="it-IT" sz="1400" i="1">
                        <a:latin typeface="Cambria Math" panose="02040503050406030204" pitchFamily="18" charset="0"/>
                        <a:cs typeface="Arial" panose="020B0604020202020204" pitchFamily="34" charset="0"/>
                      </a:rPr>
                      <m:t>,</m:t>
                    </m:r>
                    <m:sSub>
                      <m:sSubPr>
                        <m:ctrlPr>
                          <a:rPr lang="it-IT" sz="1400" b="0" i="1">
                            <a:latin typeface="Cambria Math" panose="02040503050406030204" pitchFamily="18" charset="0"/>
                            <a:cs typeface="Arial" panose="020B0604020202020204" pitchFamily="34" charset="0"/>
                          </a:rPr>
                        </m:ctrlPr>
                      </m:sSubPr>
                      <m:e>
                        <m:acc>
                          <m:accPr>
                            <m:chr m:val="̈"/>
                            <m:ctrlPr>
                              <a:rPr lang="it-IT" sz="1400" i="1">
                                <a:latin typeface="Cambria Math" panose="02040503050406030204" pitchFamily="18" charset="0"/>
                                <a:cs typeface="Arial" panose="020B0604020202020204" pitchFamily="34" charset="0"/>
                              </a:rPr>
                            </m:ctrlPr>
                          </m:accPr>
                          <m:e>
                            <m:r>
                              <a:rPr lang="it-IT" sz="1400" i="1">
                                <a:latin typeface="Cambria Math" panose="02040503050406030204" pitchFamily="18" charset="0"/>
                                <a:cs typeface="Arial" panose="020B0604020202020204" pitchFamily="34" charset="0"/>
                              </a:rPr>
                              <m:t>𝑞</m:t>
                            </m:r>
                          </m:e>
                        </m:acc>
                      </m:e>
                      <m:sub>
                        <m:r>
                          <a:rPr lang="it-IT" sz="1400" b="0" i="1">
                            <a:latin typeface="Cambria Math" panose="02040503050406030204" pitchFamily="18" charset="0"/>
                            <a:cs typeface="Arial" panose="020B0604020202020204" pitchFamily="34" charset="0"/>
                          </a:rPr>
                          <m:t>𝑑</m:t>
                        </m:r>
                      </m:sub>
                    </m:sSub>
                    <m:r>
                      <a:rPr lang="it-IT" sz="1400" b="0" i="0">
                        <a:latin typeface="Cambria Math" panose="02040503050406030204" pitchFamily="18" charset="0"/>
                        <a:cs typeface="Arial" panose="020B0604020202020204" pitchFamily="34" charset="0"/>
                      </a:rPr>
                      <m:t>.</m:t>
                    </m:r>
                  </m:oMath>
                </a14:m>
                <a:r>
                  <a:rPr lang="it-IT" sz="1400">
                    <a:cs typeface="Arial" panose="020B0604020202020204" pitchFamily="34" charset="0"/>
                  </a:rPr>
                  <a:t> </a:t>
                </a:r>
              </a:p>
              <a:p>
                <a:pPr marL="400050" indent="-400050">
                  <a:lnSpc>
                    <a:spcPct val="150000"/>
                  </a:lnSpc>
                  <a:buFont typeface="+mj-lt"/>
                  <a:buAutoNum type="romanUcPeriod"/>
                </a:pPr>
                <a:r>
                  <a:rPr lang="it-IT" sz="1400" b="0" i="0" u="none" strike="noStrike">
                    <a:solidFill>
                      <a:srgbClr val="000000"/>
                    </a:solidFill>
                    <a:effectLst/>
                    <a:cs typeface="Arial" panose="020B0604020202020204" pitchFamily="34" charset="0"/>
                  </a:rPr>
                  <a:t>Then, the </a:t>
                </a:r>
                <a:r>
                  <a:rPr lang="it-IT" sz="1400" b="0" i="0" u="none" strike="noStrike">
                    <a:solidFill>
                      <a:schemeClr val="tx1"/>
                    </a:solidFill>
                    <a:effectLst/>
                    <a:cs typeface="Arial" panose="020B0604020202020204" pitchFamily="34" charset="0"/>
                  </a:rPr>
                  <a:t>dynamic behavior </a:t>
                </a:r>
                <a:r>
                  <a:rPr lang="it-IT" sz="1400" b="0" i="0" u="none" strike="noStrike">
                    <a:solidFill>
                      <a:srgbClr val="000000"/>
                    </a:solidFill>
                    <a:effectLst/>
                    <a:cs typeface="Arial" panose="020B0604020202020204" pitchFamily="34" charset="0"/>
                  </a:rPr>
                  <a:t>of the robot is simulated by the function </a:t>
                </a:r>
                <a:r>
                  <a:rPr lang="it-IT" sz="1100" b="0" i="0">
                    <a:effectLst/>
                    <a:latin typeface="Menlo" panose="020B0609030804020204" pitchFamily="49" charset="0"/>
                  </a:rPr>
                  <a:t>robot_dynamics(q, dq, u)</a:t>
                </a:r>
                <a:r>
                  <a:rPr lang="it-IT" sz="1100" b="0" i="0" u="none" strike="noStrike">
                    <a:solidFill>
                      <a:srgbClr val="000000"/>
                    </a:solidFill>
                    <a:effectLst/>
                    <a:cs typeface="Arial" panose="020B0604020202020204" pitchFamily="34" charset="0"/>
                  </a:rPr>
                  <a:t> </a:t>
                </a:r>
                <a:r>
                  <a:rPr lang="it-IT" sz="1400" b="0" i="0" u="none" strike="noStrike">
                    <a:solidFill>
                      <a:srgbClr val="000000"/>
                    </a:solidFill>
                    <a:effectLst/>
                    <a:latin typeface="+mj-lt"/>
                    <a:cs typeface="Arial" panose="020B0604020202020204" pitchFamily="34" charset="0"/>
                  </a:rPr>
                  <a:t>that use the dynamic model and return </a:t>
                </a:r>
                <a14:m>
                  <m:oMath xmlns:m="http://schemas.openxmlformats.org/officeDocument/2006/math">
                    <m:acc>
                      <m:accPr>
                        <m:chr m:val="̈"/>
                        <m:ctrlPr>
                          <a:rPr lang="it-IT" sz="1400" b="0" i="1" u="none" strike="noStrike">
                            <a:solidFill>
                              <a:srgbClr val="000000"/>
                            </a:solidFill>
                            <a:effectLst/>
                            <a:latin typeface="Cambria Math" panose="02040503050406030204" pitchFamily="18" charset="0"/>
                            <a:cs typeface="Arial" panose="020B0604020202020204" pitchFamily="34" charset="0"/>
                          </a:rPr>
                        </m:ctrlPr>
                      </m:accPr>
                      <m:e>
                        <m:r>
                          <a:rPr lang="it-IT" sz="1400" b="0" i="1" u="none" strike="noStrike">
                            <a:solidFill>
                              <a:srgbClr val="000000"/>
                            </a:solidFill>
                            <a:effectLst/>
                            <a:latin typeface="Cambria Math" panose="02040503050406030204" pitchFamily="18" charset="0"/>
                            <a:cs typeface="Arial" panose="020B0604020202020204" pitchFamily="34" charset="0"/>
                          </a:rPr>
                          <m:t>𝑞</m:t>
                        </m:r>
                      </m:e>
                    </m:acc>
                  </m:oMath>
                </a14:m>
                <a:endParaRPr lang="it-IT" sz="1400" b="0" i="0">
                  <a:effectLst/>
                  <a:latin typeface="+mj-lt"/>
                </a:endParaRPr>
              </a:p>
              <a:p>
                <a:pPr marL="400050" indent="-400050">
                  <a:lnSpc>
                    <a:spcPct val="150000"/>
                  </a:lnSpc>
                  <a:buFont typeface="+mj-lt"/>
                  <a:buAutoNum type="romanUcPeriod"/>
                </a:pPr>
                <a:r>
                  <a:rPr lang="it-IT" sz="1400">
                    <a:latin typeface="+mj-lt"/>
                  </a:rPr>
                  <a:t>The </a:t>
                </a:r>
                <a:r>
                  <a:rPr lang="it-IT" sz="1400">
                    <a:solidFill>
                      <a:schemeClr val="tx1"/>
                    </a:solidFill>
                    <a:latin typeface="+mj-lt"/>
                  </a:rPr>
                  <a:t>integration routine </a:t>
                </a:r>
                <a:r>
                  <a:rPr lang="it-IT" sz="1100" b="0" i="0">
                    <a:effectLst/>
                    <a:latin typeface="Menlo" panose="020B0609030804020204" pitchFamily="49" charset="0"/>
                  </a:rPr>
                  <a:t>ode15s </a:t>
                </a:r>
                <a:r>
                  <a:rPr lang="it-IT" sz="1400" b="0" i="0">
                    <a:effectLst/>
                    <a:latin typeface="+mj-lt"/>
                  </a:rPr>
                  <a:t>is called to integrate numerically the differential equations represented by the state vector:</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it-IT" sz="1400" b="0" i="1">
                              <a:effectLst/>
                              <a:latin typeface="Cambria Math" panose="02040503050406030204" pitchFamily="18" charset="0"/>
                              <a:cs typeface="Arial" panose="020B0604020202020204" pitchFamily="34" charset="0"/>
                            </a:rPr>
                          </m:ctrlPr>
                        </m:accPr>
                        <m:e>
                          <m:r>
                            <a:rPr lang="it-IT" sz="1400" b="0" i="1">
                              <a:effectLst/>
                              <a:latin typeface="Cambria Math" panose="02040503050406030204" pitchFamily="18" charset="0"/>
                              <a:cs typeface="Arial" panose="020B0604020202020204" pitchFamily="34" charset="0"/>
                            </a:rPr>
                            <m:t>𝑥</m:t>
                          </m:r>
                        </m:e>
                      </m:acc>
                      <m:r>
                        <a:rPr lang="it-IT" sz="1400" b="0" i="1">
                          <a:latin typeface="Cambria Math" panose="02040503050406030204" pitchFamily="18" charset="0"/>
                          <a:cs typeface="Arial" panose="020B0604020202020204" pitchFamily="34" charset="0"/>
                        </a:rPr>
                        <m:t>=</m:t>
                      </m:r>
                      <m:d>
                        <m:dPr>
                          <m:ctrlPr>
                            <a:rPr lang="it-IT" sz="1400" b="0" i="1">
                              <a:latin typeface="Cambria Math" panose="02040503050406030204" pitchFamily="18" charset="0"/>
                              <a:cs typeface="Arial" panose="020B0604020202020204" pitchFamily="34" charset="0"/>
                            </a:rPr>
                          </m:ctrlPr>
                        </m:dPr>
                        <m:e>
                          <m:f>
                            <m:fPr>
                              <m:type m:val="noBar"/>
                              <m:ctrlPr>
                                <a:rPr lang="it-IT" sz="1400" b="0" i="1">
                                  <a:latin typeface="Cambria Math" panose="02040503050406030204" pitchFamily="18" charset="0"/>
                                  <a:cs typeface="Arial" panose="020B0604020202020204" pitchFamily="34" charset="0"/>
                                </a:rPr>
                              </m:ctrlPr>
                            </m:fPr>
                            <m:num>
                              <m:sSub>
                                <m:sSubPr>
                                  <m:ctrlPr>
                                    <a:rPr lang="it-IT" sz="1400" b="0" i="1">
                                      <a:latin typeface="Cambria Math" panose="02040503050406030204" pitchFamily="18" charset="0"/>
                                      <a:cs typeface="Arial" panose="020B0604020202020204" pitchFamily="34" charset="0"/>
                                    </a:rPr>
                                  </m:ctrlPr>
                                </m:sSubPr>
                                <m:e>
                                  <m:acc>
                                    <m:accPr>
                                      <m:chr m:val="̇"/>
                                      <m:ctrlPr>
                                        <a:rPr lang="it-IT" sz="1400" b="0" i="1">
                                          <a:latin typeface="Cambria Math" panose="02040503050406030204" pitchFamily="18" charset="0"/>
                                          <a:cs typeface="Arial" panose="020B0604020202020204" pitchFamily="34" charset="0"/>
                                        </a:rPr>
                                      </m:ctrlPr>
                                    </m:accPr>
                                    <m:e>
                                      <m:r>
                                        <a:rPr lang="it-IT" sz="1400" b="0" i="1">
                                          <a:latin typeface="Cambria Math" panose="02040503050406030204" pitchFamily="18" charset="0"/>
                                          <a:cs typeface="Arial" panose="020B0604020202020204" pitchFamily="34" charset="0"/>
                                        </a:rPr>
                                        <m:t>𝑥</m:t>
                                      </m:r>
                                    </m:e>
                                  </m:acc>
                                </m:e>
                                <m:sub>
                                  <m:r>
                                    <a:rPr lang="it-IT" sz="1400" b="0" i="1">
                                      <a:latin typeface="Cambria Math" panose="02040503050406030204" pitchFamily="18" charset="0"/>
                                      <a:cs typeface="Arial" panose="020B0604020202020204" pitchFamily="34" charset="0"/>
                                    </a:rPr>
                                    <m:t>1</m:t>
                                  </m:r>
                                </m:sub>
                              </m:sSub>
                            </m:num>
                            <m:den>
                              <m:sSub>
                                <m:sSubPr>
                                  <m:ctrlPr>
                                    <a:rPr lang="it-IT" sz="1400" b="0" i="1">
                                      <a:latin typeface="Cambria Math" panose="02040503050406030204" pitchFamily="18" charset="0"/>
                                      <a:cs typeface="Arial" panose="020B0604020202020204" pitchFamily="34" charset="0"/>
                                    </a:rPr>
                                  </m:ctrlPr>
                                </m:sSubPr>
                                <m:e>
                                  <m:acc>
                                    <m:accPr>
                                      <m:chr m:val="̇"/>
                                      <m:ctrlPr>
                                        <a:rPr lang="it-IT" sz="1400" b="0" i="1">
                                          <a:latin typeface="Cambria Math" panose="02040503050406030204" pitchFamily="18" charset="0"/>
                                          <a:cs typeface="Arial" panose="020B0604020202020204" pitchFamily="34" charset="0"/>
                                        </a:rPr>
                                      </m:ctrlPr>
                                    </m:accPr>
                                    <m:e>
                                      <m:r>
                                        <a:rPr lang="it-IT" sz="1400" b="0" i="1">
                                          <a:latin typeface="Cambria Math" panose="02040503050406030204" pitchFamily="18" charset="0"/>
                                          <a:cs typeface="Arial" panose="020B0604020202020204" pitchFamily="34" charset="0"/>
                                        </a:rPr>
                                        <m:t>𝑥</m:t>
                                      </m:r>
                                    </m:e>
                                  </m:acc>
                                </m:e>
                                <m:sub>
                                  <m:r>
                                    <a:rPr lang="it-IT" sz="1400" b="0" i="1">
                                      <a:latin typeface="Cambria Math" panose="02040503050406030204" pitchFamily="18" charset="0"/>
                                      <a:cs typeface="Arial" panose="020B0604020202020204" pitchFamily="34" charset="0"/>
                                    </a:rPr>
                                    <m:t>2</m:t>
                                  </m:r>
                                </m:sub>
                              </m:sSub>
                            </m:den>
                          </m:f>
                        </m:e>
                      </m:d>
                      <m:r>
                        <a:rPr lang="it-IT" sz="1400" b="0" i="1">
                          <a:effectLst/>
                          <a:latin typeface="Cambria Math" panose="02040503050406030204" pitchFamily="18" charset="0"/>
                        </a:rPr>
                        <m:t>=</m:t>
                      </m:r>
                      <m:d>
                        <m:dPr>
                          <m:ctrlPr>
                            <a:rPr lang="it-IT" sz="1400" i="1">
                              <a:latin typeface="Cambria Math" panose="02040503050406030204" pitchFamily="18" charset="0"/>
                              <a:cs typeface="Arial" panose="020B0604020202020204" pitchFamily="34" charset="0"/>
                            </a:rPr>
                          </m:ctrlPr>
                        </m:dPr>
                        <m:e>
                          <m:f>
                            <m:fPr>
                              <m:type m:val="noBar"/>
                              <m:ctrlPr>
                                <a:rPr lang="it-IT" sz="1400" i="1">
                                  <a:latin typeface="Cambria Math" panose="02040503050406030204" pitchFamily="18" charset="0"/>
                                  <a:cs typeface="Arial" panose="020B0604020202020204" pitchFamily="34" charset="0"/>
                                </a:rPr>
                              </m:ctrlPr>
                            </m:fPr>
                            <m:num>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𝑥</m:t>
                                  </m:r>
                                </m:e>
                                <m:sub>
                                  <m:r>
                                    <a:rPr lang="it-IT" sz="1400" b="0" i="1">
                                      <a:latin typeface="Cambria Math" panose="02040503050406030204" pitchFamily="18" charset="0"/>
                                      <a:cs typeface="Arial" panose="020B0604020202020204" pitchFamily="34" charset="0"/>
                                    </a:rPr>
                                    <m:t>2</m:t>
                                  </m:r>
                                </m:sub>
                              </m:sSub>
                            </m:num>
                            <m:den>
                              <m:r>
                                <a:rPr lang="it-IT" sz="1400" i="1">
                                  <a:latin typeface="Cambria Math" panose="02040503050406030204" pitchFamily="18" charset="0"/>
                                </a:rPr>
                                <m:t>−</m:t>
                              </m:r>
                              <m:sSup>
                                <m:sSupPr>
                                  <m:ctrlPr>
                                    <a:rPr lang="it-IT" sz="1400" i="1">
                                      <a:latin typeface="Cambria Math" panose="02040503050406030204" pitchFamily="18" charset="0"/>
                                    </a:rPr>
                                  </m:ctrlPr>
                                </m:sSupPr>
                                <m:e>
                                  <m:r>
                                    <a:rPr lang="it-IT" sz="1400" i="1">
                                      <a:latin typeface="Cambria Math" panose="02040503050406030204" pitchFamily="18" charset="0"/>
                                    </a:rPr>
                                    <m:t>𝑀</m:t>
                                  </m:r>
                                </m:e>
                                <m:sup>
                                  <m:r>
                                    <a:rPr lang="it-IT" sz="1400" i="1">
                                      <a:latin typeface="Cambria Math" panose="02040503050406030204" pitchFamily="18" charset="0"/>
                                    </a:rPr>
                                    <m:t>−1</m:t>
                                  </m:r>
                                </m:sup>
                              </m:sSup>
                              <m:r>
                                <a:rPr lang="it-IT" sz="1400" i="1">
                                  <a:latin typeface="Cambria Math" panose="02040503050406030204" pitchFamily="18" charset="0"/>
                                </a:rPr>
                                <m:t>(</m:t>
                              </m:r>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1</m:t>
                                  </m:r>
                                </m:sub>
                              </m:sSub>
                              <m:r>
                                <a:rPr lang="it-IT" sz="1400" i="1">
                                  <a:latin typeface="Cambria Math" panose="02040503050406030204" pitchFamily="18" charset="0"/>
                                </a:rPr>
                                <m:t>)[</m:t>
                              </m:r>
                              <m:r>
                                <a:rPr lang="it-IT" sz="1400" i="1">
                                  <a:latin typeface="Cambria Math" panose="02040503050406030204" pitchFamily="18" charset="0"/>
                                </a:rPr>
                                <m:t>𝑐</m:t>
                              </m:r>
                              <m:d>
                                <m:dPr>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1</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2</m:t>
                                      </m:r>
                                    </m:sub>
                                  </m:sSub>
                                </m:e>
                              </m:d>
                              <m:r>
                                <a:rPr lang="it-IT" sz="1400" i="1">
                                  <a:latin typeface="Cambria Math" panose="02040503050406030204" pitchFamily="18" charset="0"/>
                                </a:rPr>
                                <m:t>+</m:t>
                              </m:r>
                              <m:r>
                                <a:rPr lang="it-IT" sz="1400" i="1">
                                  <a:latin typeface="Cambria Math" panose="02040503050406030204" pitchFamily="18" charset="0"/>
                                </a:rPr>
                                <m:t>𝑔</m:t>
                              </m:r>
                              <m:d>
                                <m:dPr>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1</m:t>
                                      </m:r>
                                    </m:sub>
                                  </m:sSub>
                                </m:e>
                              </m:d>
                              <m:r>
                                <a:rPr lang="it-IT" sz="1400" b="0" i="1">
                                  <a:latin typeface="Cambria Math" panose="02040503050406030204" pitchFamily="18" charset="0"/>
                                </a:rPr>
                                <m:t>]</m:t>
                              </m:r>
                            </m:den>
                          </m:f>
                        </m:e>
                      </m:d>
                      <m:r>
                        <a:rPr lang="it-IT" sz="1400" b="0" i="1">
                          <a:latin typeface="Cambria Math" panose="02040503050406030204" pitchFamily="18" charset="0"/>
                          <a:cs typeface="Arial" panose="020B0604020202020204" pitchFamily="34" charset="0"/>
                        </a:rPr>
                        <m:t>+</m:t>
                      </m:r>
                      <m:d>
                        <m:dPr>
                          <m:ctrlPr>
                            <a:rPr lang="it-IT" sz="1400" i="1">
                              <a:latin typeface="Cambria Math" panose="02040503050406030204" pitchFamily="18" charset="0"/>
                              <a:cs typeface="Arial" panose="020B0604020202020204" pitchFamily="34" charset="0"/>
                            </a:rPr>
                          </m:ctrlPr>
                        </m:dPr>
                        <m:e>
                          <m:f>
                            <m:fPr>
                              <m:type m:val="noBar"/>
                              <m:ctrlPr>
                                <a:rPr lang="it-IT" sz="1400" i="1">
                                  <a:latin typeface="Cambria Math" panose="02040503050406030204" pitchFamily="18" charset="0"/>
                                  <a:cs typeface="Arial" panose="020B0604020202020204" pitchFamily="34" charset="0"/>
                                </a:rPr>
                              </m:ctrlPr>
                            </m:fPr>
                            <m:num>
                              <m:r>
                                <a:rPr lang="it-IT" sz="1400" b="0" i="1">
                                  <a:latin typeface="Cambria Math" panose="02040503050406030204" pitchFamily="18" charset="0"/>
                                  <a:cs typeface="Arial" panose="020B0604020202020204" pitchFamily="34" charset="0"/>
                                </a:rPr>
                                <m:t>0</m:t>
                              </m:r>
                            </m:num>
                            <m:den>
                              <m:sSup>
                                <m:sSupPr>
                                  <m:ctrlPr>
                                    <a:rPr lang="it-IT" sz="1400" i="1">
                                      <a:latin typeface="Cambria Math" panose="02040503050406030204" pitchFamily="18" charset="0"/>
                                    </a:rPr>
                                  </m:ctrlPr>
                                </m:sSupPr>
                                <m:e>
                                  <m:r>
                                    <a:rPr lang="it-IT" sz="1400" i="1">
                                      <a:latin typeface="Cambria Math" panose="02040503050406030204" pitchFamily="18" charset="0"/>
                                    </a:rPr>
                                    <m:t>𝑀</m:t>
                                  </m:r>
                                </m:e>
                                <m:sup>
                                  <m:r>
                                    <a:rPr lang="it-IT" sz="1400" i="1">
                                      <a:latin typeface="Cambria Math" panose="02040503050406030204" pitchFamily="18" charset="0"/>
                                    </a:rPr>
                                    <m:t>−1</m:t>
                                  </m:r>
                                </m:sup>
                              </m:sSup>
                              <m:r>
                                <a:rPr lang="it-IT" sz="1400" i="1">
                                  <a:latin typeface="Cambria Math" panose="02040503050406030204" pitchFamily="18" charset="0"/>
                                </a:rPr>
                                <m:t>(</m:t>
                              </m:r>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1</m:t>
                                  </m:r>
                                </m:sub>
                              </m:sSub>
                              <m:r>
                                <a:rPr lang="it-IT" sz="1400" i="1">
                                  <a:latin typeface="Cambria Math" panose="02040503050406030204" pitchFamily="18" charset="0"/>
                                </a:rPr>
                                <m:t>)</m:t>
                              </m:r>
                            </m:den>
                          </m:f>
                        </m:e>
                      </m:d>
                      <m:r>
                        <a:rPr lang="it-IT" sz="1400" b="0" i="1">
                          <a:latin typeface="Cambria Math" panose="02040503050406030204" pitchFamily="18" charset="0"/>
                          <a:cs typeface="Arial" panose="020B0604020202020204" pitchFamily="34" charset="0"/>
                        </a:rPr>
                        <m:t>𝑢</m:t>
                      </m:r>
                    </m:oMath>
                  </m:oMathPara>
                </a14:m>
                <a:endParaRPr lang="it-IT" sz="1400" b="0" i="0">
                  <a:effectLst/>
                  <a:latin typeface="+mj-lt"/>
                </a:endParaRPr>
              </a:p>
              <a:p>
                <a:pPr marL="400050" indent="-400050">
                  <a:lnSpc>
                    <a:spcPct val="150000"/>
                  </a:lnSpc>
                  <a:buFont typeface="+mj-lt"/>
                  <a:buAutoNum type="romanUcPeriod"/>
                </a:pPr>
                <a:endParaRPr lang="it-IT" sz="1400" b="0" i="0" u="none" strike="noStrike">
                  <a:solidFill>
                    <a:srgbClr val="000000"/>
                  </a:solidFill>
                  <a:effectLst/>
                  <a:cs typeface="Arial" panose="020B0604020202020204" pitchFamily="34" charset="0"/>
                </a:endParaRPr>
              </a:p>
            </p:txBody>
          </p:sp>
        </mc:Choice>
        <mc:Fallback xmlns="">
          <p:sp>
            <p:nvSpPr>
              <p:cNvPr id="7" name="Rectangle 3">
                <a:extLst>
                  <a:ext uri="{FF2B5EF4-FFF2-40B4-BE49-F238E27FC236}">
                    <a16:creationId xmlns:a16="http://schemas.microsoft.com/office/drawing/2014/main" id="{FAE606F0-E76C-6EAA-4B6A-F0F0683B7F2F}"/>
                  </a:ext>
                </a:extLst>
              </p:cNvPr>
              <p:cNvSpPr txBox="1">
                <a:spLocks noRot="1" noChangeAspect="1" noMove="1" noResize="1" noEditPoints="1" noAdjustHandles="1" noChangeArrowheads="1" noChangeShapeType="1" noTextEdit="1"/>
              </p:cNvSpPr>
              <p:nvPr/>
            </p:nvSpPr>
            <p:spPr bwMode="auto">
              <a:xfrm>
                <a:off x="1116013" y="2398375"/>
                <a:ext cx="7122145" cy="3619777"/>
              </a:xfrm>
              <a:prstGeom prst="rect">
                <a:avLst/>
              </a:prstGeom>
              <a:blipFill>
                <a:blip r:embed="rId2"/>
                <a:stretch>
                  <a:fillRect l="-178" r="-356"/>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8" name="Immagine 7" descr="Immagine che contiene testo, schermata, Carattere&#10;&#10;Descrizione generata automaticamente">
            <a:extLst>
              <a:ext uri="{FF2B5EF4-FFF2-40B4-BE49-F238E27FC236}">
                <a16:creationId xmlns:a16="http://schemas.microsoft.com/office/drawing/2014/main" id="{4A5CC842-9579-28E8-8052-F1B05E960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581" y="390419"/>
            <a:ext cx="4908298" cy="2598936"/>
          </a:xfrm>
          <a:prstGeom prst="rect">
            <a:avLst/>
          </a:prstGeom>
        </p:spPr>
      </p:pic>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8713BDB1-9AE1-6D02-29F7-E4640C480C9E}"/>
                  </a:ext>
                </a:extLst>
              </p:cNvPr>
              <p:cNvSpPr txBox="1">
                <a:spLocks noChangeArrowheads="1"/>
              </p:cNvSpPr>
              <p:nvPr/>
            </p:nvSpPr>
            <p:spPr bwMode="auto">
              <a:xfrm>
                <a:off x="1116013" y="914400"/>
                <a:ext cx="3381239" cy="110358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r>
                  <a:rPr lang="it-IT" sz="1400">
                    <a:cs typeface="Arial" panose="020B0604020202020204" pitchFamily="34" charset="0"/>
                  </a:rPr>
                  <a:t>The simulation lasts </a:t>
                </a:r>
                <a14:m>
                  <m:oMath xmlns:m="http://schemas.openxmlformats.org/officeDocument/2006/math">
                    <m:r>
                      <a:rPr lang="it-IT" sz="1400" b="0" i="1">
                        <a:latin typeface="Cambria Math" panose="02040503050406030204" pitchFamily="18" charset="0"/>
                        <a:cs typeface="Arial" panose="020B0604020202020204" pitchFamily="34" charset="0"/>
                      </a:rPr>
                      <m:t>𝑇</m:t>
                    </m:r>
                    <m:r>
                      <a:rPr lang="it-IT" sz="1400" b="0" i="1">
                        <a:latin typeface="Cambria Math" panose="02040503050406030204" pitchFamily="18" charset="0"/>
                        <a:cs typeface="Arial" panose="020B0604020202020204" pitchFamily="34" charset="0"/>
                      </a:rPr>
                      <m:t>=10 </m:t>
                    </m:r>
                    <m:r>
                      <a:rPr lang="it-IT" sz="1400" b="0" i="1">
                        <a:latin typeface="Cambria Math" panose="02040503050406030204" pitchFamily="18" charset="0"/>
                        <a:cs typeface="Arial" panose="020B0604020202020204" pitchFamily="34" charset="0"/>
                      </a:rPr>
                      <m:t>𝑠</m:t>
                    </m:r>
                  </m:oMath>
                </a14:m>
                <a:r>
                  <a:rPr lang="it-IT" sz="1400" b="0" i="0" u="none" strike="noStrike">
                    <a:solidFill>
                      <a:srgbClr val="000000"/>
                    </a:solidFill>
                    <a:effectLst/>
                    <a:cs typeface="Arial" panose="020B0604020202020204" pitchFamily="34" charset="0"/>
                  </a:rPr>
                  <a:t>, during which we evaluate the tracking trajectory performance.</a:t>
                </a:r>
              </a:p>
            </p:txBody>
          </p:sp>
        </mc:Choice>
        <mc:Fallback xmlns="">
          <p:sp>
            <p:nvSpPr>
              <p:cNvPr id="9" name="Rectangle 3">
                <a:extLst>
                  <a:ext uri="{FF2B5EF4-FFF2-40B4-BE49-F238E27FC236}">
                    <a16:creationId xmlns:a16="http://schemas.microsoft.com/office/drawing/2014/main" id="{8713BDB1-9AE1-6D02-29F7-E4640C480C9E}"/>
                  </a:ext>
                </a:extLst>
              </p:cNvPr>
              <p:cNvSpPr txBox="1">
                <a:spLocks noRot="1" noChangeAspect="1" noMove="1" noResize="1" noEditPoints="1" noAdjustHandles="1" noChangeArrowheads="1" noChangeShapeType="1" noTextEdit="1"/>
              </p:cNvSpPr>
              <p:nvPr/>
            </p:nvSpPr>
            <p:spPr bwMode="auto">
              <a:xfrm>
                <a:off x="1116013" y="914400"/>
                <a:ext cx="3381239" cy="1103588"/>
              </a:xfrm>
              <a:prstGeom prst="rect">
                <a:avLst/>
              </a:prstGeom>
              <a:blipFill>
                <a:blip r:embed="rId4"/>
                <a:stretch>
                  <a:fillRect l="-373"/>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5336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7F37E-51E0-B2FB-B51E-344B3585CACF}"/>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98807ACD-1D94-C6D2-CFF3-34FC0A7CC70F}"/>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DC0512F1-DF9A-7B4B-F91A-7BBD08B980A8}"/>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40F23297-FA79-68D5-E590-AA3B8BCE2877}"/>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13</a:t>
            </a:fld>
            <a:endParaRPr lang="it-IT" altLang="it-IT" dirty="0"/>
          </a:p>
        </p:txBody>
      </p:sp>
      <p:sp>
        <p:nvSpPr>
          <p:cNvPr id="9" name="Rectangle 3">
            <a:extLst>
              <a:ext uri="{FF2B5EF4-FFF2-40B4-BE49-F238E27FC236}">
                <a16:creationId xmlns:a16="http://schemas.microsoft.com/office/drawing/2014/main" id="{32FBC2D5-F6EA-627C-F61E-60D24E9C25C0}"/>
              </a:ext>
            </a:extLst>
          </p:cNvPr>
          <p:cNvSpPr txBox="1">
            <a:spLocks noChangeArrowheads="1"/>
          </p:cNvSpPr>
          <p:nvPr/>
        </p:nvSpPr>
        <p:spPr bwMode="auto">
          <a:xfrm>
            <a:off x="1116013" y="914400"/>
            <a:ext cx="7128395" cy="4602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a:lnSpc>
                <a:spcPct val="150000"/>
              </a:lnSpc>
            </a:pPr>
            <a:r>
              <a:rPr lang="it-IT" sz="1400" b="0" i="0" u="none" strike="noStrike">
                <a:solidFill>
                  <a:srgbClr val="000000"/>
                </a:solidFill>
                <a:effectLst/>
              </a:rPr>
              <a:t>We used the </a:t>
            </a:r>
            <a:r>
              <a:rPr lang="it-IT" sz="1100" b="0" i="0">
                <a:effectLst/>
                <a:latin typeface="Menlo" panose="020B0609030804020204" pitchFamily="49" charset="0"/>
              </a:rPr>
              <a:t>ode15s</a:t>
            </a:r>
            <a:r>
              <a:rPr lang="it-IT" sz="1400" b="0" i="0" u="none" strike="noStrike">
                <a:solidFill>
                  <a:srgbClr val="000000"/>
                </a:solidFill>
                <a:effectLst/>
              </a:rPr>
              <a:t> integration routine instead of </a:t>
            </a:r>
            <a:r>
              <a:rPr lang="it-IT" sz="1100" b="0" i="0">
                <a:effectLst/>
                <a:latin typeface="Menlo" panose="020B0609030804020204" pitchFamily="49" charset="0"/>
              </a:rPr>
              <a:t>ode45</a:t>
            </a:r>
            <a:r>
              <a:rPr lang="it-IT" sz="1400" b="0" i="0">
                <a:effectLst/>
                <a:latin typeface="Menlo" panose="020B0609030804020204" pitchFamily="49" charset="0"/>
              </a:rPr>
              <a:t> </a:t>
            </a:r>
            <a:r>
              <a:rPr lang="it-IT" sz="1400" b="0" i="0" u="none" strike="noStrike">
                <a:solidFill>
                  <a:srgbClr val="000000"/>
                </a:solidFill>
                <a:effectLst/>
              </a:rPr>
              <a:t>because, during the simulation —especially when working with robust control— we encountered stiff ordinary differential equations. </a:t>
            </a:r>
          </a:p>
          <a:p>
            <a:pPr algn="l">
              <a:lnSpc>
                <a:spcPct val="150000"/>
              </a:lnSpc>
            </a:pPr>
            <a:endParaRPr lang="it-IT" sz="1400" b="0" i="0" u="none" strike="noStrike">
              <a:solidFill>
                <a:srgbClr val="000000"/>
              </a:solidFill>
              <a:effectLst/>
            </a:endParaRPr>
          </a:p>
          <a:p>
            <a:pPr algn="l">
              <a:lnSpc>
                <a:spcPct val="150000"/>
              </a:lnSpc>
            </a:pPr>
            <a:r>
              <a:rPr lang="it-IT" sz="1400" b="0" i="0" u="none" strike="noStrike">
                <a:solidFill>
                  <a:srgbClr val="000000"/>
                </a:solidFill>
                <a:effectLst/>
                <a:latin typeface="+mj-lt"/>
              </a:rPr>
              <a:t>In stiff systems, some variables change much more rapidly than others. This often occurs due to the robust controller, which is designed to handle parameter uncertainties and must react quickly and suddenly to external variations, </a:t>
            </a:r>
            <a:r>
              <a:rPr lang="it-IT" sz="1400" b="0" i="0" u="none" strike="noStrike">
                <a:solidFill>
                  <a:srgbClr val="000000"/>
                </a:solidFill>
                <a:effectLst/>
              </a:rPr>
              <a:t>causing </a:t>
            </a:r>
            <a:r>
              <a:rPr lang="it-IT" sz="1100" b="0" i="0">
                <a:effectLst/>
                <a:latin typeface="Menlo" panose="020B0609030804020204" pitchFamily="49" charset="0"/>
              </a:rPr>
              <a:t>ode45</a:t>
            </a:r>
            <a:r>
              <a:rPr lang="it-IT" sz="1400" b="0" i="0" u="none" strike="noStrike">
                <a:solidFill>
                  <a:srgbClr val="000000"/>
                </a:solidFill>
                <a:effectLst/>
              </a:rPr>
              <a:t> to drastically reduce the integration step size to maintain stability and accuracy. This leads to </a:t>
            </a:r>
            <a:r>
              <a:rPr lang="it-IT" sz="1400" b="0" i="0" u="none" strike="noStrike">
                <a:solidFill>
                  <a:schemeClr val="tx1"/>
                </a:solidFill>
                <a:effectLst/>
              </a:rPr>
              <a:t>excessively long </a:t>
            </a:r>
            <a:r>
              <a:rPr lang="it-IT" sz="1400" b="0" i="0" u="none" strike="noStrike">
                <a:solidFill>
                  <a:srgbClr val="000000"/>
                </a:solidFill>
                <a:effectLst/>
              </a:rPr>
              <a:t>simulation times.</a:t>
            </a:r>
          </a:p>
          <a:p>
            <a:pPr algn="l">
              <a:lnSpc>
                <a:spcPct val="150000"/>
              </a:lnSpc>
            </a:pPr>
            <a:endParaRPr lang="it-IT" sz="1400" b="0" i="0" u="none" strike="noStrike">
              <a:solidFill>
                <a:srgbClr val="000000"/>
              </a:solidFill>
              <a:effectLst/>
            </a:endParaRPr>
          </a:p>
          <a:p>
            <a:pPr algn="l">
              <a:lnSpc>
                <a:spcPct val="150000"/>
              </a:lnSpc>
            </a:pPr>
            <a:r>
              <a:rPr lang="it-IT" sz="1400" b="0" i="0" u="none" strike="noStrike">
                <a:solidFill>
                  <a:srgbClr val="000000"/>
                </a:solidFill>
                <a:effectLst/>
              </a:rPr>
              <a:t>In contrast, </a:t>
            </a:r>
            <a:r>
              <a:rPr lang="it-IT" sz="1100" b="0" i="0">
                <a:effectLst/>
                <a:latin typeface="Menlo" panose="020B0609030804020204" pitchFamily="49" charset="0"/>
              </a:rPr>
              <a:t>ode15s</a:t>
            </a:r>
            <a:r>
              <a:rPr lang="it-IT" sz="1400" b="0" i="0" u="none" strike="noStrike">
                <a:solidFill>
                  <a:srgbClr val="000000"/>
                </a:solidFill>
                <a:effectLst/>
              </a:rPr>
              <a:t> is specifically designed to handle stiff systems. It uses a more stable approach </a:t>
            </a:r>
            <a:r>
              <a:rPr lang="it-IT" sz="1400" b="0" i="0" u="none" strike="noStrike">
                <a:solidFill>
                  <a:schemeClr val="tx1"/>
                </a:solidFill>
                <a:effectLst/>
              </a:rPr>
              <a:t>to</a:t>
            </a:r>
            <a:r>
              <a:rPr lang="it-IT" sz="1400" b="0" i="0" u="none" strike="noStrike">
                <a:solidFill>
                  <a:srgbClr val="000000"/>
                </a:solidFill>
                <a:effectLst/>
              </a:rPr>
              <a:t> </a:t>
            </a:r>
            <a:r>
              <a:rPr lang="it-IT" sz="1400" b="0" i="0" u="none" strike="noStrike">
                <a:solidFill>
                  <a:schemeClr val="tx1"/>
                </a:solidFill>
                <a:effectLst/>
              </a:rPr>
              <a:t>manage rapid variations </a:t>
            </a:r>
            <a:r>
              <a:rPr lang="it-IT" sz="1400" b="0" i="0" u="none" strike="noStrike">
                <a:solidFill>
                  <a:srgbClr val="000000"/>
                </a:solidFill>
                <a:effectLst/>
              </a:rPr>
              <a:t>in the variables, preventing the integrator from becoming excessively slow.</a:t>
            </a:r>
          </a:p>
          <a:p>
            <a:pPr>
              <a:lnSpc>
                <a:spcPct val="150000"/>
              </a:lnSpc>
            </a:pPr>
            <a:endParaRPr lang="it-IT" sz="1100">
              <a:latin typeface="Menlo" panose="020B0609030804020204" pitchFamily="49" charset="0"/>
              <a:cs typeface="Arial" panose="020B0604020202020204" pitchFamily="34" charset="0"/>
            </a:endParaRPr>
          </a:p>
        </p:txBody>
      </p:sp>
    </p:spTree>
    <p:extLst>
      <p:ext uri="{BB962C8B-B14F-4D97-AF65-F5344CB8AC3E}">
        <p14:creationId xmlns:p14="http://schemas.microsoft.com/office/powerpoint/2010/main" val="37887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D8981F-F531-2612-924E-13FE4B05E8F7}"/>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FEE5EDDC-77C4-1894-FAC2-5B62DE4F91C5}"/>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BEE9F448-9B44-6201-23A9-C65B23D2F185}"/>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989CAD78-A648-61DD-54A1-BB3651D0C473}"/>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14</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813EC466-68A4-3E16-9B7E-CAE27C3CB2F4}"/>
                  </a:ext>
                </a:extLst>
              </p:cNvPr>
              <p:cNvSpPr txBox="1">
                <a:spLocks noChangeArrowheads="1"/>
              </p:cNvSpPr>
              <p:nvPr/>
            </p:nvSpPr>
            <p:spPr bwMode="auto">
              <a:xfrm>
                <a:off x="1116013" y="914400"/>
                <a:ext cx="7128395" cy="930424"/>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a:lnSpc>
                    <a:spcPct val="150000"/>
                  </a:lnSpc>
                </a:pPr>
                <a:r>
                  <a:rPr lang="it-IT" sz="1400">
                    <a:latin typeface="+mj-lt"/>
                    <a:cs typeface="Arial" panose="020B0604020202020204" pitchFamily="34" charset="0"/>
                  </a:rPr>
                  <a:t>The simulaton under </a:t>
                </a:r>
                <a:r>
                  <a:rPr lang="it-IT" sz="1400">
                    <a:solidFill>
                      <a:schemeClr val="tx1"/>
                    </a:solidFill>
                    <a:latin typeface="+mj-lt"/>
                    <a:cs typeface="Arial" panose="020B0604020202020204" pitchFamily="34" charset="0"/>
                  </a:rPr>
                  <a:t>ideal conditions </a:t>
                </a:r>
                <a:r>
                  <a:rPr lang="it-IT" sz="1400">
                    <a:latin typeface="+mj-lt"/>
                    <a:cs typeface="Arial" panose="020B0604020202020204" pitchFamily="34" charset="0"/>
                  </a:rPr>
                  <a:t>using the </a:t>
                </a:r>
                <a:r>
                  <a:rPr lang="it-IT" sz="1400">
                    <a:solidFill>
                      <a:schemeClr val="tx1"/>
                    </a:solidFill>
                    <a:latin typeface="+mj-lt"/>
                    <a:cs typeface="Arial" panose="020B0604020202020204" pitchFamily="34" charset="0"/>
                  </a:rPr>
                  <a:t>feedback lianearization</a:t>
                </a:r>
                <a:r>
                  <a:rPr lang="it-IT" sz="1400">
                    <a:latin typeface="+mj-lt"/>
                    <a:cs typeface="Arial" panose="020B0604020202020204" pitchFamily="34" charset="0"/>
                  </a:rPr>
                  <a:t> </a:t>
                </a:r>
                <a:r>
                  <a:rPr lang="it-IT" sz="1400">
                    <a:solidFill>
                      <a:schemeClr val="tx1"/>
                    </a:solidFill>
                    <a:latin typeface="+mj-lt"/>
                    <a:cs typeface="Arial" panose="020B0604020202020204" pitchFamily="34" charset="0"/>
                  </a:rPr>
                  <a:t>control law </a:t>
                </a:r>
                <a:r>
                  <a:rPr lang="it-IT" sz="1400">
                    <a:latin typeface="+mj-lt"/>
                    <a:cs typeface="Arial" panose="020B0604020202020204" pitchFamily="34" charset="0"/>
                  </a:rPr>
                  <a:t>is executed with the gains: </a:t>
                </a:r>
                <a14:m>
                  <m:oMath xmlns:m="http://schemas.openxmlformats.org/officeDocument/2006/math">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𝐾</m:t>
                        </m:r>
                      </m:e>
                      <m:sub>
                        <m:r>
                          <a:rPr lang="it-IT" sz="1400" b="0" i="1">
                            <a:latin typeface="Cambria Math" panose="02040503050406030204" pitchFamily="18" charset="0"/>
                            <a:cs typeface="Arial" panose="020B0604020202020204" pitchFamily="34" charset="0"/>
                          </a:rPr>
                          <m:t>𝑝</m:t>
                        </m:r>
                      </m:sub>
                    </m:sSub>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r>
                      <a:rPr lang="it-IT" sz="1400" b="0" i="1">
                        <a:latin typeface="Cambria Math" panose="02040503050406030204" pitchFamily="18" charset="0"/>
                        <a:cs typeface="Arial" panose="020B0604020202020204" pitchFamily="34" charset="0"/>
                      </a:rPr>
                      <m:t>(100,100,100,)  </m:t>
                    </m:r>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𝐾</m:t>
                        </m:r>
                      </m:e>
                      <m:sub>
                        <m:r>
                          <a:rPr lang="it-IT" sz="1400" b="0" i="1">
                            <a:latin typeface="Cambria Math" panose="02040503050406030204" pitchFamily="18" charset="0"/>
                            <a:cs typeface="Arial" panose="020B0604020202020204" pitchFamily="34" charset="0"/>
                          </a:rPr>
                          <m:t>𝑑</m:t>
                        </m:r>
                      </m:sub>
                    </m:sSub>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r>
                      <a:rPr lang="it-IT" sz="1400" b="0" i="1">
                        <a:latin typeface="Cambria Math" panose="02040503050406030204" pitchFamily="18" charset="0"/>
                        <a:cs typeface="Arial" panose="020B0604020202020204" pitchFamily="34" charset="0"/>
                      </a:rPr>
                      <m:t>(100,100,100)</m:t>
                    </m:r>
                  </m:oMath>
                </a14:m>
                <a:r>
                  <a:rPr lang="it-IT" sz="1400">
                    <a:latin typeface="+mj-lt"/>
                    <a:cs typeface="Arial" panose="020B0604020202020204" pitchFamily="34" charset="0"/>
                  </a:rPr>
                  <a:t>:</a:t>
                </a:r>
              </a:p>
            </p:txBody>
          </p:sp>
        </mc:Choice>
        <mc:Fallback xmlns="">
          <p:sp>
            <p:nvSpPr>
              <p:cNvPr id="7" name="Rectangle 3">
                <a:extLst>
                  <a:ext uri="{FF2B5EF4-FFF2-40B4-BE49-F238E27FC236}">
                    <a16:creationId xmlns:a16="http://schemas.microsoft.com/office/drawing/2014/main" id="{813EC466-68A4-3E16-9B7E-CAE27C3CB2F4}"/>
                  </a:ext>
                </a:extLst>
              </p:cNvPr>
              <p:cNvSpPr txBox="1">
                <a:spLocks noRot="1" noChangeAspect="1" noMove="1" noResize="1" noEditPoints="1" noAdjustHandles="1" noChangeArrowheads="1" noChangeShapeType="1" noTextEdit="1"/>
              </p:cNvSpPr>
              <p:nvPr/>
            </p:nvSpPr>
            <p:spPr bwMode="auto">
              <a:xfrm>
                <a:off x="1116013" y="914400"/>
                <a:ext cx="7128395" cy="930424"/>
              </a:xfrm>
              <a:prstGeom prst="rect">
                <a:avLst/>
              </a:prstGeom>
              <a:blipFill>
                <a:blip r:embed="rId2"/>
                <a:stretch>
                  <a:fillRect l="-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9" name="Immagine 8" descr="Immagine che contiene testo, diagramma, linea, Diagramma&#10;&#10;Descrizione generata automaticamente">
            <a:extLst>
              <a:ext uri="{FF2B5EF4-FFF2-40B4-BE49-F238E27FC236}">
                <a16:creationId xmlns:a16="http://schemas.microsoft.com/office/drawing/2014/main" id="{EB0BAEF6-51BE-E49D-A180-623AB77E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237" y="1628800"/>
            <a:ext cx="6395946" cy="4400192"/>
          </a:xfrm>
          <a:prstGeom prst="rect">
            <a:avLst/>
          </a:prstGeom>
        </p:spPr>
      </p:pic>
    </p:spTree>
    <p:extLst>
      <p:ext uri="{BB962C8B-B14F-4D97-AF65-F5344CB8AC3E}">
        <p14:creationId xmlns:p14="http://schemas.microsoft.com/office/powerpoint/2010/main" val="89833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4E4BE9-2C8A-CA27-16E3-26C366CEF5CD}"/>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890848D0-656E-38D7-76B1-0360DAADD402}"/>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66E3A481-DA55-F596-A25F-0315CFF495B0}"/>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467CE2DB-29BE-3E6D-BCEE-816D319D031D}"/>
              </a:ext>
            </a:extLst>
          </p:cNvPr>
          <p:cNvSpPr>
            <a:spLocks noGrp="1"/>
          </p:cNvSpPr>
          <p:nvPr>
            <p:ph type="sldNum" sz="quarter" idx="12"/>
          </p:nvPr>
        </p:nvSpPr>
        <p:spPr/>
        <p:txBody>
          <a:bodyPr/>
          <a:lstStyle/>
          <a:p>
            <a:pPr>
              <a:defRPr/>
            </a:pPr>
            <a:r>
              <a:rPr lang="it-IT" altLang="it-IT" dirty="0"/>
              <a:t>Page</a:t>
            </a:r>
            <a:fld id="{940194C1-0767-C34A-9B6F-5652C530983A}" type="slidenum">
              <a:rPr lang="it-IT" altLang="it-IT" smtClean="0"/>
              <a:pPr>
                <a:defRPr/>
              </a:pPr>
              <a:t>15</a:t>
            </a:fld>
            <a:endParaRPr lang="it-IT" altLang="it-IT" dirty="0"/>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5FBFCDF3-2739-BCAB-EF81-8595AC9CF33B}"/>
                  </a:ext>
                </a:extLst>
              </p:cNvPr>
              <p:cNvSpPr txBox="1">
                <a:spLocks noChangeArrowheads="1"/>
              </p:cNvSpPr>
              <p:nvPr/>
            </p:nvSpPr>
            <p:spPr bwMode="auto">
              <a:xfrm>
                <a:off x="1116013" y="914400"/>
                <a:ext cx="7128395" cy="930424"/>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r>
                  <a:rPr lang="it-IT" sz="1400">
                    <a:latin typeface="+mj-lt"/>
                    <a:cs typeface="Arial" panose="020B0604020202020204" pitchFamily="34" charset="0"/>
                  </a:rPr>
                  <a:t>The simulaton under </a:t>
                </a:r>
                <a:r>
                  <a:rPr lang="it-IT" sz="1400">
                    <a:solidFill>
                      <a:schemeClr val="tx1"/>
                    </a:solidFill>
                    <a:latin typeface="+mj-lt"/>
                    <a:cs typeface="Arial" panose="020B0604020202020204" pitchFamily="34" charset="0"/>
                  </a:rPr>
                  <a:t>ideal conditions </a:t>
                </a:r>
                <a:r>
                  <a:rPr lang="it-IT" sz="1400">
                    <a:latin typeface="+mj-lt"/>
                    <a:cs typeface="Arial" panose="020B0604020202020204" pitchFamily="34" charset="0"/>
                  </a:rPr>
                  <a:t>using the </a:t>
                </a:r>
                <a:r>
                  <a:rPr lang="it-IT" sz="1400">
                    <a:solidFill>
                      <a:schemeClr val="tx1"/>
                    </a:solidFill>
                    <a:latin typeface="+mj-lt"/>
                    <a:cs typeface="Arial" panose="020B0604020202020204" pitchFamily="34" charset="0"/>
                  </a:rPr>
                  <a:t>Robust control law </a:t>
                </a:r>
                <a:r>
                  <a:rPr lang="it-IT" sz="1400">
                    <a:latin typeface="+mj-lt"/>
                    <a:cs typeface="Arial" panose="020B0604020202020204" pitchFamily="34" charset="0"/>
                  </a:rPr>
                  <a:t>is executed with the gains: </a:t>
                </a:r>
                <a14:m>
                  <m:oMath xmlns:m="http://schemas.openxmlformats.org/officeDocument/2006/math">
                    <m:r>
                      <a:rPr lang="it-IT" sz="1400" b="0" i="1">
                        <a:latin typeface="Cambria Math" panose="02040503050406030204" pitchFamily="18" charset="0"/>
                        <a:cs typeface="Arial" panose="020B0604020202020204" pitchFamily="34" charset="0"/>
                      </a:rPr>
                      <m:t>𝜌</m:t>
                    </m:r>
                    <m:r>
                      <a:rPr lang="it-IT" sz="1400" b="0" i="1">
                        <a:latin typeface="Cambria Math" panose="02040503050406030204" pitchFamily="18" charset="0"/>
                        <a:cs typeface="Arial" panose="020B0604020202020204" pitchFamily="34" charset="0"/>
                      </a:rPr>
                      <m:t>=186.8129, </m:t>
                    </m:r>
                    <m:r>
                      <a:rPr lang="it-IT" sz="1400" b="0" i="1">
                        <a:latin typeface="Cambria Math" panose="02040503050406030204" pitchFamily="18" charset="0"/>
                        <a:cs typeface="Arial" panose="020B0604020202020204" pitchFamily="34" charset="0"/>
                      </a:rPr>
                      <m:t>𝐾</m:t>
                    </m:r>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d>
                      <m:dPr>
                        <m:ctrlPr>
                          <a:rPr lang="it-IT" sz="1400" b="0" i="1">
                            <a:latin typeface="Cambria Math" panose="02040503050406030204" pitchFamily="18" charset="0"/>
                            <a:cs typeface="Arial" panose="020B0604020202020204" pitchFamily="34" charset="0"/>
                          </a:rPr>
                        </m:ctrlPr>
                      </m:dPr>
                      <m:e>
                        <m:r>
                          <a:rPr lang="it-IT" sz="1400" b="0" i="1">
                            <a:latin typeface="Cambria Math" panose="02040503050406030204" pitchFamily="18" charset="0"/>
                            <a:cs typeface="Arial" panose="020B0604020202020204" pitchFamily="34" charset="0"/>
                          </a:rPr>
                          <m:t>100,100,100</m:t>
                        </m:r>
                      </m:e>
                    </m:d>
                    <m:r>
                      <a:rPr lang="it-IT" sz="1400" b="0" i="1">
                        <a:latin typeface="Cambria Math" panose="02040503050406030204" pitchFamily="18" charset="0"/>
                        <a:cs typeface="Arial" panose="020B0604020202020204" pitchFamily="34" charset="0"/>
                      </a:rPr>
                      <m:t>,  </m:t>
                    </m:r>
                    <m:r>
                      <m:rPr>
                        <m:sty m:val="p"/>
                      </m:rPr>
                      <a:rPr lang="it-IT" sz="1400" b="0" i="0">
                        <a:latin typeface="Cambria Math" panose="02040503050406030204" pitchFamily="18" charset="0"/>
                        <a:cs typeface="Arial" panose="020B0604020202020204" pitchFamily="34" charset="0"/>
                      </a:rPr>
                      <m:t>Λ</m:t>
                    </m:r>
                    <m:r>
                      <a:rPr lang="it-IT" sz="1400" b="0" i="1">
                        <a:latin typeface="Cambria Math" panose="02040503050406030204" pitchFamily="18" charset="0"/>
                        <a:cs typeface="Arial" panose="020B0604020202020204" pitchFamily="34" charset="0"/>
                      </a:rPr>
                      <m:t>=</m:t>
                    </m:r>
                    <m:r>
                      <a:rPr lang="it-IT" sz="1400" i="1">
                        <a:latin typeface="Cambria Math" panose="02040503050406030204" pitchFamily="18" charset="0"/>
                        <a:cs typeface="Arial" panose="020B0604020202020204" pitchFamily="34" charset="0"/>
                      </a:rPr>
                      <m:t>𝑑𝑖𝑎𝑔</m:t>
                    </m:r>
                    <m:d>
                      <m:dPr>
                        <m:ctrlPr>
                          <a:rPr lang="it-IT" sz="1400" i="1">
                            <a:latin typeface="Cambria Math" panose="02040503050406030204" pitchFamily="18" charset="0"/>
                            <a:cs typeface="Arial" panose="020B0604020202020204" pitchFamily="34" charset="0"/>
                          </a:rPr>
                        </m:ctrlPr>
                      </m:dPr>
                      <m:e>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e>
                    </m:d>
                    <m:r>
                      <a:rPr lang="it-IT" sz="140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  </m:t>
                    </m:r>
                    <m:r>
                      <a:rPr lang="it-IT" sz="1400" b="0" i="1">
                        <a:latin typeface="Cambria Math" panose="02040503050406030204" pitchFamily="18" charset="0"/>
                        <a:cs typeface="Arial" panose="020B0604020202020204" pitchFamily="34" charset="0"/>
                      </a:rPr>
                      <m:t>𝜖</m:t>
                    </m:r>
                    <m:r>
                      <a:rPr lang="it-IT" sz="1400" b="0" i="1">
                        <a:latin typeface="Cambria Math" panose="02040503050406030204" pitchFamily="18" charset="0"/>
                        <a:cs typeface="Arial" panose="020B0604020202020204" pitchFamily="34" charset="0"/>
                      </a:rPr>
                      <m:t>=0.5</m:t>
                    </m:r>
                    <m:r>
                      <a:rPr lang="it-IT" sz="1400" b="0" i="0">
                        <a:latin typeface="Cambria Math" panose="02040503050406030204" pitchFamily="18" charset="0"/>
                        <a:cs typeface="Arial" panose="020B0604020202020204" pitchFamily="34" charset="0"/>
                      </a:rPr>
                      <m:t>:</m:t>
                    </m:r>
                  </m:oMath>
                </a14:m>
                <a:endParaRPr lang="it-IT" sz="1400">
                  <a:latin typeface="+mj-lt"/>
                  <a:cs typeface="Arial" panose="020B0604020202020204" pitchFamily="34" charset="0"/>
                </a:endParaRPr>
              </a:p>
            </p:txBody>
          </p:sp>
        </mc:Choice>
        <mc:Fallback xmlns="">
          <p:sp>
            <p:nvSpPr>
              <p:cNvPr id="9" name="Rectangle 3">
                <a:extLst>
                  <a:ext uri="{FF2B5EF4-FFF2-40B4-BE49-F238E27FC236}">
                    <a16:creationId xmlns:a16="http://schemas.microsoft.com/office/drawing/2014/main" id="{5FBFCDF3-2739-BCAB-EF81-8595AC9CF33B}"/>
                  </a:ext>
                </a:extLst>
              </p:cNvPr>
              <p:cNvSpPr txBox="1">
                <a:spLocks noRot="1" noChangeAspect="1" noMove="1" noResize="1" noEditPoints="1" noAdjustHandles="1" noChangeArrowheads="1" noChangeShapeType="1" noTextEdit="1"/>
              </p:cNvSpPr>
              <p:nvPr/>
            </p:nvSpPr>
            <p:spPr bwMode="auto">
              <a:xfrm>
                <a:off x="1116013" y="914400"/>
                <a:ext cx="7128395" cy="930424"/>
              </a:xfrm>
              <a:prstGeom prst="rect">
                <a:avLst/>
              </a:prstGeom>
              <a:blipFill>
                <a:blip r:embed="rId2"/>
                <a:stretch>
                  <a:fillRect l="-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11" name="Immagine 10" descr="Immagine che contiene testo, diagramma, Carattere, linea&#10;&#10;Descrizione generata automaticamente">
            <a:extLst>
              <a:ext uri="{FF2B5EF4-FFF2-40B4-BE49-F238E27FC236}">
                <a16:creationId xmlns:a16="http://schemas.microsoft.com/office/drawing/2014/main" id="{281F456B-C66F-09A6-B7D0-E77EB357C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988" y="1628800"/>
            <a:ext cx="6282444" cy="4401843"/>
          </a:xfrm>
          <a:prstGeom prst="rect">
            <a:avLst/>
          </a:prstGeom>
        </p:spPr>
      </p:pic>
    </p:spTree>
    <p:extLst>
      <p:ext uri="{BB962C8B-B14F-4D97-AF65-F5344CB8AC3E}">
        <p14:creationId xmlns:p14="http://schemas.microsoft.com/office/powerpoint/2010/main" val="289671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C8D8DC-031A-1CCE-55C6-E53DF19489BB}"/>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06333FAA-E022-1896-61CE-CE3C6A8C9054}"/>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B0142C13-1077-A79E-A8C5-39053448D6E0}"/>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F66ECEB2-9FD7-1286-7D0D-0F40BA2639C7}"/>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16</a:t>
            </a:fld>
            <a:endParaRPr lang="it-IT" altLang="it-IT" dirty="0"/>
          </a:p>
        </p:txBody>
      </p:sp>
      <p:pic>
        <p:nvPicPr>
          <p:cNvPr id="9" name="Immagine 8" descr="Immagine che contiene testo, diagramma, linea, Diagramma&#10;&#10;Descrizione generata automaticamente">
            <a:extLst>
              <a:ext uri="{FF2B5EF4-FFF2-40B4-BE49-F238E27FC236}">
                <a16:creationId xmlns:a16="http://schemas.microsoft.com/office/drawing/2014/main" id="{55158488-52FA-0B6D-4FEB-F548DB04A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628800"/>
            <a:ext cx="6393288" cy="4406556"/>
          </a:xfrm>
          <a:prstGeom prst="rect">
            <a:avLst/>
          </a:prstGeom>
        </p:spPr>
      </p:pic>
      <mc:AlternateContent xmlns:mc="http://schemas.openxmlformats.org/markup-compatibility/2006" xmlns:a14="http://schemas.microsoft.com/office/drawing/2010/main">
        <mc:Choice Requires="a14">
          <p:sp>
            <p:nvSpPr>
              <p:cNvPr id="11" name="Rectangle 3">
                <a:extLst>
                  <a:ext uri="{FF2B5EF4-FFF2-40B4-BE49-F238E27FC236}">
                    <a16:creationId xmlns:a16="http://schemas.microsoft.com/office/drawing/2014/main" id="{BE9BF57A-1948-C256-1E3C-7738D3701F6F}"/>
                  </a:ext>
                </a:extLst>
              </p:cNvPr>
              <p:cNvSpPr txBox="1">
                <a:spLocks noChangeArrowheads="1"/>
              </p:cNvSpPr>
              <p:nvPr/>
            </p:nvSpPr>
            <p:spPr bwMode="auto">
              <a:xfrm>
                <a:off x="1116013" y="914400"/>
                <a:ext cx="7128395" cy="930424"/>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gn="l">
                  <a:lnSpc>
                    <a:spcPct val="150000"/>
                  </a:lnSpc>
                </a:pPr>
                <a:r>
                  <a:rPr lang="it-IT" sz="1400">
                    <a:latin typeface="+mj-lt"/>
                    <a:cs typeface="Arial" panose="020B0604020202020204" pitchFamily="34" charset="0"/>
                  </a:rPr>
                  <a:t>The simulaton under </a:t>
                </a:r>
                <a:r>
                  <a:rPr lang="it-IT" sz="1400">
                    <a:solidFill>
                      <a:schemeClr val="tx1"/>
                    </a:solidFill>
                    <a:latin typeface="+mj-lt"/>
                    <a:cs typeface="Arial" panose="020B0604020202020204" pitchFamily="34" charset="0"/>
                  </a:rPr>
                  <a:t>perturbed conditions </a:t>
                </a:r>
                <a:r>
                  <a:rPr lang="it-IT" sz="1400">
                    <a:latin typeface="+mj-lt"/>
                    <a:cs typeface="Arial" panose="020B0604020202020204" pitchFamily="34" charset="0"/>
                  </a:rPr>
                  <a:t>using the </a:t>
                </a:r>
                <a:r>
                  <a:rPr lang="it-IT" sz="1400">
                    <a:solidFill>
                      <a:schemeClr val="tx1"/>
                    </a:solidFill>
                    <a:latin typeface="+mj-lt"/>
                    <a:cs typeface="Arial" panose="020B0604020202020204" pitchFamily="34" charset="0"/>
                  </a:rPr>
                  <a:t>feedback lianearization</a:t>
                </a:r>
                <a:r>
                  <a:rPr lang="it-IT" sz="1400">
                    <a:latin typeface="+mj-lt"/>
                    <a:cs typeface="Arial" panose="020B0604020202020204" pitchFamily="34" charset="0"/>
                  </a:rPr>
                  <a:t> </a:t>
                </a:r>
                <a:r>
                  <a:rPr lang="it-IT" sz="1400">
                    <a:solidFill>
                      <a:schemeClr val="tx1"/>
                    </a:solidFill>
                    <a:latin typeface="+mj-lt"/>
                    <a:cs typeface="Arial" panose="020B0604020202020204" pitchFamily="34" charset="0"/>
                  </a:rPr>
                  <a:t>control law </a:t>
                </a:r>
                <a:r>
                  <a:rPr lang="it-IT" sz="1400">
                    <a:latin typeface="+mj-lt"/>
                    <a:cs typeface="Arial" panose="020B0604020202020204" pitchFamily="34" charset="0"/>
                  </a:rPr>
                  <a:t>is executed with the gains: </a:t>
                </a:r>
                <a14:m>
                  <m:oMath xmlns:m="http://schemas.openxmlformats.org/officeDocument/2006/math">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𝐾</m:t>
                        </m:r>
                      </m:e>
                      <m:sub>
                        <m:r>
                          <a:rPr lang="it-IT" sz="1400" b="0" i="1">
                            <a:latin typeface="Cambria Math" panose="02040503050406030204" pitchFamily="18" charset="0"/>
                            <a:cs typeface="Arial" panose="020B0604020202020204" pitchFamily="34" charset="0"/>
                          </a:rPr>
                          <m:t>𝑝</m:t>
                        </m:r>
                      </m:sub>
                    </m:sSub>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r>
                      <a:rPr lang="it-IT" sz="1400" b="0" i="1">
                        <a:latin typeface="Cambria Math" panose="02040503050406030204" pitchFamily="18" charset="0"/>
                        <a:cs typeface="Arial" panose="020B0604020202020204" pitchFamily="34" charset="0"/>
                      </a:rPr>
                      <m:t>(100,100,100,)  </m:t>
                    </m:r>
                    <m:sSub>
                      <m:sSubPr>
                        <m:ctrlPr>
                          <a:rPr lang="it-IT" sz="1400" b="0" i="1">
                            <a:latin typeface="Cambria Math" panose="02040503050406030204" pitchFamily="18" charset="0"/>
                            <a:cs typeface="Arial" panose="020B0604020202020204" pitchFamily="34" charset="0"/>
                          </a:rPr>
                        </m:ctrlPr>
                      </m:sSubPr>
                      <m:e>
                        <m:r>
                          <a:rPr lang="it-IT" sz="1400" b="0" i="1">
                            <a:latin typeface="Cambria Math" panose="02040503050406030204" pitchFamily="18" charset="0"/>
                            <a:cs typeface="Arial" panose="020B0604020202020204" pitchFamily="34" charset="0"/>
                          </a:rPr>
                          <m:t>𝐾</m:t>
                        </m:r>
                      </m:e>
                      <m:sub>
                        <m:r>
                          <a:rPr lang="it-IT" sz="1400" b="0" i="1">
                            <a:latin typeface="Cambria Math" panose="02040503050406030204" pitchFamily="18" charset="0"/>
                            <a:cs typeface="Arial" panose="020B0604020202020204" pitchFamily="34" charset="0"/>
                          </a:rPr>
                          <m:t>𝑑</m:t>
                        </m:r>
                      </m:sub>
                    </m:sSub>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r>
                      <a:rPr lang="it-IT" sz="1400" b="0" i="1">
                        <a:latin typeface="Cambria Math" panose="02040503050406030204" pitchFamily="18" charset="0"/>
                        <a:cs typeface="Arial" panose="020B0604020202020204" pitchFamily="34" charset="0"/>
                      </a:rPr>
                      <m:t>(100,100,100)</m:t>
                    </m:r>
                  </m:oMath>
                </a14:m>
                <a:r>
                  <a:rPr lang="it-IT" sz="1400">
                    <a:latin typeface="+mj-lt"/>
                    <a:cs typeface="Arial" panose="020B0604020202020204" pitchFamily="34" charset="0"/>
                  </a:rPr>
                  <a:t>:</a:t>
                </a:r>
              </a:p>
            </p:txBody>
          </p:sp>
        </mc:Choice>
        <mc:Fallback xmlns="">
          <p:sp>
            <p:nvSpPr>
              <p:cNvPr id="11" name="Rectangle 3">
                <a:extLst>
                  <a:ext uri="{FF2B5EF4-FFF2-40B4-BE49-F238E27FC236}">
                    <a16:creationId xmlns:a16="http://schemas.microsoft.com/office/drawing/2014/main" id="{BE9BF57A-1948-C256-1E3C-7738D3701F6F}"/>
                  </a:ext>
                </a:extLst>
              </p:cNvPr>
              <p:cNvSpPr txBox="1">
                <a:spLocks noRot="1" noChangeAspect="1" noMove="1" noResize="1" noEditPoints="1" noAdjustHandles="1" noChangeArrowheads="1" noChangeShapeType="1" noTextEdit="1"/>
              </p:cNvSpPr>
              <p:nvPr/>
            </p:nvSpPr>
            <p:spPr bwMode="auto">
              <a:xfrm>
                <a:off x="1116013" y="914400"/>
                <a:ext cx="7128395" cy="930424"/>
              </a:xfrm>
              <a:prstGeom prst="rect">
                <a:avLst/>
              </a:prstGeom>
              <a:blipFill>
                <a:blip r:embed="rId3"/>
                <a:stretch>
                  <a:fillRect l="-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72812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C1EB4-C51E-493F-51C5-D31C8D1B85B7}"/>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35119669-852B-7ACB-A284-9A74311C2F52}"/>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C3F43A64-64E6-EB5C-FD6E-0D5D6B835F5C}"/>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B5547A5C-7BE6-980D-34E4-04B36A03C7CD}"/>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17</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7D8110A9-457A-8B96-FA60-B1390718C58A}"/>
                  </a:ext>
                </a:extLst>
              </p:cNvPr>
              <p:cNvSpPr txBox="1">
                <a:spLocks noChangeArrowheads="1"/>
              </p:cNvSpPr>
              <p:nvPr/>
            </p:nvSpPr>
            <p:spPr bwMode="auto">
              <a:xfrm>
                <a:off x="1116013" y="914400"/>
                <a:ext cx="7128395" cy="930424"/>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r>
                  <a:rPr lang="it-IT" sz="1400">
                    <a:latin typeface="+mj-lt"/>
                    <a:cs typeface="Arial" panose="020B0604020202020204" pitchFamily="34" charset="0"/>
                  </a:rPr>
                  <a:t>The simulaton under </a:t>
                </a:r>
                <a:r>
                  <a:rPr lang="it-IT" sz="1400">
                    <a:solidFill>
                      <a:schemeClr val="tx1"/>
                    </a:solidFill>
                    <a:latin typeface="+mj-lt"/>
                    <a:cs typeface="Arial" panose="020B0604020202020204" pitchFamily="34" charset="0"/>
                  </a:rPr>
                  <a:t>perturbed conditions </a:t>
                </a:r>
                <a:r>
                  <a:rPr lang="it-IT" sz="1400">
                    <a:latin typeface="+mj-lt"/>
                    <a:cs typeface="Arial" panose="020B0604020202020204" pitchFamily="34" charset="0"/>
                  </a:rPr>
                  <a:t>using the </a:t>
                </a:r>
                <a:r>
                  <a:rPr lang="it-IT" sz="1400">
                    <a:solidFill>
                      <a:schemeClr val="tx1"/>
                    </a:solidFill>
                    <a:latin typeface="+mj-lt"/>
                    <a:cs typeface="Arial" panose="020B0604020202020204" pitchFamily="34" charset="0"/>
                  </a:rPr>
                  <a:t>Robust control law </a:t>
                </a:r>
                <a:r>
                  <a:rPr lang="it-IT" sz="1400">
                    <a:latin typeface="+mj-lt"/>
                    <a:cs typeface="Arial" panose="020B0604020202020204" pitchFamily="34" charset="0"/>
                  </a:rPr>
                  <a:t>is executed with the gains: </a:t>
                </a:r>
                <a14:m>
                  <m:oMath xmlns:m="http://schemas.openxmlformats.org/officeDocument/2006/math">
                    <m:r>
                      <a:rPr lang="it-IT" sz="1400" b="0" i="1">
                        <a:latin typeface="Cambria Math" panose="02040503050406030204" pitchFamily="18" charset="0"/>
                        <a:cs typeface="Arial" panose="020B0604020202020204" pitchFamily="34" charset="0"/>
                      </a:rPr>
                      <m:t>𝜌</m:t>
                    </m:r>
                    <m:r>
                      <a:rPr lang="it-IT" sz="1400" b="0" i="1">
                        <a:latin typeface="Cambria Math" panose="02040503050406030204" pitchFamily="18" charset="0"/>
                        <a:cs typeface="Arial" panose="020B0604020202020204" pitchFamily="34" charset="0"/>
                      </a:rPr>
                      <m:t>=186.8129, </m:t>
                    </m:r>
                    <m:r>
                      <a:rPr lang="it-IT" sz="1400" b="0" i="1">
                        <a:latin typeface="Cambria Math" panose="02040503050406030204" pitchFamily="18" charset="0"/>
                        <a:cs typeface="Arial" panose="020B0604020202020204" pitchFamily="34" charset="0"/>
                      </a:rPr>
                      <m:t>𝐾</m:t>
                    </m:r>
                    <m:r>
                      <a:rPr lang="it-IT" sz="1400" b="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𝑑𝑖𝑎𝑔</m:t>
                    </m:r>
                    <m:d>
                      <m:dPr>
                        <m:ctrlPr>
                          <a:rPr lang="it-IT" sz="1400" b="0" i="1">
                            <a:latin typeface="Cambria Math" panose="02040503050406030204" pitchFamily="18" charset="0"/>
                            <a:cs typeface="Arial" panose="020B0604020202020204" pitchFamily="34" charset="0"/>
                          </a:rPr>
                        </m:ctrlPr>
                      </m:dPr>
                      <m:e>
                        <m:r>
                          <a:rPr lang="it-IT" sz="1400" b="0" i="1">
                            <a:latin typeface="Cambria Math" panose="02040503050406030204" pitchFamily="18" charset="0"/>
                            <a:cs typeface="Arial" panose="020B0604020202020204" pitchFamily="34" charset="0"/>
                          </a:rPr>
                          <m:t>100,100,100</m:t>
                        </m:r>
                      </m:e>
                    </m:d>
                    <m:r>
                      <a:rPr lang="it-IT" sz="1400" b="0" i="1">
                        <a:latin typeface="Cambria Math" panose="02040503050406030204" pitchFamily="18" charset="0"/>
                        <a:cs typeface="Arial" panose="020B0604020202020204" pitchFamily="34" charset="0"/>
                      </a:rPr>
                      <m:t>,  </m:t>
                    </m:r>
                    <m:r>
                      <m:rPr>
                        <m:sty m:val="p"/>
                      </m:rPr>
                      <a:rPr lang="it-IT" sz="1400" b="0" i="0">
                        <a:latin typeface="Cambria Math" panose="02040503050406030204" pitchFamily="18" charset="0"/>
                        <a:cs typeface="Arial" panose="020B0604020202020204" pitchFamily="34" charset="0"/>
                      </a:rPr>
                      <m:t>Λ</m:t>
                    </m:r>
                    <m:r>
                      <a:rPr lang="it-IT" sz="1400" b="0" i="1">
                        <a:latin typeface="Cambria Math" panose="02040503050406030204" pitchFamily="18" charset="0"/>
                        <a:cs typeface="Arial" panose="020B0604020202020204" pitchFamily="34" charset="0"/>
                      </a:rPr>
                      <m:t>=</m:t>
                    </m:r>
                    <m:r>
                      <a:rPr lang="it-IT" sz="1400" i="1">
                        <a:latin typeface="Cambria Math" panose="02040503050406030204" pitchFamily="18" charset="0"/>
                        <a:cs typeface="Arial" panose="020B0604020202020204" pitchFamily="34" charset="0"/>
                      </a:rPr>
                      <m:t>𝑑𝑖𝑎𝑔</m:t>
                    </m:r>
                    <m:d>
                      <m:dPr>
                        <m:ctrlPr>
                          <a:rPr lang="it-IT" sz="1400" i="1">
                            <a:latin typeface="Cambria Math" panose="02040503050406030204" pitchFamily="18" charset="0"/>
                            <a:cs typeface="Arial" panose="020B0604020202020204" pitchFamily="34" charset="0"/>
                          </a:rPr>
                        </m:ctrlPr>
                      </m:dPr>
                      <m:e>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r>
                          <a:rPr lang="it-IT" sz="1400" b="0" i="1">
                            <a:latin typeface="Cambria Math" panose="02040503050406030204" pitchFamily="18" charset="0"/>
                            <a:cs typeface="Arial" panose="020B0604020202020204" pitchFamily="34" charset="0"/>
                          </a:rPr>
                          <m:t>5</m:t>
                        </m:r>
                        <m:r>
                          <a:rPr lang="it-IT" sz="1400" i="1">
                            <a:latin typeface="Cambria Math" panose="02040503050406030204" pitchFamily="18" charset="0"/>
                            <a:cs typeface="Arial" panose="020B0604020202020204" pitchFamily="34" charset="0"/>
                          </a:rPr>
                          <m:t>0</m:t>
                        </m:r>
                      </m:e>
                    </m:d>
                    <m:r>
                      <a:rPr lang="it-IT" sz="1400" i="1">
                        <a:latin typeface="Cambria Math" panose="02040503050406030204" pitchFamily="18" charset="0"/>
                        <a:cs typeface="Arial" panose="020B0604020202020204" pitchFamily="34" charset="0"/>
                      </a:rPr>
                      <m:t>,</m:t>
                    </m:r>
                    <m:r>
                      <a:rPr lang="it-IT" sz="1400" b="0" i="1">
                        <a:latin typeface="Cambria Math" panose="02040503050406030204" pitchFamily="18" charset="0"/>
                        <a:cs typeface="Arial" panose="020B0604020202020204" pitchFamily="34" charset="0"/>
                      </a:rPr>
                      <m:t>  </m:t>
                    </m:r>
                    <m:r>
                      <a:rPr lang="it-IT" sz="1400" b="0" i="1">
                        <a:latin typeface="Cambria Math" panose="02040503050406030204" pitchFamily="18" charset="0"/>
                        <a:cs typeface="Arial" panose="020B0604020202020204" pitchFamily="34" charset="0"/>
                      </a:rPr>
                      <m:t>𝜖</m:t>
                    </m:r>
                    <m:r>
                      <a:rPr lang="it-IT" sz="1400" b="0" i="1">
                        <a:latin typeface="Cambria Math" panose="02040503050406030204" pitchFamily="18" charset="0"/>
                        <a:cs typeface="Arial" panose="020B0604020202020204" pitchFamily="34" charset="0"/>
                      </a:rPr>
                      <m:t>=0.5</m:t>
                    </m:r>
                    <m:r>
                      <a:rPr lang="it-IT" sz="1400" b="0" i="0">
                        <a:latin typeface="Cambria Math" panose="02040503050406030204" pitchFamily="18" charset="0"/>
                        <a:cs typeface="Arial" panose="020B0604020202020204" pitchFamily="34" charset="0"/>
                      </a:rPr>
                      <m:t>:</m:t>
                    </m:r>
                  </m:oMath>
                </a14:m>
                <a:endParaRPr lang="it-IT" sz="1400">
                  <a:latin typeface="+mj-lt"/>
                  <a:cs typeface="Arial" panose="020B0604020202020204" pitchFamily="34" charset="0"/>
                </a:endParaRPr>
              </a:p>
            </p:txBody>
          </p:sp>
        </mc:Choice>
        <mc:Fallback xmlns="">
          <p:sp>
            <p:nvSpPr>
              <p:cNvPr id="7" name="Rectangle 3">
                <a:extLst>
                  <a:ext uri="{FF2B5EF4-FFF2-40B4-BE49-F238E27FC236}">
                    <a16:creationId xmlns:a16="http://schemas.microsoft.com/office/drawing/2014/main" id="{7D8110A9-457A-8B96-FA60-B1390718C58A}"/>
                  </a:ext>
                </a:extLst>
              </p:cNvPr>
              <p:cNvSpPr txBox="1">
                <a:spLocks noRot="1" noChangeAspect="1" noMove="1" noResize="1" noEditPoints="1" noAdjustHandles="1" noChangeArrowheads="1" noChangeShapeType="1" noTextEdit="1"/>
              </p:cNvSpPr>
              <p:nvPr/>
            </p:nvSpPr>
            <p:spPr bwMode="auto">
              <a:xfrm>
                <a:off x="1116013" y="914400"/>
                <a:ext cx="7128395" cy="930424"/>
              </a:xfrm>
              <a:prstGeom prst="rect">
                <a:avLst/>
              </a:prstGeom>
              <a:blipFill>
                <a:blip r:embed="rId2"/>
                <a:stretch>
                  <a:fillRect l="-178"/>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9" name="Immagine 8" descr="Immagine che contiene testo, diagramma, Carattere, Diagramma&#10;&#10;Descrizione generata automaticamente">
            <a:extLst>
              <a:ext uri="{FF2B5EF4-FFF2-40B4-BE49-F238E27FC236}">
                <a16:creationId xmlns:a16="http://schemas.microsoft.com/office/drawing/2014/main" id="{A4EAE336-45CA-350E-8F20-0490A8C4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10" y="1700808"/>
            <a:ext cx="6372200" cy="4355150"/>
          </a:xfrm>
          <a:prstGeom prst="rect">
            <a:avLst/>
          </a:prstGeom>
        </p:spPr>
      </p:pic>
    </p:spTree>
    <p:extLst>
      <p:ext uri="{BB962C8B-B14F-4D97-AF65-F5344CB8AC3E}">
        <p14:creationId xmlns:p14="http://schemas.microsoft.com/office/powerpoint/2010/main" val="181884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B517A-04DA-397B-A0FF-6095AC300D0E}"/>
              </a:ext>
            </a:extLst>
          </p:cNvPr>
          <p:cNvSpPr>
            <a:spLocks noGrp="1"/>
          </p:cNvSpPr>
          <p:nvPr>
            <p:ph type="title"/>
          </p:nvPr>
        </p:nvSpPr>
        <p:spPr/>
        <p:txBody>
          <a:bodyPr/>
          <a:lstStyle/>
          <a:p>
            <a:r>
              <a:rPr lang="it-IT" altLang="it-IT" dirty="0"/>
              <a:t>Simulation</a:t>
            </a:r>
            <a:endParaRPr lang="en-GB"/>
          </a:p>
        </p:txBody>
      </p:sp>
      <p:sp>
        <p:nvSpPr>
          <p:cNvPr id="4" name="Segnaposto data 3">
            <a:extLst>
              <a:ext uri="{FF2B5EF4-FFF2-40B4-BE49-F238E27FC236}">
                <a16:creationId xmlns:a16="http://schemas.microsoft.com/office/drawing/2014/main" id="{EA67B0DD-25CC-5845-6E33-4AB930DBBB97}"/>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36B1E445-A26D-E001-5805-46B9FE05E906}"/>
              </a:ext>
            </a:extLst>
          </p:cNvPr>
          <p:cNvSpPr>
            <a:spLocks noGrp="1"/>
          </p:cNvSpPr>
          <p:nvPr>
            <p:ph type="ftr" sz="quarter" idx="11"/>
          </p:nvPr>
        </p:nvSpPr>
        <p:spPr/>
        <p:txBody>
          <a:bodyPr/>
          <a:lstStyle/>
          <a:p>
            <a:pPr>
              <a:defRPr/>
            </a:pPr>
            <a:r>
              <a:rPr lang="it-IT" altLang="it-IT" dirty="0"/>
              <a:t>Titolo Presentazione</a:t>
            </a:r>
          </a:p>
        </p:txBody>
      </p:sp>
      <p:sp>
        <p:nvSpPr>
          <p:cNvPr id="6" name="Segnaposto numero diapositiva 5">
            <a:extLst>
              <a:ext uri="{FF2B5EF4-FFF2-40B4-BE49-F238E27FC236}">
                <a16:creationId xmlns:a16="http://schemas.microsoft.com/office/drawing/2014/main" id="{0AE43539-E75B-10DF-4236-2A3043690F01}"/>
              </a:ext>
            </a:extLst>
          </p:cNvPr>
          <p:cNvSpPr>
            <a:spLocks noGrp="1"/>
          </p:cNvSpPr>
          <p:nvPr>
            <p:ph type="sldNum" sz="quarter" idx="12"/>
          </p:nvPr>
        </p:nvSpPr>
        <p:spPr/>
        <p:txBody>
          <a:bodyPr/>
          <a:lstStyle/>
          <a:p>
            <a:pPr>
              <a:defRPr/>
            </a:pPr>
            <a:r>
              <a:rPr lang="it-IT" altLang="it-IT" dirty="0"/>
              <a:t>Pagina </a:t>
            </a:r>
            <a:fld id="{940194C1-0767-C34A-9B6F-5652C530983A}" type="slidenum">
              <a:rPr lang="it-IT" altLang="it-IT" smtClean="0"/>
              <a:pPr>
                <a:defRPr/>
              </a:pPr>
              <a:t>18</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2B0FFD9D-2205-AB2F-E11C-67E3FAC25C44}"/>
                  </a:ext>
                </a:extLst>
              </p:cNvPr>
              <p:cNvSpPr txBox="1">
                <a:spLocks noChangeArrowheads="1"/>
              </p:cNvSpPr>
              <p:nvPr/>
            </p:nvSpPr>
            <p:spPr bwMode="auto">
              <a:xfrm>
                <a:off x="1116013" y="914400"/>
                <a:ext cx="7128395" cy="930424"/>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lnSpc>
                    <a:spcPct val="150000"/>
                  </a:lnSpc>
                </a:pPr>
                <a14:m>
                  <m:oMath xmlns:m="http://schemas.openxmlformats.org/officeDocument/2006/math">
                    <m:r>
                      <a:rPr lang="it-IT" sz="1400" b="0" i="1">
                        <a:latin typeface="Cambria Math" panose="02040503050406030204" pitchFamily="18" charset="0"/>
                        <a:cs typeface="Arial" panose="020B0604020202020204" pitchFamily="34" charset="0"/>
                      </a:rPr>
                      <m:t>𝜖</m:t>
                    </m:r>
                    <m:r>
                      <a:rPr lang="it-IT" sz="1400" b="0" i="1">
                        <a:latin typeface="Cambria Math" panose="02040503050406030204" pitchFamily="18" charset="0"/>
                        <a:cs typeface="Arial" panose="020B0604020202020204" pitchFamily="34" charset="0"/>
                      </a:rPr>
                      <m:t>=0.0</m:t>
                    </m:r>
                    <m:r>
                      <a:rPr lang="it-IT" sz="1400" b="0" i="0">
                        <a:latin typeface="Cambria Math" panose="02040503050406030204" pitchFamily="18" charset="0"/>
                        <a:cs typeface="Arial" panose="020B0604020202020204" pitchFamily="34" charset="0"/>
                      </a:rPr>
                      <m:t>5</m:t>
                    </m:r>
                  </m:oMath>
                </a14:m>
                <a:r>
                  <a:rPr lang="it-IT" sz="1400">
                    <a:latin typeface="+mj-lt"/>
                    <a:cs typeface="Arial" panose="020B0604020202020204" pitchFamily="34" charset="0"/>
                  </a:rPr>
                  <a:t>, pay attention to </a:t>
                </a:r>
                <a:r>
                  <a:rPr lang="it-IT" sz="1400">
                    <a:solidFill>
                      <a:schemeClr val="tx1"/>
                    </a:solidFill>
                    <a:latin typeface="+mj-lt"/>
                    <a:cs typeface="Arial" panose="020B0604020202020204" pitchFamily="34" charset="0"/>
                  </a:rPr>
                  <a:t>chattering</a:t>
                </a:r>
                <a:r>
                  <a:rPr lang="it-IT" sz="1400">
                    <a:latin typeface="+mj-lt"/>
                    <a:cs typeface="Arial" panose="020B0604020202020204" pitchFamily="34" charset="0"/>
                  </a:rPr>
                  <a:t>!</a:t>
                </a:r>
              </a:p>
            </p:txBody>
          </p:sp>
        </mc:Choice>
        <mc:Fallback xmlns="">
          <p:sp>
            <p:nvSpPr>
              <p:cNvPr id="7" name="Rectangle 3">
                <a:extLst>
                  <a:ext uri="{FF2B5EF4-FFF2-40B4-BE49-F238E27FC236}">
                    <a16:creationId xmlns:a16="http://schemas.microsoft.com/office/drawing/2014/main" id="{2B0FFD9D-2205-AB2F-E11C-67E3FAC25C44}"/>
                  </a:ext>
                </a:extLst>
              </p:cNvPr>
              <p:cNvSpPr txBox="1">
                <a:spLocks noRot="1" noChangeAspect="1" noMove="1" noResize="1" noEditPoints="1" noAdjustHandles="1" noChangeArrowheads="1" noChangeShapeType="1" noTextEdit="1"/>
              </p:cNvSpPr>
              <p:nvPr/>
            </p:nvSpPr>
            <p:spPr bwMode="auto">
              <a:xfrm>
                <a:off x="1116013" y="914400"/>
                <a:ext cx="7128395" cy="930424"/>
              </a:xfrm>
              <a:prstGeom prst="rect">
                <a:avLst/>
              </a:prstGeom>
              <a:blipFill>
                <a:blip r:embed="rId2"/>
                <a:stretch>
                  <a:fillRect/>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9" name="Immagine 8" descr="Immagine che contiene testo, diagramma, Carattere, linea&#10;&#10;Descrizione generata automaticamente">
            <a:extLst>
              <a:ext uri="{FF2B5EF4-FFF2-40B4-BE49-F238E27FC236}">
                <a16:creationId xmlns:a16="http://schemas.microsoft.com/office/drawing/2014/main" id="{4E3F2CB7-58E5-88AC-6719-53C524840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933" y="1644680"/>
            <a:ext cx="6344554" cy="4319843"/>
          </a:xfrm>
          <a:prstGeom prst="rect">
            <a:avLst/>
          </a:prstGeom>
        </p:spPr>
      </p:pic>
    </p:spTree>
    <p:extLst>
      <p:ext uri="{BB962C8B-B14F-4D97-AF65-F5344CB8AC3E}">
        <p14:creationId xmlns:p14="http://schemas.microsoft.com/office/powerpoint/2010/main" val="1243488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egnaposto data 3">
            <a:extLst>
              <a:ext uri="{FF2B5EF4-FFF2-40B4-BE49-F238E27FC236}">
                <a16:creationId xmlns:a16="http://schemas.microsoft.com/office/drawing/2014/main" id="{C2981DFF-DFF8-E642-42F9-1AEBF4FBEF5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D5A7C0D6-2CEE-D646-BBBC-E708B8712B95}"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8674" name="Segnaposto piè di pagina 4">
            <a:extLst>
              <a:ext uri="{FF2B5EF4-FFF2-40B4-BE49-F238E27FC236}">
                <a16:creationId xmlns:a16="http://schemas.microsoft.com/office/drawing/2014/main" id="{0913E817-2202-0628-3C2A-73BEBD0D797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8675" name="Segnaposto numero diapositiva 5">
            <a:extLst>
              <a:ext uri="{FF2B5EF4-FFF2-40B4-BE49-F238E27FC236}">
                <a16:creationId xmlns:a16="http://schemas.microsoft.com/office/drawing/2014/main" id="{046EC3DF-AF03-3B3B-336E-A948EDB3FE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F9DF4438-9AFD-E643-B860-5A69802BD1CC}" type="slidenum">
              <a:rPr lang="it-IT" altLang="it-IT" sz="1100" smtClean="0">
                <a:solidFill>
                  <a:schemeClr val="bg1"/>
                </a:solidFill>
              </a:rPr>
              <a:pPr>
                <a:spcBef>
                  <a:spcPct val="0"/>
                </a:spcBef>
                <a:buClrTx/>
                <a:buFontTx/>
                <a:buNone/>
              </a:pPr>
              <a:t>19</a:t>
            </a:fld>
            <a:endParaRPr lang="it-IT" altLang="it-IT" sz="1100" dirty="0">
              <a:solidFill>
                <a:schemeClr val="bg1"/>
              </a:solidFill>
            </a:endParaRPr>
          </a:p>
        </p:txBody>
      </p:sp>
      <p:sp>
        <p:nvSpPr>
          <p:cNvPr id="28676" name="Rectangle 2">
            <a:extLst>
              <a:ext uri="{FF2B5EF4-FFF2-40B4-BE49-F238E27FC236}">
                <a16:creationId xmlns:a16="http://schemas.microsoft.com/office/drawing/2014/main" id="{2632C839-A0DE-C85F-E5A7-6F1B5E734454}"/>
              </a:ext>
            </a:extLst>
          </p:cNvPr>
          <p:cNvSpPr>
            <a:spLocks noGrp="1" noChangeArrowheads="1"/>
          </p:cNvSpPr>
          <p:nvPr>
            <p:ph type="title"/>
          </p:nvPr>
        </p:nvSpPr>
        <p:spPr/>
        <p:txBody>
          <a:bodyPr/>
          <a:lstStyle/>
          <a:p>
            <a:pPr eaLnBrk="1" hangingPunct="1"/>
            <a:r>
              <a:rPr lang="it-IT" altLang="it-IT" dirty="0"/>
              <a:t>Conclusion</a:t>
            </a:r>
          </a:p>
        </p:txBody>
      </p:sp>
      <p:sp>
        <p:nvSpPr>
          <p:cNvPr id="28678" name="Rectangle 3">
            <a:extLst>
              <a:ext uri="{FF2B5EF4-FFF2-40B4-BE49-F238E27FC236}">
                <a16:creationId xmlns:a16="http://schemas.microsoft.com/office/drawing/2014/main" id="{654C3306-0CAF-B741-33BC-B957DD8C5B5C}"/>
              </a:ext>
            </a:extLst>
          </p:cNvPr>
          <p:cNvSpPr txBox="1">
            <a:spLocks noChangeArrowheads="1"/>
          </p:cNvSpPr>
          <p:nvPr/>
        </p:nvSpPr>
        <p:spPr bwMode="auto">
          <a:xfrm>
            <a:off x="1116013" y="914400"/>
            <a:ext cx="7342187" cy="523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pPr>
            <a:r>
              <a:rPr lang="it-IT" sz="1400" b="1" i="0" u="none" strike="noStrike">
                <a:solidFill>
                  <a:schemeClr val="tx1"/>
                </a:solidFill>
                <a:effectLst/>
                <a:latin typeface="+mj-lt"/>
              </a:rPr>
              <a:t>Robust Control</a:t>
            </a:r>
            <a:r>
              <a:rPr lang="it-IT" sz="1400" b="0" i="0" u="none" strike="noStrike">
                <a:solidFill>
                  <a:schemeClr val="tx1"/>
                </a:solidFill>
                <a:effectLst/>
                <a:latin typeface="+mj-lt"/>
              </a:rPr>
              <a:t> </a:t>
            </a:r>
            <a:r>
              <a:rPr lang="it-IT" sz="1400" b="0" i="0" u="none" strike="noStrike">
                <a:solidFill>
                  <a:srgbClr val="000000"/>
                </a:solidFill>
                <a:effectLst/>
                <a:latin typeface="+mj-lt"/>
              </a:rPr>
              <a:t>offers superior performances in more </a:t>
            </a:r>
            <a:r>
              <a:rPr lang="it-IT" sz="1400" b="0" i="0" u="none" strike="noStrike">
                <a:solidFill>
                  <a:schemeClr val="tx1"/>
                </a:solidFill>
                <a:effectLst/>
                <a:latin typeface="+mj-lt"/>
              </a:rPr>
              <a:t>realistic scenarios</a:t>
            </a:r>
            <a:r>
              <a:rPr lang="it-IT" sz="1400" b="0" i="0" u="none" strike="noStrike">
                <a:solidFill>
                  <a:srgbClr val="000000"/>
                </a:solidFill>
                <a:effectLst/>
                <a:latin typeface="+mj-lt"/>
              </a:rPr>
              <a:t>, particularly when dynamic coefficients are affected by uncertainty, exceeding in situations where a classic feedback linearization controller struggles.</a:t>
            </a:r>
          </a:p>
          <a:p>
            <a:pPr eaLnBrk="1" hangingPunct="1">
              <a:lnSpc>
                <a:spcPct val="140000"/>
              </a:lnSpc>
            </a:pPr>
            <a:endParaRPr lang="it-IT" altLang="it-IT" sz="1400" dirty="0">
              <a:latin typeface="+mj-lt"/>
            </a:endParaRPr>
          </a:p>
          <a:p>
            <a:pPr eaLnBrk="1" hangingPunct="1">
              <a:lnSpc>
                <a:spcPct val="140000"/>
              </a:lnSpc>
            </a:pPr>
            <a:r>
              <a:rPr lang="it-IT" sz="1400" b="1" i="0" u="none" strike="noStrike">
                <a:solidFill>
                  <a:schemeClr val="tx1"/>
                </a:solidFill>
                <a:effectLst/>
                <a:latin typeface="+mj-lt"/>
              </a:rPr>
              <a:t>Feedback Linearization Control</a:t>
            </a:r>
            <a:r>
              <a:rPr lang="it-IT" sz="1400" b="0" i="0" u="none" strike="noStrike">
                <a:solidFill>
                  <a:srgbClr val="000000"/>
                </a:solidFill>
                <a:effectLst/>
                <a:latin typeface="+mj-lt"/>
              </a:rPr>
              <a:t>, on the other hand, is more suited to ideal scenarios or cases where the dynamic model is well understood and accurately defined.</a:t>
            </a:r>
          </a:p>
          <a:p>
            <a:pPr eaLnBrk="1" hangingPunct="1">
              <a:lnSpc>
                <a:spcPct val="140000"/>
              </a:lnSpc>
            </a:pPr>
            <a:endParaRPr lang="it-IT" sz="1400" b="0" i="0" u="none" strike="noStrike">
              <a:solidFill>
                <a:srgbClr val="000000"/>
              </a:solidFill>
              <a:effectLst/>
              <a:latin typeface="+mj-lt"/>
            </a:endParaRPr>
          </a:p>
          <a:p>
            <a:pPr eaLnBrk="1" hangingPunct="1">
              <a:lnSpc>
                <a:spcPct val="140000"/>
              </a:lnSpc>
            </a:pPr>
            <a:r>
              <a:rPr lang="it-IT" sz="1400" b="1" i="0" u="none" strike="noStrike">
                <a:solidFill>
                  <a:schemeClr val="tx1"/>
                </a:solidFill>
                <a:effectLst/>
                <a:latin typeface="+mj-lt"/>
              </a:rPr>
              <a:t>Robust Control</a:t>
            </a:r>
            <a:r>
              <a:rPr lang="it-IT" sz="1400" b="0" i="0" u="none" strike="noStrike">
                <a:solidFill>
                  <a:schemeClr val="tx1"/>
                </a:solidFill>
                <a:effectLst/>
                <a:latin typeface="+mj-lt"/>
              </a:rPr>
              <a:t> </a:t>
            </a:r>
            <a:r>
              <a:rPr lang="it-IT" sz="1400" b="0" i="0" u="none" strike="noStrike">
                <a:solidFill>
                  <a:srgbClr val="000000"/>
                </a:solidFill>
                <a:effectLst/>
                <a:latin typeface="+mj-lt"/>
              </a:rPr>
              <a:t>is an effective strategy</a:t>
            </a:r>
            <a:r>
              <a:rPr lang="it-IT" sz="1400" b="0" i="0" u="none" strike="noStrike">
                <a:solidFill>
                  <a:srgbClr val="002060"/>
                </a:solidFill>
                <a:effectLst/>
                <a:latin typeface="+mj-lt"/>
              </a:rPr>
              <a:t> when </a:t>
            </a:r>
            <a:r>
              <a:rPr lang="it-IT" sz="1400" b="0" i="0" u="none" strike="noStrike">
                <a:solidFill>
                  <a:schemeClr val="tx1"/>
                </a:solidFill>
                <a:effectLst/>
                <a:latin typeface="+mj-lt"/>
              </a:rPr>
              <a:t>moderate and predictable</a:t>
            </a:r>
            <a:r>
              <a:rPr lang="it-IT" sz="1400" b="0" i="0" u="none" strike="noStrike">
                <a:solidFill>
                  <a:srgbClr val="000000"/>
                </a:solidFill>
                <a:effectLst/>
                <a:latin typeface="+mj-lt"/>
              </a:rPr>
              <a:t> uncertainties are present. It provides reliable performance and strong disturbance rejection, making it a solid choice in real-world applications where variability in system dynamics is expected.</a:t>
            </a:r>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r>
              <a:rPr lang="it-IT" sz="1400" b="0" i="0" u="none" strike="noStrike">
                <a:solidFill>
                  <a:srgbClr val="000000"/>
                </a:solidFill>
                <a:effectLst/>
                <a:latin typeface="+mj-lt"/>
              </a:rPr>
              <a:t>The control law we designed offers a good balance between </a:t>
            </a:r>
            <a:r>
              <a:rPr lang="it-IT" sz="1400" b="1" i="0" u="none" strike="noStrike">
                <a:solidFill>
                  <a:schemeClr val="tx1"/>
                </a:solidFill>
                <a:effectLst/>
                <a:latin typeface="+mj-lt"/>
              </a:rPr>
              <a:t>performance and complexity</a:t>
            </a:r>
            <a:r>
              <a:rPr lang="it-IT" sz="1400" b="0" i="0" u="none" strike="noStrike">
                <a:solidFill>
                  <a:srgbClr val="000000"/>
                </a:solidFill>
                <a:effectLst/>
                <a:latin typeface="+mj-lt"/>
              </a:rPr>
              <a:t>. </a:t>
            </a:r>
            <a:r>
              <a:rPr lang="it-IT" sz="1400" b="0" i="0" u="none" strike="noStrike">
                <a:solidFill>
                  <a:schemeClr val="tx1"/>
                </a:solidFill>
                <a:effectLst/>
                <a:latin typeface="+mj-lt"/>
              </a:rPr>
              <a:t>The price we pay </a:t>
            </a:r>
            <a:r>
              <a:rPr lang="it-IT" sz="1400" b="0" i="0" u="none" strike="noStrike">
                <a:solidFill>
                  <a:srgbClr val="000000"/>
                </a:solidFill>
                <a:effectLst/>
                <a:latin typeface="+mj-lt"/>
              </a:rPr>
              <a:t>is that we must have prior knowledge on bounds of these uncertainties to ensure effective performance.</a:t>
            </a:r>
          </a:p>
          <a:p>
            <a:pPr eaLnBrk="1" hangingPunct="1">
              <a:lnSpc>
                <a:spcPct val="140000"/>
              </a:lnSpc>
              <a:buFont typeface="Times" pitchFamily="1" charset="0"/>
              <a:buChar char="•"/>
            </a:pPr>
            <a:endParaRPr lang="it-IT" altLang="it-IT"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Segnaposto data 4">
            <a:extLst>
              <a:ext uri="{FF2B5EF4-FFF2-40B4-BE49-F238E27FC236}">
                <a16:creationId xmlns:a16="http://schemas.microsoft.com/office/drawing/2014/main" id="{674B70F4-8F63-00A8-620B-A5B1576329F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8DC015C3-2DF4-FC44-A7D7-A70C7A0B1D4C}"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0483" name="Segnaposto piè di pagina 5">
            <a:extLst>
              <a:ext uri="{FF2B5EF4-FFF2-40B4-BE49-F238E27FC236}">
                <a16:creationId xmlns:a16="http://schemas.microsoft.com/office/drawing/2014/main" id="{75321B8F-D130-B51D-82C1-955FDCC248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0484" name="Segnaposto numero diapositiva 6">
            <a:extLst>
              <a:ext uri="{FF2B5EF4-FFF2-40B4-BE49-F238E27FC236}">
                <a16:creationId xmlns:a16="http://schemas.microsoft.com/office/drawing/2014/main" id="{D2D2BC7F-7CE1-E6BB-FD0A-5D003E2357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C01497E2-6C6B-5F43-BCA0-A23A1F6F5300}" type="slidenum">
              <a:rPr lang="it-IT" altLang="it-IT" sz="1100" smtClean="0">
                <a:solidFill>
                  <a:schemeClr val="bg1"/>
                </a:solidFill>
              </a:rPr>
              <a:pPr>
                <a:spcBef>
                  <a:spcPct val="0"/>
                </a:spcBef>
                <a:buClrTx/>
                <a:buFontTx/>
                <a:buNone/>
              </a:pPr>
              <a:t>2</a:t>
            </a:fld>
            <a:endParaRPr lang="it-IT" altLang="it-IT" sz="1100" dirty="0">
              <a:solidFill>
                <a:schemeClr val="bg1"/>
              </a:solidFill>
            </a:endParaRPr>
          </a:p>
        </p:txBody>
      </p:sp>
      <p:sp>
        <p:nvSpPr>
          <p:cNvPr id="20485" name="Rectangle 2">
            <a:extLst>
              <a:ext uri="{FF2B5EF4-FFF2-40B4-BE49-F238E27FC236}">
                <a16:creationId xmlns:a16="http://schemas.microsoft.com/office/drawing/2014/main" id="{C95B5E26-914F-DE7B-2AC0-64C91FCA09A5}"/>
              </a:ext>
            </a:extLst>
          </p:cNvPr>
          <p:cNvSpPr>
            <a:spLocks noGrp="1" noChangeArrowheads="1"/>
          </p:cNvSpPr>
          <p:nvPr>
            <p:ph type="title"/>
          </p:nvPr>
        </p:nvSpPr>
        <p:spPr>
          <a:xfrm>
            <a:off x="1116013" y="404813"/>
            <a:ext cx="7416800" cy="509587"/>
          </a:xfrm>
        </p:spPr>
        <p:txBody>
          <a:bodyPr/>
          <a:lstStyle/>
          <a:p>
            <a:pPr eaLnBrk="1" hangingPunct="1"/>
            <a:r>
              <a:rPr lang="it-IT" altLang="it-IT" dirty="0"/>
              <a:t>Introduction</a:t>
            </a:r>
          </a:p>
        </p:txBody>
      </p:sp>
      <p:sp>
        <p:nvSpPr>
          <p:cNvPr id="20487" name="Rectangle 8">
            <a:extLst>
              <a:ext uri="{FF2B5EF4-FFF2-40B4-BE49-F238E27FC236}">
                <a16:creationId xmlns:a16="http://schemas.microsoft.com/office/drawing/2014/main" id="{F2D526A5-5D2E-5091-891E-B93BE8165F76}"/>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dirty="0">
              <a:solidFill>
                <a:schemeClr val="bg1"/>
              </a:solidFill>
            </a:endParaRPr>
          </a:p>
        </p:txBody>
      </p:sp>
      <p:graphicFrame>
        <p:nvGraphicFramePr>
          <p:cNvPr id="20489" name="Rectangle 3">
            <a:extLst>
              <a:ext uri="{FF2B5EF4-FFF2-40B4-BE49-F238E27FC236}">
                <a16:creationId xmlns:a16="http://schemas.microsoft.com/office/drawing/2014/main" id="{8048FD93-8E26-D2DD-5458-93B4739FDFBC}"/>
              </a:ext>
            </a:extLst>
          </p:cNvPr>
          <p:cNvGraphicFramePr/>
          <p:nvPr>
            <p:extLst>
              <p:ext uri="{D42A27DB-BD31-4B8C-83A1-F6EECF244321}">
                <p14:modId xmlns:p14="http://schemas.microsoft.com/office/powerpoint/2010/main" val="1319972780"/>
              </p:ext>
            </p:extLst>
          </p:nvPr>
        </p:nvGraphicFramePr>
        <p:xfrm>
          <a:off x="1116013" y="914400"/>
          <a:ext cx="7416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F5EE1-98A9-0D3A-2561-07CBF2744BDD}"/>
              </a:ext>
            </a:extLst>
          </p:cNvPr>
          <p:cNvSpPr>
            <a:spLocks noGrp="1"/>
          </p:cNvSpPr>
          <p:nvPr>
            <p:ph type="title"/>
          </p:nvPr>
        </p:nvSpPr>
        <p:spPr/>
        <p:txBody>
          <a:bodyPr/>
          <a:lstStyle/>
          <a:p>
            <a:r>
              <a:rPr lang="en-GB"/>
              <a:t>Conclusion</a:t>
            </a:r>
          </a:p>
        </p:txBody>
      </p:sp>
      <p:sp>
        <p:nvSpPr>
          <p:cNvPr id="4" name="Segnaposto data 3">
            <a:extLst>
              <a:ext uri="{FF2B5EF4-FFF2-40B4-BE49-F238E27FC236}">
                <a16:creationId xmlns:a16="http://schemas.microsoft.com/office/drawing/2014/main" id="{15C9C9C8-0981-F082-CDAA-2063ECE64D96}"/>
              </a:ext>
            </a:extLst>
          </p:cNvPr>
          <p:cNvSpPr>
            <a:spLocks noGrp="1"/>
          </p:cNvSpPr>
          <p:nvPr>
            <p:ph type="dt" sz="half" idx="10"/>
          </p:nvPr>
        </p:nvSpPr>
        <p:spPr/>
        <p:txBody>
          <a:bodyPr/>
          <a:lstStyle/>
          <a:p>
            <a:pPr>
              <a:defRPr/>
            </a:pPr>
            <a:fld id="{CECE0ACF-096A-724C-858E-7ED3C9605CCE}"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C5970EC4-3173-4551-1695-6570AE42452F}"/>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7858FC9B-3E56-B406-D4A0-C20279F7217E}"/>
              </a:ext>
            </a:extLst>
          </p:cNvPr>
          <p:cNvSpPr>
            <a:spLocks noGrp="1"/>
          </p:cNvSpPr>
          <p:nvPr>
            <p:ph type="sldNum" sz="quarter" idx="12"/>
          </p:nvPr>
        </p:nvSpPr>
        <p:spPr/>
        <p:txBody>
          <a:bodyPr/>
          <a:lstStyle/>
          <a:p>
            <a:pPr>
              <a:defRPr/>
            </a:pPr>
            <a:r>
              <a:rPr lang="it-IT" altLang="it-IT" dirty="0"/>
              <a:t>Page </a:t>
            </a:r>
            <a:fld id="{940194C1-0767-C34A-9B6F-5652C530983A}" type="slidenum">
              <a:rPr lang="it-IT" altLang="it-IT" smtClean="0"/>
              <a:pPr>
                <a:defRPr/>
              </a:pPr>
              <a:t>20</a:t>
            </a:fld>
            <a:endParaRPr lang="it-IT" altLang="it-IT" dirty="0"/>
          </a:p>
        </p:txBody>
      </p:sp>
      <p:sp>
        <p:nvSpPr>
          <p:cNvPr id="7" name="Rectangle 3">
            <a:extLst>
              <a:ext uri="{FF2B5EF4-FFF2-40B4-BE49-F238E27FC236}">
                <a16:creationId xmlns:a16="http://schemas.microsoft.com/office/drawing/2014/main" id="{DAFEA8BF-0BAE-B92F-E60D-93A13AEC6DB0}"/>
              </a:ext>
            </a:extLst>
          </p:cNvPr>
          <p:cNvSpPr txBox="1">
            <a:spLocks noChangeArrowheads="1"/>
          </p:cNvSpPr>
          <p:nvPr/>
        </p:nvSpPr>
        <p:spPr bwMode="auto">
          <a:xfrm>
            <a:off x="1116013" y="914400"/>
            <a:ext cx="7342187" cy="523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pPr>
            <a:r>
              <a:rPr lang="it-IT" sz="1400" b="0" i="0" u="none" strike="noStrike">
                <a:solidFill>
                  <a:srgbClr val="000000"/>
                </a:solidFill>
                <a:effectLst/>
                <a:latin typeface="+mj-lt"/>
              </a:rPr>
              <a:t>However, this control law provides </a:t>
            </a:r>
            <a:r>
              <a:rPr lang="it-IT" sz="1400" b="1" i="0" u="none" strike="noStrike">
                <a:solidFill>
                  <a:schemeClr val="tx1"/>
                </a:solidFill>
                <a:effectLst/>
                <a:latin typeface="+mj-lt"/>
              </a:rPr>
              <a:t>ultimately uniformly stability (u.u.s.)</a:t>
            </a:r>
            <a:r>
              <a:rPr lang="it-IT" sz="1400" b="0" i="0" u="none" strike="noStrike">
                <a:solidFill>
                  <a:srgbClr val="000000"/>
                </a:solidFill>
                <a:effectLst/>
                <a:latin typeface="+mj-lt"/>
              </a:rPr>
              <a:t>, ensuring the system remains stable over time even when exposed to disturbances, making it a valuable solution for robust and reliable robotic control.</a:t>
            </a:r>
            <a:endParaRPr lang="it-IT" altLang="it-IT" sz="1400" dirty="0">
              <a:latin typeface="+mj-lt"/>
            </a:endParaRPr>
          </a:p>
          <a:p>
            <a:pPr eaLnBrk="1" hangingPunct="1">
              <a:lnSpc>
                <a:spcPct val="140000"/>
              </a:lnSpc>
              <a:buFont typeface="Times" pitchFamily="1" charset="0"/>
              <a:buChar char="•"/>
            </a:pPr>
            <a:endParaRPr lang="it-IT" altLang="it-IT" sz="1400" dirty="0"/>
          </a:p>
        </p:txBody>
      </p:sp>
    </p:spTree>
    <p:extLst>
      <p:ext uri="{BB962C8B-B14F-4D97-AF65-F5344CB8AC3E}">
        <p14:creationId xmlns:p14="http://schemas.microsoft.com/office/powerpoint/2010/main" val="71239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egnaposto data 3">
            <a:extLst>
              <a:ext uri="{FF2B5EF4-FFF2-40B4-BE49-F238E27FC236}">
                <a16:creationId xmlns:a16="http://schemas.microsoft.com/office/drawing/2014/main" id="{E44128A5-3A1D-FE20-FABB-27EBA3E4758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F1264837-AAC7-A342-A499-24D718C55DAA}"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2530" name="Segnaposto piè di pagina 4">
            <a:extLst>
              <a:ext uri="{FF2B5EF4-FFF2-40B4-BE49-F238E27FC236}">
                <a16:creationId xmlns:a16="http://schemas.microsoft.com/office/drawing/2014/main" id="{F41D8C36-5FEA-8362-739E-B1A889DA27E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2531" name="Segnaposto numero diapositiva 5">
            <a:extLst>
              <a:ext uri="{FF2B5EF4-FFF2-40B4-BE49-F238E27FC236}">
                <a16:creationId xmlns:a16="http://schemas.microsoft.com/office/drawing/2014/main" id="{4D95905E-52B5-4B00-3E7C-0582B43286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2A710F11-D8FC-B640-9CD7-9E66F8DF94F3}" type="slidenum">
              <a:rPr lang="it-IT" altLang="it-IT" sz="1100" smtClean="0">
                <a:solidFill>
                  <a:schemeClr val="bg1"/>
                </a:solidFill>
              </a:rPr>
              <a:pPr>
                <a:spcBef>
                  <a:spcPct val="0"/>
                </a:spcBef>
                <a:buClrTx/>
                <a:buFontTx/>
                <a:buNone/>
              </a:pPr>
              <a:t>3</a:t>
            </a:fld>
            <a:endParaRPr lang="it-IT" altLang="it-IT" sz="1100" dirty="0">
              <a:solidFill>
                <a:schemeClr val="bg1"/>
              </a:solidFill>
            </a:endParaRPr>
          </a:p>
        </p:txBody>
      </p:sp>
      <p:sp>
        <p:nvSpPr>
          <p:cNvPr id="22532" name="Rectangle 2">
            <a:extLst>
              <a:ext uri="{FF2B5EF4-FFF2-40B4-BE49-F238E27FC236}">
                <a16:creationId xmlns:a16="http://schemas.microsoft.com/office/drawing/2014/main" id="{0D210864-A9BE-D72C-04F8-8E0BBC03D47A}"/>
              </a:ext>
            </a:extLst>
          </p:cNvPr>
          <p:cNvSpPr>
            <a:spLocks noGrp="1" noChangeArrowheads="1"/>
          </p:cNvSpPr>
          <p:nvPr>
            <p:ph type="title"/>
          </p:nvPr>
        </p:nvSpPr>
        <p:spPr>
          <a:xfrm>
            <a:off x="1116013" y="409575"/>
            <a:ext cx="7416800" cy="504825"/>
          </a:xfrm>
        </p:spPr>
        <p:txBody>
          <a:bodyPr/>
          <a:lstStyle/>
          <a:p>
            <a:pPr eaLnBrk="1" hangingPunct="1"/>
            <a:r>
              <a:rPr lang="it-IT" altLang="it-IT" dirty="0"/>
              <a:t>Robust control</a:t>
            </a:r>
          </a:p>
        </p:txBody>
      </p:sp>
      <mc:AlternateContent xmlns:mc="http://schemas.openxmlformats.org/markup-compatibility/2006" xmlns:a14="http://schemas.microsoft.com/office/drawing/2010/main">
        <mc:Choice Requires="a14">
          <p:sp>
            <p:nvSpPr>
              <p:cNvPr id="22533" name="Rectangle 3">
                <a:extLst>
                  <a:ext uri="{FF2B5EF4-FFF2-40B4-BE49-F238E27FC236}">
                    <a16:creationId xmlns:a16="http://schemas.microsoft.com/office/drawing/2014/main" id="{39C16337-D04B-3F4E-6CD5-DC2BEBDB7964}"/>
                  </a:ext>
                </a:extLst>
              </p:cNvPr>
              <p:cNvSpPr txBox="1">
                <a:spLocks noChangeArrowheads="1"/>
              </p:cNvSpPr>
              <p:nvPr/>
            </p:nvSpPr>
            <p:spPr bwMode="auto">
              <a:xfrm>
                <a:off x="1116013" y="914400"/>
                <a:ext cx="7416800" cy="475252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pPr>
                <a:r>
                  <a:rPr lang="it-IT" sz="1400" b="0" i="0" u="none" strike="noStrike" dirty="0">
                    <a:solidFill>
                      <a:srgbClr val="000000"/>
                    </a:solidFill>
                    <a:effectLst/>
                    <a:latin typeface="+mn-lt"/>
                  </a:rPr>
                  <a:t>Unlike previous classical theories that required complex way to extract bounds for the reference trajectory</a:t>
                </a:r>
                <a:r>
                  <a:rPr lang="it-IT" sz="1400" dirty="0">
                    <a:latin typeface="+mn-lt"/>
                  </a:rPr>
                  <a:t>,</a:t>
                </a:r>
                <a:r>
                  <a:rPr lang="it-IT" sz="1400" b="0" i="0" u="none" strike="noStrike" dirty="0">
                    <a:solidFill>
                      <a:srgbClr val="000000"/>
                    </a:solidFill>
                    <a:effectLst/>
                    <a:latin typeface="+mn-lt"/>
                  </a:rPr>
                  <a:t> the manipulator state vector</a:t>
                </a:r>
                <a:r>
                  <a:rPr lang="it-IT" sz="1400" dirty="0">
                    <a:latin typeface="+mn-lt"/>
                  </a:rPr>
                  <a:t> and some boundness in norm of </a:t>
                </a:r>
                <a:r>
                  <a:rPr lang="it-IT" sz="1400" b="0" i="0" u="none" strike="noStrike" dirty="0">
                    <a:solidFill>
                      <a:srgbClr val="000000"/>
                    </a:solidFill>
                    <a:effectLst/>
                    <a:latin typeface="+mn-lt"/>
                  </a:rPr>
                  <a:t>the estimated inertia matrix from the actual one, our work is based on </a:t>
                </a:r>
                <a:r>
                  <a:rPr lang="it-IT" sz="1400" b="0" i="0" u="none" strike="noStrike" dirty="0">
                    <a:solidFill>
                      <a:schemeClr val="tx1"/>
                    </a:solidFill>
                    <a:effectLst/>
                    <a:latin typeface="+mn-lt"/>
                  </a:rPr>
                  <a:t>M. Spong's </a:t>
                </a:r>
                <a:r>
                  <a:rPr lang="it-IT" sz="1400" b="0" i="0" u="none" strike="noStrike" dirty="0">
                    <a:solidFill>
                      <a:srgbClr val="000000"/>
                    </a:solidFill>
                    <a:effectLst/>
                    <a:latin typeface="+mn-lt"/>
                  </a:rPr>
                  <a:t>research. This allows the derivation of a robust control law using </a:t>
                </a:r>
                <a:r>
                  <a:rPr lang="it-IT" sz="1400" b="0" i="0" u="none" strike="noStrike" dirty="0">
                    <a:solidFill>
                      <a:schemeClr val="tx1"/>
                    </a:solidFill>
                    <a:effectLst/>
                    <a:latin typeface="+mn-lt"/>
                  </a:rPr>
                  <a:t>only dynamic coefficients</a:t>
                </a:r>
                <a:r>
                  <a:rPr lang="it-IT" sz="1400" b="0" i="0" u="none" strike="noStrike" dirty="0">
                    <a:solidFill>
                      <a:srgbClr val="000000"/>
                    </a:solidFill>
                    <a:effectLst/>
                    <a:latin typeface="+mn-lt"/>
                  </a:rPr>
                  <a:t>, simplifying the calculation of the bounds.</a:t>
                </a:r>
              </a:p>
              <a:p>
                <a:pPr eaLnBrk="1" hangingPunct="1">
                  <a:lnSpc>
                    <a:spcPct val="140000"/>
                  </a:lnSpc>
                  <a:buFont typeface="Times" pitchFamily="1" charset="0"/>
                  <a:buChar char="•"/>
                </a:pPr>
                <a:endParaRPr lang="it-IT" sz="1400" b="0" i="0" u="none" strike="noStrike" dirty="0">
                  <a:solidFill>
                    <a:srgbClr val="000000"/>
                  </a:solidFill>
                  <a:effectLst/>
                  <a:latin typeface="+mn-lt"/>
                </a:endParaRPr>
              </a:p>
              <a:p>
                <a:pPr eaLnBrk="1" hangingPunct="1">
                  <a:lnSpc>
                    <a:spcPct val="140000"/>
                  </a:lnSpc>
                  <a:buFont typeface="Times" pitchFamily="1" charset="0"/>
                  <a:buChar char="•"/>
                </a:pPr>
                <a:r>
                  <a:rPr lang="it-IT" altLang="it-IT" sz="1400" dirty="0">
                    <a:latin typeface="+mn-lt"/>
                  </a:rPr>
                  <a:t>The </a:t>
                </a:r>
                <a:r>
                  <a:rPr lang="it-IT" altLang="it-IT" sz="1400">
                    <a:latin typeface="+mn-lt"/>
                  </a:rPr>
                  <a:t>designed</a:t>
                </a:r>
                <a:r>
                  <a:rPr lang="it-IT" altLang="it-IT" sz="1400" dirty="0">
                    <a:latin typeface="+mn-lt"/>
                  </a:rPr>
                  <a:t> robust control requires only </a:t>
                </a:r>
                <a:r>
                  <a:rPr lang="it-IT" altLang="it-IT" sz="1400" dirty="0">
                    <a:solidFill>
                      <a:schemeClr val="tx1"/>
                    </a:solidFill>
                    <a:latin typeface="+mn-lt"/>
                  </a:rPr>
                  <a:t>the linear parameterizability </a:t>
                </a:r>
                <a:r>
                  <a:rPr lang="it-IT" altLang="it-IT" sz="1400" dirty="0">
                    <a:latin typeface="+mn-lt"/>
                  </a:rPr>
                  <a:t>of robot dynamics and the </a:t>
                </a:r>
                <a:r>
                  <a:rPr lang="it-IT" altLang="it-IT" sz="1400" dirty="0">
                    <a:solidFill>
                      <a:schemeClr val="tx1"/>
                    </a:solidFill>
                    <a:latin typeface="+mn-lt"/>
                  </a:rPr>
                  <a:t>skew-symmetry</a:t>
                </a:r>
                <a:r>
                  <a:rPr lang="it-IT" altLang="it-IT" sz="1400" dirty="0">
                    <a:latin typeface="+mn-lt"/>
                  </a:rPr>
                  <a:t> property:</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b="0" i="1" dirty="0">
                          <a:latin typeface="Cambria Math" panose="02040503050406030204" pitchFamily="18" charset="0"/>
                        </a:rPr>
                        <m:t>𝑀</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e>
                      </m:d>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𝑆</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e>
                      </m:d>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𝑔</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e>
                      </m:d>
                      <m:r>
                        <a:rPr lang="it-IT" altLang="it-IT" sz="1400" b="0" i="1" dirty="0">
                          <a:latin typeface="Cambria Math" panose="02040503050406030204" pitchFamily="18" charset="0"/>
                        </a:rPr>
                        <m:t>=</m:t>
                      </m:r>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e>
                      </m:d>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𝑢</m:t>
                      </m:r>
                    </m:oMath>
                  </m:oMathPara>
                </a14:m>
                <a:endParaRPr lang="it-IT" altLang="it-IT" sz="1400" dirty="0">
                  <a:latin typeface="+mn-lt"/>
                </a:endParaRPr>
              </a:p>
              <a:p>
                <a:pPr marL="0" indent="0" eaLnBrk="1" hangingPunct="1">
                  <a:lnSpc>
                    <a:spcPct val="140000"/>
                  </a:lnSpc>
                  <a:buNone/>
                </a:pPr>
                <a14:m>
                  <m:oMathPara xmlns:m="http://schemas.openxmlformats.org/officeDocument/2006/math">
                    <m:oMathParaPr>
                      <m:jc m:val="centerGroup"/>
                    </m:oMathParaPr>
                    <m:oMath xmlns:m="http://schemas.openxmlformats.org/officeDocument/2006/math">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𝑀</m:t>
                          </m:r>
                        </m:e>
                      </m:acc>
                      <m:r>
                        <a:rPr lang="it-IT" altLang="it-IT" sz="1400" b="0" i="1" dirty="0">
                          <a:latin typeface="Cambria Math" panose="02040503050406030204" pitchFamily="18" charset="0"/>
                        </a:rPr>
                        <m:t>−2</m:t>
                      </m:r>
                      <m:r>
                        <a:rPr lang="it-IT" altLang="it-IT" sz="1400" b="0" i="1" dirty="0">
                          <a:latin typeface="Cambria Math" panose="02040503050406030204" pitchFamily="18" charset="0"/>
                        </a:rPr>
                        <m:t>𝑆</m:t>
                      </m:r>
                      <m:r>
                        <a:rPr lang="it-IT" altLang="it-IT" sz="1400" b="0" i="1" dirty="0">
                          <a:latin typeface="Cambria Math" panose="02040503050406030204" pitchFamily="18" charset="0"/>
                        </a:rPr>
                        <m:t> </m:t>
                      </m:r>
                      <m:r>
                        <a:rPr lang="it-IT" altLang="it-IT" sz="1400" b="0" i="1" dirty="0">
                          <a:latin typeface="Cambria Math" panose="02040503050406030204" pitchFamily="18" charset="0"/>
                        </a:rPr>
                        <m:t>𝑠𝑘𝑒𝑤</m:t>
                      </m:r>
                      <m:r>
                        <a:rPr lang="it-IT" altLang="it-IT" sz="1400" b="0" i="1" dirty="0">
                          <a:latin typeface="Cambria Math" panose="02040503050406030204" pitchFamily="18" charset="0"/>
                        </a:rPr>
                        <m:t> </m:t>
                      </m:r>
                      <m:r>
                        <a:rPr lang="it-IT" altLang="it-IT" sz="1400" b="0" i="1" dirty="0">
                          <a:latin typeface="Cambria Math" panose="02040503050406030204" pitchFamily="18" charset="0"/>
                        </a:rPr>
                        <m:t>𝑠𝑦𝑚𝑚</m:t>
                      </m:r>
                      <m:r>
                        <a:rPr lang="it-IT" altLang="it-IT" sz="1400" b="0" i="1" dirty="0">
                          <a:latin typeface="Cambria Math" panose="02040503050406030204" pitchFamily="18" charset="0"/>
                        </a:rPr>
                        <m:t> </m:t>
                      </m:r>
                    </m:oMath>
                  </m:oMathPara>
                </a14:m>
                <a:endParaRPr lang="it-IT" altLang="it-IT" sz="1400" dirty="0">
                  <a:latin typeface="+mn-lt"/>
                </a:endParaRPr>
              </a:p>
              <a:p>
                <a:pPr marL="0" indent="0" eaLnBrk="1" hangingPunct="1">
                  <a:lnSpc>
                    <a:spcPct val="140000"/>
                  </a:lnSpc>
                  <a:buNone/>
                </a:pPr>
                <a:endParaRPr lang="it-IT" altLang="it-IT" sz="1400" dirty="0">
                  <a:latin typeface="+mn-lt"/>
                </a:endParaRPr>
              </a:p>
              <a:p>
                <a:pPr eaLnBrk="1" hangingPunct="1">
                  <a:lnSpc>
                    <a:spcPct val="140000"/>
                  </a:lnSpc>
                </a:pPr>
                <a:r>
                  <a:rPr lang="it-IT" altLang="it-IT" sz="1400" dirty="0">
                    <a:latin typeface="+mn-lt"/>
                  </a:rPr>
                  <a:t>Where </a:t>
                </a:r>
                <a14:m>
                  <m:oMath xmlns:m="http://schemas.openxmlformats.org/officeDocument/2006/math">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e>
                    </m:d>
                  </m:oMath>
                </a14:m>
                <a:r>
                  <a:rPr lang="it-IT" altLang="it-IT" sz="1400" dirty="0">
                    <a:latin typeface="+mn-lt"/>
                  </a:rPr>
                  <a:t> is the </a:t>
                </a:r>
                <a14:m>
                  <m:oMath xmlns:m="http://schemas.openxmlformats.org/officeDocument/2006/math">
                    <m:r>
                      <a:rPr lang="it-IT" altLang="it-IT" sz="1400" b="0" i="1" dirty="0">
                        <a:latin typeface="Cambria Math" panose="02040503050406030204" pitchFamily="18" charset="0"/>
                      </a:rPr>
                      <m:t>𝑁</m:t>
                    </m:r>
                    <m:r>
                      <a:rPr lang="it-IT" altLang="it-IT" sz="1400" b="0" i="1" dirty="0">
                        <a:latin typeface="Cambria Math" panose="02040503050406030204" pitchFamily="18" charset="0"/>
                        <a:ea typeface="Cambria Math" panose="02040503050406030204" pitchFamily="18" charset="0"/>
                      </a:rPr>
                      <m:t>×</m:t>
                    </m:r>
                    <m:r>
                      <a:rPr lang="it-IT" altLang="it-IT" sz="1400" b="0" i="1" dirty="0">
                        <a:latin typeface="Cambria Math" panose="02040503050406030204" pitchFamily="18" charset="0"/>
                        <a:ea typeface="Cambria Math" panose="02040503050406030204" pitchFamily="18" charset="0"/>
                      </a:rPr>
                      <m:t>𝑝</m:t>
                    </m:r>
                  </m:oMath>
                </a14:m>
                <a:r>
                  <a:rPr lang="it-IT" altLang="it-IT" sz="1400" dirty="0">
                    <a:latin typeface="+mn-lt"/>
                  </a:rPr>
                  <a:t> regressor matrix and </a:t>
                </a:r>
                <a14:m>
                  <m:oMath xmlns:m="http://schemas.openxmlformats.org/officeDocument/2006/math">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sSup>
                      <m:sSupPr>
                        <m:ctrlPr>
                          <a:rPr lang="it-IT" altLang="it-IT" sz="1400" b="0" i="1" dirty="0">
                            <a:latin typeface="Cambria Math" panose="02040503050406030204" pitchFamily="18" charset="0"/>
                            <a:ea typeface="Cambria Math" panose="02040503050406030204" pitchFamily="18" charset="0"/>
                          </a:rPr>
                        </m:ctrlPr>
                      </m:sSupPr>
                      <m:e>
                        <m:r>
                          <a:rPr lang="it-IT" altLang="it-IT" sz="1400" b="0" i="1" dirty="0">
                            <a:latin typeface="Cambria Math" panose="02040503050406030204" pitchFamily="18" charset="0"/>
                            <a:ea typeface="Cambria Math" panose="02040503050406030204" pitchFamily="18" charset="0"/>
                          </a:rPr>
                          <m:t>ℝ</m:t>
                        </m:r>
                      </m:e>
                      <m:sup>
                        <m:r>
                          <a:rPr lang="it-IT" altLang="it-IT" sz="1400" b="0" i="1" dirty="0">
                            <a:latin typeface="Cambria Math" panose="02040503050406030204" pitchFamily="18" charset="0"/>
                            <a:ea typeface="Cambria Math" panose="02040503050406030204" pitchFamily="18" charset="0"/>
                          </a:rPr>
                          <m:t>𝑝</m:t>
                        </m:r>
                      </m:sup>
                    </m:sSup>
                  </m:oMath>
                </a14:m>
                <a:r>
                  <a:rPr lang="it-IT" altLang="it-IT" sz="1400" dirty="0">
                    <a:latin typeface="+mn-lt"/>
                  </a:rPr>
                  <a:t> is the </a:t>
                </a:r>
                <a:r>
                  <a:rPr lang="it-IT" altLang="it-IT" sz="1400" dirty="0">
                    <a:solidFill>
                      <a:schemeClr val="tx1"/>
                    </a:solidFill>
                    <a:latin typeface="+mn-lt"/>
                  </a:rPr>
                  <a:t>minimal set of dynamic coefficients.</a:t>
                </a:r>
              </a:p>
            </p:txBody>
          </p:sp>
        </mc:Choice>
        <mc:Fallback xmlns="">
          <p:sp>
            <p:nvSpPr>
              <p:cNvPr id="22533" name="Rectangle 3">
                <a:extLst>
                  <a:ext uri="{FF2B5EF4-FFF2-40B4-BE49-F238E27FC236}">
                    <a16:creationId xmlns:a16="http://schemas.microsoft.com/office/drawing/2014/main" id="{39C16337-D04B-3F4E-6CD5-DC2BEBDB7964}"/>
                  </a:ext>
                </a:extLst>
              </p:cNvPr>
              <p:cNvSpPr txBox="1">
                <a:spLocks noRot="1" noChangeAspect="1" noMove="1" noResize="1" noEditPoints="1" noAdjustHandles="1" noChangeArrowheads="1" noChangeShapeType="1" noTextEdit="1"/>
              </p:cNvSpPr>
              <p:nvPr/>
            </p:nvSpPr>
            <p:spPr bwMode="auto">
              <a:xfrm>
                <a:off x="1116013" y="914400"/>
                <a:ext cx="7416800" cy="4752528"/>
              </a:xfrm>
              <a:prstGeom prst="rect">
                <a:avLst/>
              </a:prstGeom>
              <a:blipFill>
                <a:blip r:embed="rId3"/>
                <a:stretch>
                  <a:fillRect l="-17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egnaposto data 3">
            <a:extLst>
              <a:ext uri="{FF2B5EF4-FFF2-40B4-BE49-F238E27FC236}">
                <a16:creationId xmlns:a16="http://schemas.microsoft.com/office/drawing/2014/main" id="{B6A37B40-40CD-0E68-0D23-53EF5324320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0E8F71F1-44DA-B945-8097-BAB18FAA26F6}"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4578" name="Segnaposto piè di pagina 4">
            <a:extLst>
              <a:ext uri="{FF2B5EF4-FFF2-40B4-BE49-F238E27FC236}">
                <a16:creationId xmlns:a16="http://schemas.microsoft.com/office/drawing/2014/main" id="{937A8403-FB03-80DB-A67D-611FF91E4F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4579" name="Segnaposto numero diapositiva 5">
            <a:extLst>
              <a:ext uri="{FF2B5EF4-FFF2-40B4-BE49-F238E27FC236}">
                <a16:creationId xmlns:a16="http://schemas.microsoft.com/office/drawing/2014/main" id="{D6EEA896-43E5-565C-672D-C4FF6578B9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6291D489-C95D-9E4F-8F81-B72E1680E335}" type="slidenum">
              <a:rPr lang="it-IT" altLang="it-IT" sz="1100" smtClean="0">
                <a:solidFill>
                  <a:schemeClr val="bg1"/>
                </a:solidFill>
              </a:rPr>
              <a:pPr>
                <a:spcBef>
                  <a:spcPct val="0"/>
                </a:spcBef>
                <a:buClrTx/>
                <a:buFontTx/>
                <a:buNone/>
              </a:pPr>
              <a:t>4</a:t>
            </a:fld>
            <a:endParaRPr lang="it-IT" altLang="it-IT" sz="1100" dirty="0">
              <a:solidFill>
                <a:schemeClr val="bg1"/>
              </a:solidFill>
            </a:endParaRPr>
          </a:p>
        </p:txBody>
      </p:sp>
      <p:sp>
        <p:nvSpPr>
          <p:cNvPr id="24580" name="Rectangle 4">
            <a:extLst>
              <a:ext uri="{FF2B5EF4-FFF2-40B4-BE49-F238E27FC236}">
                <a16:creationId xmlns:a16="http://schemas.microsoft.com/office/drawing/2014/main" id="{967E926E-D28F-5A5F-59CF-50375790CE92}"/>
              </a:ext>
            </a:extLst>
          </p:cNvPr>
          <p:cNvSpPr>
            <a:spLocks noGrp="1" noChangeArrowheads="1"/>
          </p:cNvSpPr>
          <p:nvPr>
            <p:ph type="title"/>
          </p:nvPr>
        </p:nvSpPr>
        <p:spPr>
          <a:xfrm>
            <a:off x="1116013" y="409575"/>
            <a:ext cx="7416800" cy="504825"/>
          </a:xfrm>
        </p:spPr>
        <p:txBody>
          <a:bodyPr/>
          <a:lstStyle/>
          <a:p>
            <a:pPr eaLnBrk="1" hangingPunct="1"/>
            <a:r>
              <a:rPr lang="it-IT" altLang="it-IT" dirty="0"/>
              <a:t>Robust control</a:t>
            </a:r>
          </a:p>
        </p:txBody>
      </p:sp>
      <mc:AlternateContent xmlns:mc="http://schemas.openxmlformats.org/markup-compatibility/2006" xmlns:a14="http://schemas.microsoft.com/office/drawing/2010/main">
        <mc:Choice Requires="a14">
          <p:sp>
            <p:nvSpPr>
              <p:cNvPr id="24582" name="Rectangle 3">
                <a:extLst>
                  <a:ext uri="{FF2B5EF4-FFF2-40B4-BE49-F238E27FC236}">
                    <a16:creationId xmlns:a16="http://schemas.microsoft.com/office/drawing/2014/main" id="{B72F3080-5636-E232-8905-3A00772ED5C6}"/>
                  </a:ext>
                </a:extLst>
              </p:cNvPr>
              <p:cNvSpPr txBox="1">
                <a:spLocks noChangeArrowheads="1"/>
              </p:cNvSpPr>
              <p:nvPr/>
            </p:nvSpPr>
            <p:spPr bwMode="auto">
              <a:xfrm>
                <a:off x="1116013" y="914400"/>
                <a:ext cx="7235825" cy="5232400"/>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Supposing to have uncertainties only on the dynamic coefficients and they </a:t>
                </a:r>
                <a:r>
                  <a:rPr lang="it-IT" altLang="it-IT" sz="1400" dirty="0">
                    <a:solidFill>
                      <a:schemeClr val="tx1"/>
                    </a:solidFill>
                  </a:rPr>
                  <a:t>are bounded in norm</a:t>
                </a:r>
                <a:r>
                  <a:rPr lang="it-IT" altLang="it-IT" sz="1400" dirty="0"/>
                  <a:t>:</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d>
                        <m:dPr>
                          <m:begChr m:val="|"/>
                          <m:endChr m:val="|"/>
                          <m:ctrlPr>
                            <a:rPr lang="it-IT" altLang="it-IT" sz="1400" b="0" i="1" dirty="0">
                              <a:latin typeface="Cambria Math" panose="02040503050406030204" pitchFamily="18" charset="0"/>
                            </a:rPr>
                          </m:ctrlPr>
                        </m:dPr>
                        <m:e>
                          <m:d>
                            <m:dPr>
                              <m:begChr m:val="|"/>
                              <m:endChr m:val="|"/>
                              <m:ctrlPr>
                                <a:rPr lang="it-IT" altLang="it-IT" sz="1400" b="0" i="1" dirty="0">
                                  <a:latin typeface="Cambria Math" panose="02040503050406030204" pitchFamily="18" charset="0"/>
                                </a:rPr>
                              </m:ctrlPr>
                            </m:dPr>
                            <m:e>
                              <m:r>
                                <m:rPr>
                                  <m:sty m:val="p"/>
                                </m:rPr>
                                <a:rPr lang="it-IT" altLang="it-IT" sz="1400" b="0" i="0" dirty="0">
                                  <a:latin typeface="Cambria Math" panose="02040503050406030204" pitchFamily="18" charset="0"/>
                                </a:rPr>
                                <m:t>Δ</m:t>
                              </m:r>
                              <m:r>
                                <a:rPr lang="it-IT" altLang="it-IT" sz="1400" b="0" i="1" dirty="0">
                                  <a:latin typeface="Cambria Math" panose="02040503050406030204" pitchFamily="18" charset="0"/>
                                </a:rPr>
                                <m:t>𝜃</m:t>
                              </m:r>
                            </m:e>
                          </m:d>
                        </m:e>
                      </m:d>
                      <m:r>
                        <a:rPr lang="it-IT" altLang="it-IT" sz="1400" b="0" i="1" dirty="0">
                          <a:latin typeface="Cambria Math" panose="02040503050406030204" pitchFamily="18" charset="0"/>
                        </a:rPr>
                        <m:t>=</m:t>
                      </m:r>
                      <m:d>
                        <m:dPr>
                          <m:begChr m:val="|"/>
                          <m:endChr m:val="|"/>
                          <m:ctrlPr>
                            <a:rPr lang="it-IT" altLang="it-IT" sz="1400" b="0" i="1" dirty="0">
                              <a:latin typeface="Cambria Math" panose="02040503050406030204" pitchFamily="18" charset="0"/>
                            </a:rPr>
                          </m:ctrlPr>
                        </m:dPr>
                        <m:e>
                          <m:d>
                            <m:dPr>
                              <m:begChr m:val="|"/>
                              <m:endChr m:val="|"/>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𝜃</m:t>
                                  </m:r>
                                </m:e>
                                <m:sub>
                                  <m:r>
                                    <a:rPr lang="it-IT" altLang="it-IT" sz="1400" b="0" i="1" dirty="0">
                                      <a:latin typeface="Cambria Math" panose="02040503050406030204" pitchFamily="18" charset="0"/>
                                    </a:rPr>
                                    <m:t>0</m:t>
                                  </m:r>
                                </m:sub>
                              </m:sSub>
                            </m:e>
                          </m:d>
                        </m:e>
                      </m:d>
                      <m:r>
                        <a:rPr lang="it-IT" altLang="it-IT" sz="1400" b="0" i="1" dirty="0">
                          <a:latin typeface="Cambria Math" panose="02040503050406030204" pitchFamily="18" charset="0"/>
                        </a:rPr>
                        <m:t>≤</m:t>
                      </m:r>
                      <m:r>
                        <a:rPr lang="it-IT" altLang="it-IT" sz="1400" b="0" i="1" dirty="0">
                          <a:latin typeface="Cambria Math" panose="02040503050406030204" pitchFamily="18" charset="0"/>
                        </a:rPr>
                        <m:t>𝜌</m:t>
                      </m:r>
                    </m:oMath>
                  </m:oMathPara>
                </a14:m>
                <a:endParaRPr lang="it-IT" altLang="it-IT" sz="1400" dirty="0"/>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14:m>
                  <m:oMath xmlns:m="http://schemas.openxmlformats.org/officeDocument/2006/math">
                    <m:r>
                      <a:rPr lang="it-IT" altLang="it-IT" sz="1400" b="0" i="1" dirty="0">
                        <a:latin typeface="Cambria Math" panose="02040503050406030204" pitchFamily="18" charset="0"/>
                      </a:rPr>
                      <m:t>𝜃</m:t>
                    </m:r>
                  </m:oMath>
                </a14:m>
                <a:r>
                  <a:rPr lang="it-IT" altLang="it-IT" sz="1400" dirty="0"/>
                  <a:t> is the actual parameter vector of the system, it is affected by uncertainty.</a:t>
                </a:r>
              </a:p>
              <a:p>
                <a:pPr eaLnBrk="1" hangingPunct="1">
                  <a:lnSpc>
                    <a:spcPct val="140000"/>
                  </a:lnSpc>
                  <a:buFont typeface="Times" pitchFamily="1" charset="0"/>
                  <a:buChar char="•"/>
                </a:pPr>
                <a14:m>
                  <m:oMath xmlns:m="http://schemas.openxmlformats.org/officeDocument/2006/math">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𝜃</m:t>
                        </m:r>
                      </m:e>
                      <m:sub>
                        <m:r>
                          <a:rPr lang="it-IT" altLang="it-IT" sz="1400" b="0" i="1" dirty="0">
                            <a:latin typeface="Cambria Math" panose="02040503050406030204" pitchFamily="18" charset="0"/>
                          </a:rPr>
                          <m:t>0</m:t>
                        </m:r>
                      </m:sub>
                    </m:sSub>
                    <m:r>
                      <a:rPr lang="it-IT" altLang="it-IT" sz="1400" b="0" i="1" dirty="0">
                        <a:latin typeface="Cambria Math" panose="02040503050406030204" pitchFamily="18" charset="0"/>
                      </a:rPr>
                      <m:t>∈</m:t>
                    </m:r>
                  </m:oMath>
                </a14:m>
                <a:r>
                  <a:rPr lang="it-IT" altLang="it-IT" sz="1400" b="0" dirty="0">
                    <a:ea typeface="Cambria Math" panose="02040503050406030204" pitchFamily="18" charset="0"/>
                  </a:rPr>
                  <a:t> </a:t>
                </a:r>
                <a14:m>
                  <m:oMath xmlns:m="http://schemas.openxmlformats.org/officeDocument/2006/math">
                    <m:sSup>
                      <m:sSupPr>
                        <m:ctrlPr>
                          <a:rPr lang="it-IT" altLang="it-IT" sz="1400" b="0" i="1" dirty="0">
                            <a:latin typeface="Cambria Math" panose="02040503050406030204" pitchFamily="18" charset="0"/>
                            <a:ea typeface="Cambria Math" panose="02040503050406030204" pitchFamily="18" charset="0"/>
                          </a:rPr>
                        </m:ctrlPr>
                      </m:sSupPr>
                      <m:e>
                        <m:r>
                          <a:rPr lang="it-IT" altLang="it-IT" sz="1400" b="0" i="1" dirty="0">
                            <a:latin typeface="Cambria Math" panose="02040503050406030204" pitchFamily="18" charset="0"/>
                            <a:ea typeface="Cambria Math" panose="02040503050406030204" pitchFamily="18" charset="0"/>
                          </a:rPr>
                          <m:t>ℝ</m:t>
                        </m:r>
                      </m:e>
                      <m:sup>
                        <m:r>
                          <a:rPr lang="it-IT" altLang="it-IT" sz="1400" b="0" i="1" dirty="0">
                            <a:latin typeface="Cambria Math" panose="02040503050406030204" pitchFamily="18" charset="0"/>
                            <a:ea typeface="Cambria Math" panose="02040503050406030204" pitchFamily="18" charset="0"/>
                          </a:rPr>
                          <m:t>𝑝</m:t>
                        </m:r>
                      </m:sup>
                    </m:sSup>
                  </m:oMath>
                </a14:m>
                <a:r>
                  <a:rPr lang="it-IT" altLang="it-IT" sz="1400" dirty="0"/>
                  <a:t> is the nominal parameter vector, it is an estimation of </a:t>
                </a:r>
                <a14:m>
                  <m:oMath xmlns:m="http://schemas.openxmlformats.org/officeDocument/2006/math">
                    <m:r>
                      <a:rPr lang="it-IT" altLang="it-IT" sz="1400" b="0" i="1" dirty="0">
                        <a:latin typeface="Cambria Math" panose="02040503050406030204" pitchFamily="18" charset="0"/>
                      </a:rPr>
                      <m:t>𝜃</m:t>
                    </m:r>
                    <m:r>
                      <a:rPr lang="it-IT" altLang="it-IT" sz="1400" b="0" i="0" dirty="0">
                        <a:latin typeface="Cambria Math" panose="02040503050406030204" pitchFamily="18" charset="0"/>
                      </a:rPr>
                      <m:t>.</m:t>
                    </m:r>
                  </m:oMath>
                </a14:m>
                <a:endParaRPr lang="it-IT" altLang="it-IT" sz="1400" dirty="0"/>
              </a:p>
              <a:p>
                <a:pPr eaLnBrk="1" hangingPunct="1">
                  <a:lnSpc>
                    <a:spcPct val="140000"/>
                  </a:lnSpc>
                  <a:buFont typeface="Times" pitchFamily="1" charset="0"/>
                  <a:buChar char="•"/>
                </a:pPr>
                <a14:m>
                  <m:oMath xmlns:m="http://schemas.openxmlformats.org/officeDocument/2006/math">
                    <m:r>
                      <a:rPr lang="it-IT" altLang="it-IT" sz="1400" b="0" i="1" dirty="0">
                        <a:latin typeface="Cambria Math" panose="02040503050406030204" pitchFamily="18" charset="0"/>
                      </a:rPr>
                      <m:t>𝜌</m:t>
                    </m:r>
                  </m:oMath>
                </a14:m>
                <a:r>
                  <a:rPr lang="it-IT" altLang="it-IT" sz="1400" b="0" dirty="0"/>
                  <a:t> </a:t>
                </a:r>
                <a14:m>
                  <m:oMath xmlns:m="http://schemas.openxmlformats.org/officeDocument/2006/math">
                    <m:r>
                      <a:rPr lang="it-IT" altLang="it-IT" sz="1400" b="0" i="1" dirty="0">
                        <a:latin typeface="Cambria Math" panose="02040503050406030204" pitchFamily="18" charset="0"/>
                      </a:rPr>
                      <m:t>∈</m:t>
                    </m:r>
                  </m:oMath>
                </a14:m>
                <a:r>
                  <a:rPr lang="it-IT" altLang="it-IT" sz="1400" b="0" dirty="0">
                    <a:ea typeface="Cambria Math" panose="02040503050406030204" pitchFamily="18" charset="0"/>
                  </a:rPr>
                  <a:t> </a:t>
                </a:r>
                <a14:m>
                  <m:oMath xmlns:m="http://schemas.openxmlformats.org/officeDocument/2006/math">
                    <m:sSup>
                      <m:sSupPr>
                        <m:ctrlPr>
                          <a:rPr lang="it-IT" altLang="it-IT" sz="1400" b="0" i="1" dirty="0">
                            <a:latin typeface="Cambria Math" panose="02040503050406030204" pitchFamily="18" charset="0"/>
                            <a:ea typeface="Cambria Math" panose="02040503050406030204" pitchFamily="18" charset="0"/>
                          </a:rPr>
                        </m:ctrlPr>
                      </m:sSupPr>
                      <m:e>
                        <m:r>
                          <a:rPr lang="it-IT" altLang="it-IT" sz="1400" b="0" i="1" dirty="0">
                            <a:latin typeface="Cambria Math" panose="02040503050406030204" pitchFamily="18" charset="0"/>
                            <a:ea typeface="Cambria Math" panose="02040503050406030204" pitchFamily="18" charset="0"/>
                          </a:rPr>
                          <m:t>ℝ</m:t>
                        </m:r>
                      </m:e>
                      <m:sup>
                        <m:r>
                          <a:rPr lang="it-IT" altLang="it-IT" sz="1400" b="0" i="1" dirty="0">
                            <a:latin typeface="Cambria Math" panose="02040503050406030204" pitchFamily="18" charset="0"/>
                            <a:ea typeface="Cambria Math" panose="02040503050406030204" pitchFamily="18" charset="0"/>
                          </a:rPr>
                          <m:t>+</m:t>
                        </m:r>
                      </m:sup>
                    </m:sSup>
                  </m:oMath>
                </a14:m>
                <a:r>
                  <a:rPr lang="it-IT" altLang="it-IT" sz="1400" dirty="0"/>
                  <a:t> is the upper bound on the norm of the uncertainty. </a:t>
                </a:r>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r>
                  <a:rPr lang="it-IT" altLang="it-IT" sz="1400" dirty="0"/>
                  <a:t>With this in mind we can design a Robust control law composed by a </a:t>
                </a:r>
                <a:r>
                  <a:rPr lang="it-IT" altLang="it-IT" sz="1400" dirty="0">
                    <a:solidFill>
                      <a:schemeClr val="tx1"/>
                    </a:solidFill>
                  </a:rPr>
                  <a:t>‘nominal’ control vector </a:t>
                </a:r>
                <a14:m>
                  <m:oMath xmlns:m="http://schemas.openxmlformats.org/officeDocument/2006/math">
                    <m:sSub>
                      <m:sSubPr>
                        <m:ctrlPr>
                          <a:rPr lang="it-IT" altLang="it-IT" sz="1400" b="0" i="1" dirty="0">
                            <a:solidFill>
                              <a:schemeClr val="tx1"/>
                            </a:solidFill>
                            <a:latin typeface="Cambria Math" panose="02040503050406030204" pitchFamily="18" charset="0"/>
                          </a:rPr>
                        </m:ctrlPr>
                      </m:sSubPr>
                      <m:e>
                        <m:r>
                          <a:rPr lang="it-IT" altLang="it-IT" sz="1400" b="0" i="1" dirty="0">
                            <a:solidFill>
                              <a:schemeClr val="tx1"/>
                            </a:solidFill>
                            <a:latin typeface="Cambria Math" panose="02040503050406030204" pitchFamily="18" charset="0"/>
                          </a:rPr>
                          <m:t>𝑢</m:t>
                        </m:r>
                      </m:e>
                      <m:sub>
                        <m:r>
                          <a:rPr lang="it-IT" altLang="it-IT" sz="1400" b="0" i="1" dirty="0">
                            <a:solidFill>
                              <a:schemeClr val="tx1"/>
                            </a:solidFill>
                            <a:latin typeface="Cambria Math" panose="02040503050406030204" pitchFamily="18" charset="0"/>
                          </a:rPr>
                          <m:t>0</m:t>
                        </m:r>
                      </m:sub>
                    </m:sSub>
                  </m:oMath>
                </a14:m>
                <a:r>
                  <a:rPr lang="it-IT" altLang="it-IT" sz="1400" dirty="0">
                    <a:solidFill>
                      <a:schemeClr val="tx1"/>
                    </a:solidFill>
                  </a:rPr>
                  <a:t> </a:t>
                </a:r>
                <a:r>
                  <a:rPr lang="it-IT" altLang="it-IT" sz="1400" dirty="0"/>
                  <a:t>and an </a:t>
                </a:r>
                <a:r>
                  <a:rPr lang="it-IT" altLang="it-IT" sz="1400" dirty="0">
                    <a:solidFill>
                      <a:schemeClr val="tx1"/>
                    </a:solidFill>
                  </a:rPr>
                  <a:t>added continous robust term </a:t>
                </a:r>
                <a14:m>
                  <m:oMath xmlns:m="http://schemas.openxmlformats.org/officeDocument/2006/math">
                    <m:r>
                      <a:rPr lang="it-IT" altLang="it-IT" sz="1400" b="0" i="1" dirty="0">
                        <a:solidFill>
                          <a:schemeClr val="tx1"/>
                        </a:solidFill>
                        <a:latin typeface="Cambria Math" panose="02040503050406030204" pitchFamily="18" charset="0"/>
                      </a:rPr>
                      <m:t>𝛿</m:t>
                    </m:r>
                  </m:oMath>
                </a14:m>
                <a:r>
                  <a:rPr lang="it-IT" altLang="it-IT" sz="1400" dirty="0"/>
                  <a:t>:</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sSub>
                        <m:sSubPr>
                          <m:ctrlPr>
                            <a:rPr lang="it-IT" altLang="it-IT" sz="1400" b="0" i="1" dirty="0">
                              <a:latin typeface="Cambria Math" panose="02040503050406030204" pitchFamily="18" charset="0"/>
                              <a:ea typeface="Cambria Math" panose="02040503050406030204" pitchFamily="18" charset="0"/>
                            </a:rPr>
                          </m:ctrlPr>
                        </m:sSubPr>
                        <m:e>
                          <m:r>
                            <a:rPr lang="it-IT" altLang="it-IT" sz="1400" b="0" i="1" dirty="0">
                              <a:latin typeface="Cambria Math" panose="02040503050406030204" pitchFamily="18" charset="0"/>
                              <a:ea typeface="Cambria Math" panose="02040503050406030204" pitchFamily="18" charset="0"/>
                            </a:rPr>
                            <m:t>𝑢</m:t>
                          </m:r>
                        </m:e>
                        <m:sub>
                          <m:r>
                            <a:rPr lang="it-IT" altLang="it-IT" sz="1400" b="0" i="1" dirty="0">
                              <a:latin typeface="Cambria Math" panose="02040503050406030204" pitchFamily="18" charset="0"/>
                              <a:ea typeface="Cambria Math" panose="02040503050406030204" pitchFamily="18" charset="0"/>
                            </a:rPr>
                            <m:t>0</m:t>
                          </m:r>
                        </m:sub>
                      </m:sSub>
                      <m:r>
                        <a:rPr lang="it-IT" altLang="it-IT" sz="1400" b="0" i="1" dirty="0">
                          <a:latin typeface="Cambria Math" panose="02040503050406030204" pitchFamily="18" charset="0"/>
                          <a:ea typeface="Cambria Math" panose="02040503050406030204" pitchFamily="18" charset="0"/>
                        </a:rPr>
                        <m:t>=</m:t>
                      </m:r>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𝑀</m:t>
                          </m:r>
                        </m:e>
                        <m:sub>
                          <m:r>
                            <a:rPr lang="it-IT" altLang="it-IT" sz="1400" b="0" i="1" dirty="0">
                              <a:latin typeface="Cambria Math" panose="02040503050406030204" pitchFamily="18" charset="0"/>
                            </a:rPr>
                            <m:t>0</m:t>
                          </m:r>
                        </m:sub>
                      </m:sSub>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e>
                      </m:d>
                      <m:r>
                        <a:rPr lang="it-IT" altLang="it-IT" sz="1400" b="0" i="1" dirty="0">
                          <a:latin typeface="Cambria Math" panose="02040503050406030204" pitchFamily="18" charset="0"/>
                        </a:rPr>
                        <m:t>𝑎</m:t>
                      </m:r>
                      <m:r>
                        <a:rPr lang="it-IT" altLang="it-IT" sz="1400" b="0" i="1" dirty="0">
                          <a:latin typeface="Cambria Math" panose="02040503050406030204" pitchFamily="18" charset="0"/>
                        </a:rPr>
                        <m:t>+</m:t>
                      </m:r>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𝑆</m:t>
                          </m:r>
                        </m:e>
                        <m:sub>
                          <m:r>
                            <a:rPr lang="it-IT" altLang="it-IT" sz="1400" b="0" i="1" dirty="0">
                              <a:latin typeface="Cambria Math" panose="02040503050406030204" pitchFamily="18" charset="0"/>
                            </a:rPr>
                            <m:t>0</m:t>
                          </m:r>
                        </m:sub>
                      </m:sSub>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e>
                      </m:d>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𝑔</m:t>
                          </m:r>
                        </m:e>
                        <m:sub>
                          <m:r>
                            <a:rPr lang="it-IT" altLang="it-IT" sz="1400" b="0" i="1" dirty="0">
                              <a:latin typeface="Cambria Math" panose="02040503050406030204" pitchFamily="18" charset="0"/>
                            </a:rPr>
                            <m:t>0</m:t>
                          </m:r>
                        </m:sub>
                      </m:sSub>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e>
                      </m:d>
                      <m:r>
                        <a:rPr lang="it-IT" altLang="it-IT" sz="1400" b="0" i="1" dirty="0">
                          <a:latin typeface="Cambria Math" panose="02040503050406030204" pitchFamily="18" charset="0"/>
                        </a:rPr>
                        <m:t>−</m:t>
                      </m:r>
                      <m:r>
                        <a:rPr lang="it-IT" altLang="it-IT" sz="1400" b="0" i="1" dirty="0">
                          <a:latin typeface="Cambria Math" panose="02040503050406030204" pitchFamily="18" charset="0"/>
                        </a:rPr>
                        <m:t>𝐾𝑟</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𝑎</m:t>
                          </m:r>
                          <m:r>
                            <a:rPr lang="it-IT" altLang="it-IT" sz="1400" b="0" i="1" dirty="0">
                              <a:latin typeface="Cambria Math" panose="02040503050406030204" pitchFamily="18" charset="0"/>
                            </a:rPr>
                            <m:t> </m:t>
                          </m:r>
                        </m:e>
                      </m:d>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𝜃</m:t>
                          </m:r>
                        </m:e>
                        <m:sub>
                          <m:r>
                            <a:rPr lang="it-IT" altLang="it-IT" sz="1400" b="0" i="1" dirty="0">
                              <a:latin typeface="Cambria Math" panose="02040503050406030204" pitchFamily="18" charset="0"/>
                            </a:rPr>
                            <m:t>0</m:t>
                          </m:r>
                        </m:sub>
                      </m:sSub>
                      <m:r>
                        <a:rPr lang="it-IT" altLang="it-IT" sz="1400" b="0" i="1" dirty="0">
                          <a:latin typeface="Cambria Math" panose="02040503050406030204" pitchFamily="18" charset="0"/>
                        </a:rPr>
                        <m:t>−</m:t>
                      </m:r>
                      <m:r>
                        <a:rPr lang="it-IT" altLang="it-IT" sz="1400" b="0" i="1" dirty="0">
                          <a:latin typeface="Cambria Math" panose="02040503050406030204" pitchFamily="18" charset="0"/>
                        </a:rPr>
                        <m:t>𝐾𝑟</m:t>
                      </m:r>
                    </m:oMath>
                  </m:oMathPara>
                </a14:m>
                <a:endParaRPr lang="it-IT" altLang="it-IT" sz="1400" dirty="0">
                  <a:latin typeface="+mn-lt"/>
                </a:endParaRPr>
              </a:p>
              <a:p>
                <a:pPr marL="0" indent="0" eaLnBrk="1" hangingPunct="1">
                  <a:lnSpc>
                    <a:spcPct val="140000"/>
                  </a:lnSpc>
                  <a:buNone/>
                </a:pPr>
                <a:endParaRPr lang="it-IT" altLang="it-IT" sz="1400" dirty="0">
                  <a:latin typeface="+mn-lt"/>
                </a:endParaRP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b="0" i="1" dirty="0">
                          <a:latin typeface="Cambria Math" panose="02040503050406030204" pitchFamily="18" charset="0"/>
                        </a:rPr>
                        <m:t>𝑢</m:t>
                      </m:r>
                      <m:r>
                        <a:rPr lang="it-IT" altLang="it-IT" sz="1400" b="0" i="1" dirty="0">
                          <a:latin typeface="Cambria Math" panose="02040503050406030204" pitchFamily="18" charset="0"/>
                        </a:rPr>
                        <m:t>=</m:t>
                      </m:r>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𝑢</m:t>
                          </m:r>
                        </m:e>
                        <m:sub>
                          <m:r>
                            <a:rPr lang="it-IT" altLang="it-IT" sz="1400" b="0" i="1" dirty="0">
                              <a:latin typeface="Cambria Math" panose="02040503050406030204" pitchFamily="18" charset="0"/>
                            </a:rPr>
                            <m:t>0</m:t>
                          </m:r>
                        </m:sub>
                      </m:sSub>
                      <m:r>
                        <a:rPr lang="it-IT" altLang="it-IT" sz="1400" b="0" i="1" dirty="0">
                          <a:latin typeface="Cambria Math" panose="02040503050406030204" pitchFamily="18" charset="0"/>
                        </a:rPr>
                        <m:t>+</m:t>
                      </m:r>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𝑎</m:t>
                          </m:r>
                          <m:r>
                            <a:rPr lang="it-IT" altLang="it-IT" sz="1400" b="0" i="1" dirty="0">
                              <a:latin typeface="Cambria Math" panose="02040503050406030204" pitchFamily="18" charset="0"/>
                            </a:rPr>
                            <m:t> </m:t>
                          </m:r>
                        </m:e>
                      </m:d>
                      <m:r>
                        <a:rPr lang="it-IT" altLang="it-IT" sz="1400" b="0" i="1" dirty="0">
                          <a:latin typeface="Cambria Math" panose="02040503050406030204" pitchFamily="18" charset="0"/>
                        </a:rPr>
                        <m:t>𝛿</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𝑎</m:t>
                          </m:r>
                          <m:r>
                            <a:rPr lang="it-IT" altLang="it-IT" sz="1400" b="0" i="1" dirty="0">
                              <a:latin typeface="Cambria Math" panose="02040503050406030204" pitchFamily="18" charset="0"/>
                            </a:rPr>
                            <m:t> </m:t>
                          </m:r>
                        </m:e>
                      </m:d>
                      <m:d>
                        <m:dPr>
                          <m:ctrlPr>
                            <a:rPr lang="it-IT" altLang="it-IT" sz="1400" b="0" i="1" dirty="0">
                              <a:latin typeface="Cambria Math" panose="02040503050406030204" pitchFamily="18" charset="0"/>
                            </a:rPr>
                          </m:ctrlPr>
                        </m:dPr>
                        <m:e>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𝜃</m:t>
                              </m:r>
                            </m:e>
                            <m:sub>
                              <m:r>
                                <a:rPr lang="it-IT" altLang="it-IT" sz="1400" b="0" i="1" dirty="0">
                                  <a:latin typeface="Cambria Math" panose="02040503050406030204" pitchFamily="18" charset="0"/>
                                </a:rPr>
                                <m:t>0</m:t>
                              </m:r>
                            </m:sub>
                          </m:sSub>
                          <m:r>
                            <a:rPr lang="it-IT" altLang="it-IT" sz="1400" b="0" i="1" dirty="0">
                              <a:latin typeface="Cambria Math" panose="02040503050406030204" pitchFamily="18" charset="0"/>
                            </a:rPr>
                            <m:t>+</m:t>
                          </m:r>
                          <m:r>
                            <a:rPr lang="it-IT" altLang="it-IT" sz="1400" b="0" i="1" dirty="0">
                              <a:latin typeface="Cambria Math" panose="02040503050406030204" pitchFamily="18" charset="0"/>
                            </a:rPr>
                            <m:t>𝛿</m:t>
                          </m:r>
                        </m:e>
                      </m:d>
                      <m:r>
                        <a:rPr lang="it-IT" altLang="it-IT" sz="1400" b="0" i="1" dirty="0">
                          <a:latin typeface="Cambria Math" panose="02040503050406030204" pitchFamily="18" charset="0"/>
                        </a:rPr>
                        <m:t>−</m:t>
                      </m:r>
                      <m:r>
                        <a:rPr lang="it-IT" altLang="it-IT" sz="1400" b="0" i="1" dirty="0">
                          <a:latin typeface="Cambria Math" panose="02040503050406030204" pitchFamily="18" charset="0"/>
                        </a:rPr>
                        <m:t>𝐾𝑟</m:t>
                      </m:r>
                    </m:oMath>
                  </m:oMathPara>
                </a14:m>
                <a:endParaRPr lang="it-IT" altLang="it-IT" sz="1400" dirty="0"/>
              </a:p>
              <a:p>
                <a:pPr eaLnBrk="1" hangingPunct="1">
                  <a:lnSpc>
                    <a:spcPct val="140000"/>
                  </a:lnSpc>
                  <a:buFont typeface="Times" pitchFamily="1" charset="0"/>
                  <a:buChar char="•"/>
                </a:pPr>
                <a:r>
                  <a:rPr lang="it-IT" altLang="it-IT" sz="1400" dirty="0"/>
                  <a:t>With the quantites v,a and r, given by:</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sSup>
                        <m:sSupPr>
                          <m:ctrlPr>
                            <a:rPr lang="it-IT" altLang="it-IT" sz="1400" b="0" i="1" dirty="0">
                              <a:latin typeface="Cambria Math" panose="02040503050406030204" pitchFamily="18" charset="0"/>
                            </a:rPr>
                          </m:ctrlPr>
                        </m:sSupPr>
                        <m:e>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e>
                        <m:sup>
                          <m:r>
                            <a:rPr lang="it-IT" altLang="it-IT" sz="1400" b="0" i="1" dirty="0">
                              <a:latin typeface="Cambria Math" panose="02040503050406030204" pitchFamily="18" charset="0"/>
                            </a:rPr>
                            <m:t>𝑑</m:t>
                          </m:r>
                        </m:sup>
                      </m:sSup>
                      <m:r>
                        <a:rPr lang="it-IT" altLang="it-IT" sz="1400" b="0" i="1" dirty="0">
                          <a:latin typeface="Cambria Math" panose="02040503050406030204" pitchFamily="18" charset="0"/>
                        </a:rPr>
                        <m:t>−</m:t>
                      </m:r>
                      <m:r>
                        <m:rPr>
                          <m:sty m:val="p"/>
                        </m:rPr>
                        <a:rPr lang="it-IT" altLang="it-IT" sz="1400" b="0" i="0" dirty="0">
                          <a:latin typeface="Cambria Math" panose="02040503050406030204" pitchFamily="18" charset="0"/>
                        </a:rPr>
                        <m:t>Λ</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  </m:t>
                      </m:r>
                      <m:r>
                        <a:rPr lang="it-IT" altLang="it-IT" sz="1400" b="0" i="1" dirty="0">
                          <a:latin typeface="Cambria Math" panose="02040503050406030204" pitchFamily="18" charset="0"/>
                        </a:rPr>
                        <m:t>𝑎</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𝑣</m:t>
                          </m:r>
                        </m:e>
                      </m:acc>
                      <m:r>
                        <a:rPr lang="it-IT" altLang="it-IT" sz="1400" b="0" i="1" dirty="0">
                          <a:latin typeface="Cambria Math" panose="02040503050406030204" pitchFamily="18" charset="0"/>
                        </a:rPr>
                        <m:t>;  </m:t>
                      </m:r>
                      <m:r>
                        <a:rPr lang="it-IT" altLang="it-IT" sz="1400" b="0" i="1" dirty="0">
                          <a:latin typeface="Cambria Math" panose="02040503050406030204" pitchFamily="18" charset="0"/>
                        </a:rPr>
                        <m:t>𝑟</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acc>
                            <m:accPr>
                              <m:chr m:val="̅"/>
                              <m:ctrlPr>
                                <a:rPr lang="it-IT" altLang="it-IT" sz="1400" i="1" dirty="0">
                                  <a:latin typeface="Cambria Math" panose="02040503050406030204" pitchFamily="18" charset="0"/>
                                </a:rPr>
                              </m:ctrlPr>
                            </m:accPr>
                            <m:e>
                              <m:r>
                                <a:rPr lang="it-IT" altLang="it-IT" sz="1400" i="1" dirty="0">
                                  <a:latin typeface="Cambria Math" panose="02040503050406030204" pitchFamily="18" charset="0"/>
                                </a:rPr>
                                <m:t>𝑞</m:t>
                              </m:r>
                            </m:e>
                          </m:acc>
                        </m:e>
                      </m:acc>
                      <m:r>
                        <a:rPr lang="it-IT" altLang="it-IT" sz="1400" b="0" i="1" dirty="0">
                          <a:latin typeface="Cambria Math" panose="02040503050406030204" pitchFamily="18" charset="0"/>
                        </a:rPr>
                        <m:t>+</m:t>
                      </m:r>
                      <m:r>
                        <m:rPr>
                          <m:sty m:val="p"/>
                        </m:rPr>
                        <a:rPr lang="it-IT" altLang="it-IT" sz="1400" dirty="0">
                          <a:latin typeface="Cambria Math" panose="02040503050406030204" pitchFamily="18" charset="0"/>
                        </a:rPr>
                        <m:t>Λ</m:t>
                      </m:r>
                      <m:acc>
                        <m:accPr>
                          <m:chr m:val="̅"/>
                          <m:ctrlPr>
                            <a:rPr lang="it-IT" altLang="it-IT" sz="1400" i="1" dirty="0">
                              <a:latin typeface="Cambria Math" panose="02040503050406030204" pitchFamily="18" charset="0"/>
                            </a:rPr>
                          </m:ctrlPr>
                        </m:accPr>
                        <m:e>
                          <m:r>
                            <a:rPr lang="it-IT" altLang="it-IT" sz="1400" i="1" dirty="0">
                              <a:latin typeface="Cambria Math" panose="02040503050406030204" pitchFamily="18" charset="0"/>
                            </a:rPr>
                            <m:t>𝑞</m:t>
                          </m:r>
                        </m:e>
                      </m:acc>
                      <m:r>
                        <a:rPr lang="it-IT" altLang="it-IT" sz="1400" b="0" i="1" dirty="0">
                          <a:latin typeface="Cambria Math" panose="02040503050406030204" pitchFamily="18" charset="0"/>
                        </a:rPr>
                        <m:t>;  </m:t>
                      </m:r>
                      <m:acc>
                        <m:accPr>
                          <m:chr m:val="̅"/>
                          <m:ctrlPr>
                            <a:rPr lang="it-IT" altLang="it-IT" sz="1400" i="1" dirty="0">
                              <a:latin typeface="Cambria Math" panose="02040503050406030204" pitchFamily="18" charset="0"/>
                            </a:rPr>
                          </m:ctrlPr>
                        </m:accPr>
                        <m:e>
                          <m:r>
                            <a:rPr lang="it-IT" altLang="it-IT" sz="140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sSup>
                        <m:sSupPr>
                          <m:ctrlPr>
                            <a:rPr lang="it-IT" altLang="it-IT" sz="1400" b="0" i="1" dirty="0">
                              <a:latin typeface="Cambria Math" panose="02040503050406030204" pitchFamily="18" charset="0"/>
                            </a:rPr>
                          </m:ctrlPr>
                        </m:sSupPr>
                        <m:e>
                          <m:r>
                            <a:rPr lang="it-IT" altLang="it-IT" sz="1400" b="0" i="1" dirty="0">
                              <a:latin typeface="Cambria Math" panose="02040503050406030204" pitchFamily="18" charset="0"/>
                            </a:rPr>
                            <m:t>𝑞</m:t>
                          </m:r>
                        </m:e>
                        <m:sup>
                          <m:r>
                            <a:rPr lang="it-IT" altLang="it-IT" sz="1400" b="0" i="1" dirty="0">
                              <a:latin typeface="Cambria Math" panose="02040503050406030204" pitchFamily="18" charset="0"/>
                            </a:rPr>
                            <m:t>𝑑</m:t>
                          </m:r>
                        </m:sup>
                      </m:sSup>
                    </m:oMath>
                  </m:oMathPara>
                </a14:m>
                <a:endParaRPr lang="it-IT" altLang="it-IT" sz="1400" dirty="0"/>
              </a:p>
              <a:p>
                <a:pPr eaLnBrk="1" hangingPunct="1">
                  <a:lnSpc>
                    <a:spcPct val="140000"/>
                  </a:lnSpc>
                  <a:buFont typeface="Times" pitchFamily="1" charset="0"/>
                  <a:buChar char="•"/>
                </a:pPr>
                <a:endParaRPr lang="it-IT" altLang="it-IT" sz="1400" dirty="0"/>
              </a:p>
            </p:txBody>
          </p:sp>
        </mc:Choice>
        <mc:Fallback xmlns="">
          <p:sp>
            <p:nvSpPr>
              <p:cNvPr id="24582" name="Rectangle 3">
                <a:extLst>
                  <a:ext uri="{FF2B5EF4-FFF2-40B4-BE49-F238E27FC236}">
                    <a16:creationId xmlns:a16="http://schemas.microsoft.com/office/drawing/2014/main" id="{B72F3080-5636-E232-8905-3A00772ED5C6}"/>
                  </a:ext>
                </a:extLst>
              </p:cNvPr>
              <p:cNvSpPr txBox="1">
                <a:spLocks noRot="1" noChangeAspect="1" noMove="1" noResize="1" noEditPoints="1" noAdjustHandles="1" noChangeArrowheads="1" noChangeShapeType="1" noTextEdit="1"/>
              </p:cNvSpPr>
              <p:nvPr/>
            </p:nvSpPr>
            <p:spPr bwMode="auto">
              <a:xfrm>
                <a:off x="1116013" y="914400"/>
                <a:ext cx="7235825" cy="5232400"/>
              </a:xfrm>
              <a:prstGeom prst="rect">
                <a:avLst/>
              </a:prstGeom>
              <a:blipFill>
                <a:blip r:embed="rId3"/>
                <a:stretch>
                  <a:fillRect l="-175" r="-70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6789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037FC-B3E3-56ED-2D42-A9BC552AE13B}"/>
              </a:ext>
            </a:extLst>
          </p:cNvPr>
          <p:cNvSpPr>
            <a:spLocks noGrp="1"/>
          </p:cNvSpPr>
          <p:nvPr>
            <p:ph type="title"/>
          </p:nvPr>
        </p:nvSpPr>
        <p:spPr/>
        <p:txBody>
          <a:bodyPr/>
          <a:lstStyle/>
          <a:p>
            <a:r>
              <a:rPr lang="en-GB"/>
              <a:t>Robust control</a:t>
            </a:r>
          </a:p>
        </p:txBody>
      </p:sp>
      <p:sp>
        <p:nvSpPr>
          <p:cNvPr id="4" name="Segnaposto data 3">
            <a:extLst>
              <a:ext uri="{FF2B5EF4-FFF2-40B4-BE49-F238E27FC236}">
                <a16:creationId xmlns:a16="http://schemas.microsoft.com/office/drawing/2014/main" id="{A20640B5-CE87-1693-66D4-34A450C42400}"/>
              </a:ext>
            </a:extLst>
          </p:cNvPr>
          <p:cNvSpPr>
            <a:spLocks noGrp="1"/>
          </p:cNvSpPr>
          <p:nvPr>
            <p:ph type="dt" sz="half" idx="10"/>
          </p:nvPr>
        </p:nvSpPr>
        <p:spPr/>
        <p:txBody>
          <a:bodyPr/>
          <a:lstStyle/>
          <a:p>
            <a:pPr>
              <a:defRPr/>
            </a:pPr>
            <a:fld id="{9B2F4E84-02B9-7243-9FC0-3A6B420FF6FB}"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BAB274A8-1F3B-6FFD-9993-24118E0CF42A}"/>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06A73672-40F0-B4FF-08C0-45FE666B3E50}"/>
              </a:ext>
            </a:extLst>
          </p:cNvPr>
          <p:cNvSpPr>
            <a:spLocks noGrp="1"/>
          </p:cNvSpPr>
          <p:nvPr>
            <p:ph type="sldNum" sz="quarter" idx="12"/>
          </p:nvPr>
        </p:nvSpPr>
        <p:spPr/>
        <p:txBody>
          <a:bodyPr/>
          <a:lstStyle/>
          <a:p>
            <a:pPr>
              <a:defRPr/>
            </a:pPr>
            <a:r>
              <a:rPr lang="it-IT" altLang="it-IT" dirty="0"/>
              <a:t>Page </a:t>
            </a:r>
            <a:fld id="{87336441-3092-DA4B-9F72-1597C17EB3EF}" type="slidenum">
              <a:rPr lang="it-IT" altLang="it-IT" smtClean="0"/>
              <a:pPr>
                <a:defRPr/>
              </a:pPr>
              <a:t>5</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67186E9A-E4F1-D52D-CE9E-FC20450C42BF}"/>
                  </a:ext>
                </a:extLst>
              </p:cNvPr>
              <p:cNvSpPr txBox="1">
                <a:spLocks noChangeArrowheads="1"/>
              </p:cNvSpPr>
              <p:nvPr/>
            </p:nvSpPr>
            <p:spPr bwMode="auto">
              <a:xfrm>
                <a:off x="1116013" y="914400"/>
                <a:ext cx="7416427" cy="4962872"/>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14:m>
                  <m:oMath xmlns:m="http://schemas.openxmlformats.org/officeDocument/2006/math">
                    <m:sSup>
                      <m:sSupPr>
                        <m:ctrlPr>
                          <a:rPr lang="it-IT" altLang="it-IT" sz="1400" b="0" i="1" dirty="0">
                            <a:latin typeface="Cambria Math" panose="02040503050406030204" pitchFamily="18" charset="0"/>
                          </a:rPr>
                        </m:ctrlPr>
                      </m:sSupPr>
                      <m:e>
                        <m:r>
                          <a:rPr lang="it-IT" altLang="it-IT" sz="1400" b="0" i="1" dirty="0">
                            <a:latin typeface="Cambria Math" panose="02040503050406030204" pitchFamily="18" charset="0"/>
                          </a:rPr>
                          <m:t>𝑞</m:t>
                        </m:r>
                      </m:e>
                      <m:sup>
                        <m:r>
                          <a:rPr lang="it-IT" altLang="it-IT" sz="1400" b="0" i="1" dirty="0">
                            <a:latin typeface="Cambria Math" panose="02040503050406030204" pitchFamily="18" charset="0"/>
                          </a:rPr>
                          <m:t>𝑑</m:t>
                        </m:r>
                      </m:sup>
                    </m:sSup>
                  </m:oMath>
                </a14:m>
                <a:r>
                  <a:rPr lang="it-IT" altLang="it-IT" sz="1400" dirty="0"/>
                  <a:t> a twice continously differentiable reference trajectory and </a:t>
                </a:r>
                <a14:m>
                  <m:oMath xmlns:m="http://schemas.openxmlformats.org/officeDocument/2006/math">
                    <m:r>
                      <a:rPr lang="it-IT" altLang="it-IT" sz="1400" i="1" dirty="0">
                        <a:latin typeface="Cambria Math" panose="02040503050406030204" pitchFamily="18" charset="0"/>
                      </a:rPr>
                      <m:t>𝐾</m:t>
                    </m:r>
                  </m:oMath>
                </a14:m>
                <a:r>
                  <a:rPr lang="it-IT" altLang="it-IT" sz="1400" dirty="0"/>
                  <a:t> and </a:t>
                </a:r>
                <a14:m>
                  <m:oMath xmlns:m="http://schemas.openxmlformats.org/officeDocument/2006/math">
                    <m:r>
                      <m:rPr>
                        <m:sty m:val="p"/>
                      </m:rPr>
                      <a:rPr lang="it-IT" altLang="it-IT" sz="1400" b="0" i="0" dirty="0">
                        <a:latin typeface="Cambria Math" panose="02040503050406030204" pitchFamily="18" charset="0"/>
                      </a:rPr>
                      <m:t>Λ</m:t>
                    </m:r>
                    <m:r>
                      <a:rPr lang="it-IT" altLang="it-IT" sz="1400" b="0" i="1" dirty="0">
                        <a:latin typeface="Cambria Math" panose="02040503050406030204" pitchFamily="18" charset="0"/>
                      </a:rPr>
                      <m:t> </m:t>
                    </m:r>
                  </m:oMath>
                </a14:m>
                <a:r>
                  <a:rPr lang="it-IT" altLang="it-IT" sz="1400" dirty="0"/>
                  <a:t>diagonal gain matrices.</a:t>
                </a:r>
              </a:p>
              <a:p>
                <a:pPr eaLnBrk="1" hangingPunct="1">
                  <a:lnSpc>
                    <a:spcPct val="140000"/>
                  </a:lnSpc>
                  <a:buFont typeface="Times" pitchFamily="1" charset="0"/>
                  <a:buChar char="•"/>
                </a:pPr>
                <a:r>
                  <a:rPr lang="it-IT" altLang="it-IT" sz="1400" b="0" dirty="0"/>
                  <a:t>In this law </a:t>
                </a:r>
                <a14:m>
                  <m:oMath xmlns:m="http://schemas.openxmlformats.org/officeDocument/2006/math">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𝜃</m:t>
                        </m:r>
                      </m:e>
                      <m:sub>
                        <m:r>
                          <a:rPr lang="it-IT" altLang="it-IT" sz="1400" b="0" i="1" dirty="0">
                            <a:latin typeface="Cambria Math" panose="02040503050406030204" pitchFamily="18" charset="0"/>
                          </a:rPr>
                          <m:t>0</m:t>
                        </m:r>
                      </m:sub>
                    </m:sSub>
                  </m:oMath>
                </a14:m>
                <a:r>
                  <a:rPr lang="it-IT" altLang="it-IT" sz="1400" dirty="0"/>
                  <a:t> is not updated iteratively as in an adaptive control law, but is is defined in terms of </a:t>
                </a:r>
                <a:r>
                  <a:rPr lang="it-IT" altLang="it-IT" sz="1400" dirty="0">
                    <a:solidFill>
                      <a:schemeClr val="tx1"/>
                    </a:solidFill>
                  </a:rPr>
                  <a:t>fixed parameters </a:t>
                </a:r>
                <a:r>
                  <a:rPr lang="it-IT" altLang="it-IT" sz="1400" dirty="0"/>
                  <a:t>(we avoid the problem of parameter drift), the price we pay is that an </a:t>
                </a:r>
                <a:r>
                  <a:rPr lang="it-IT" altLang="it-IT" sz="1400" i="1" dirty="0"/>
                  <a:t>a priori</a:t>
                </a:r>
                <a:r>
                  <a:rPr lang="it-IT" altLang="it-IT" sz="1400" dirty="0"/>
                  <a:t> bound on the parametric uncertainty </a:t>
                </a:r>
                <a14:m>
                  <m:oMath xmlns:m="http://schemas.openxmlformats.org/officeDocument/2006/math">
                    <m:r>
                      <m:rPr>
                        <m:sty m:val="p"/>
                      </m:rPr>
                      <a:rPr lang="it-IT" altLang="it-IT" sz="1400" dirty="0">
                        <a:latin typeface="Cambria Math" panose="02040503050406030204" pitchFamily="18" charset="0"/>
                      </a:rPr>
                      <m:t>Δ</m:t>
                    </m:r>
                    <m:r>
                      <a:rPr lang="it-IT" altLang="it-IT" sz="1400" b="0" i="1" dirty="0">
                        <a:latin typeface="Cambria Math" panose="02040503050406030204" pitchFamily="18" charset="0"/>
                      </a:rPr>
                      <m:t>𝜃</m:t>
                    </m:r>
                  </m:oMath>
                </a14:m>
                <a:r>
                  <a:rPr lang="it-IT" altLang="it-IT" sz="1400" dirty="0"/>
                  <a:t> is required.</a:t>
                </a:r>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r>
                  <a:rPr lang="it-IT" altLang="it-IT" sz="1400" dirty="0"/>
                  <a:t>The </a:t>
                </a:r>
                <a:r>
                  <a:rPr lang="it-IT" altLang="it-IT" sz="1400" dirty="0">
                    <a:solidFill>
                      <a:schemeClr val="tx1"/>
                    </a:solidFill>
                  </a:rPr>
                  <a:t>added term</a:t>
                </a:r>
                <a:r>
                  <a:rPr lang="it-IT" altLang="it-IT" sz="1400" dirty="0"/>
                  <a:t> is designed to achieve robustness to the uncertainty as follows:</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b="0" i="1" dirty="0">
                          <a:latin typeface="Cambria Math" panose="02040503050406030204" pitchFamily="18" charset="0"/>
                        </a:rPr>
                        <m:t>𝛿</m:t>
                      </m:r>
                      <m:r>
                        <a:rPr lang="it-IT" altLang="it-IT" sz="1400" b="0" i="1" dirty="0">
                          <a:latin typeface="Cambria Math" panose="02040503050406030204" pitchFamily="18" charset="0"/>
                        </a:rPr>
                        <m:t>=</m:t>
                      </m:r>
                      <m:d>
                        <m:dPr>
                          <m:begChr m:val="{"/>
                          <m:endChr m:val=""/>
                          <m:ctrlPr>
                            <a:rPr lang="it-IT" altLang="it-IT" sz="1400" i="1" dirty="0">
                              <a:latin typeface="Cambria Math" panose="02040503050406030204" pitchFamily="18" charset="0"/>
                            </a:rPr>
                          </m:ctrlPr>
                        </m:dPr>
                        <m:e>
                          <m:eqArr>
                            <m:eqArrPr>
                              <m:ctrlPr>
                                <a:rPr lang="it-IT" altLang="it-IT" sz="1400" i="1" dirty="0">
                                  <a:latin typeface="Cambria Math" panose="02040503050406030204" pitchFamily="18" charset="0"/>
                                </a:rPr>
                              </m:ctrlPr>
                            </m:eqArrPr>
                            <m:e>
                              <m:r>
                                <a:rPr lang="it-IT" altLang="it-IT" sz="1400" b="0" i="1" dirty="0">
                                  <a:latin typeface="Cambria Math" panose="02040503050406030204" pitchFamily="18" charset="0"/>
                                </a:rPr>
                                <m:t>−</m:t>
                              </m:r>
                              <m:r>
                                <a:rPr lang="it-IT" altLang="it-IT" sz="1400" b="0" i="1" dirty="0">
                                  <a:latin typeface="Cambria Math" panose="02040503050406030204" pitchFamily="18" charset="0"/>
                                </a:rPr>
                                <m:t>𝜌</m:t>
                              </m:r>
                              <m:f>
                                <m:fPr>
                                  <m:ctrlPr>
                                    <a:rPr lang="it-IT" altLang="it-IT" sz="1400" b="0" i="1" dirty="0">
                                      <a:latin typeface="Cambria Math" panose="02040503050406030204" pitchFamily="18" charset="0"/>
                                    </a:rPr>
                                  </m:ctrlPr>
                                </m:fPr>
                                <m:num>
                                  <m:sSup>
                                    <m:sSupPr>
                                      <m:ctrlPr>
                                        <a:rPr lang="it-IT" altLang="it-IT" sz="1400" b="0" i="1" dirty="0">
                                          <a:latin typeface="Cambria Math" panose="02040503050406030204" pitchFamily="18" charset="0"/>
                                        </a:rPr>
                                      </m:ctrlPr>
                                    </m:sSupPr>
                                    <m:e>
                                      <m:r>
                                        <a:rPr lang="it-IT" altLang="it-IT" sz="1400" b="0" i="1" dirty="0">
                                          <a:latin typeface="Cambria Math" panose="02040503050406030204" pitchFamily="18" charset="0"/>
                                        </a:rPr>
                                        <m:t>𝑌</m:t>
                                      </m:r>
                                    </m:e>
                                    <m:sup>
                                      <m:r>
                                        <a:rPr lang="it-IT" altLang="it-IT" sz="1400" b="0" i="1" dirty="0">
                                          <a:latin typeface="Cambria Math" panose="02040503050406030204" pitchFamily="18" charset="0"/>
                                        </a:rPr>
                                        <m:t>𝑇</m:t>
                                      </m:r>
                                    </m:sup>
                                  </m:sSup>
                                  <m:r>
                                    <a:rPr lang="it-IT" altLang="it-IT" sz="1400" b="0" i="1" dirty="0">
                                      <a:latin typeface="Cambria Math" panose="02040503050406030204" pitchFamily="18" charset="0"/>
                                    </a:rPr>
                                    <m:t>𝑟</m:t>
                                  </m:r>
                                </m:num>
                                <m:den>
                                  <m:d>
                                    <m:dPr>
                                      <m:begChr m:val="|"/>
                                      <m:endChr m:val="|"/>
                                      <m:ctrlPr>
                                        <a:rPr lang="it-IT" altLang="it-IT" sz="1400" b="0" i="1" dirty="0">
                                          <a:latin typeface="Cambria Math" panose="02040503050406030204" pitchFamily="18" charset="0"/>
                                        </a:rPr>
                                      </m:ctrlPr>
                                    </m:dPr>
                                    <m:e>
                                      <m:d>
                                        <m:dPr>
                                          <m:begChr m:val="|"/>
                                          <m:endChr m:val="|"/>
                                          <m:ctrlPr>
                                            <a:rPr lang="it-IT" altLang="it-IT" sz="1400" b="0" i="1" dirty="0">
                                              <a:latin typeface="Cambria Math" panose="02040503050406030204" pitchFamily="18" charset="0"/>
                                            </a:rPr>
                                          </m:ctrlPr>
                                        </m:dPr>
                                        <m:e>
                                          <m:sSup>
                                            <m:sSupPr>
                                              <m:ctrlPr>
                                                <a:rPr lang="it-IT" altLang="it-IT" sz="1400" i="1" dirty="0">
                                                  <a:latin typeface="Cambria Math" panose="02040503050406030204" pitchFamily="18" charset="0"/>
                                                </a:rPr>
                                              </m:ctrlPr>
                                            </m:sSupPr>
                                            <m:e>
                                              <m:r>
                                                <a:rPr lang="it-IT" altLang="it-IT" sz="1400" i="1" dirty="0">
                                                  <a:latin typeface="Cambria Math" panose="02040503050406030204" pitchFamily="18" charset="0"/>
                                                </a:rPr>
                                                <m:t>𝑌</m:t>
                                              </m:r>
                                            </m:e>
                                            <m:sup>
                                              <m:r>
                                                <a:rPr lang="it-IT" altLang="it-IT" sz="1400" i="1" dirty="0">
                                                  <a:latin typeface="Cambria Math" panose="02040503050406030204" pitchFamily="18" charset="0"/>
                                                </a:rPr>
                                                <m:t>𝑇</m:t>
                                              </m:r>
                                            </m:sup>
                                          </m:sSup>
                                          <m:r>
                                            <a:rPr lang="it-IT" altLang="it-IT" sz="1400" i="1" dirty="0">
                                              <a:latin typeface="Cambria Math" panose="02040503050406030204" pitchFamily="18" charset="0"/>
                                            </a:rPr>
                                            <m:t>𝑟</m:t>
                                          </m:r>
                                        </m:e>
                                      </m:d>
                                    </m:e>
                                  </m:d>
                                </m:den>
                              </m:f>
                              <m:r>
                                <a:rPr lang="it-IT" altLang="it-IT" sz="1400" b="0" i="1" dirty="0">
                                  <a:latin typeface="Cambria Math" panose="02040503050406030204" pitchFamily="18" charset="0"/>
                                </a:rPr>
                                <m:t>           </m:t>
                              </m:r>
                              <m:r>
                                <a:rPr lang="it-IT" altLang="it-IT" sz="1400" b="0" i="1" dirty="0">
                                  <a:latin typeface="Cambria Math" panose="02040503050406030204" pitchFamily="18" charset="0"/>
                                </a:rPr>
                                <m:t>𝑖𝑓</m:t>
                              </m:r>
                              <m:r>
                                <a:rPr lang="it-IT" altLang="it-IT" sz="1400" b="0" i="1" dirty="0">
                                  <a:latin typeface="Cambria Math" panose="02040503050406030204" pitchFamily="18" charset="0"/>
                                </a:rPr>
                                <m:t> </m:t>
                              </m:r>
                              <m:sSup>
                                <m:sSupPr>
                                  <m:ctrlPr>
                                    <a:rPr lang="it-IT" altLang="it-IT" sz="1400" i="1" dirty="0">
                                      <a:latin typeface="Cambria Math" panose="02040503050406030204" pitchFamily="18" charset="0"/>
                                    </a:rPr>
                                  </m:ctrlPr>
                                </m:sSupPr>
                                <m:e>
                                  <m:r>
                                    <a:rPr lang="it-IT" altLang="it-IT" sz="1400" b="0" i="1" dirty="0">
                                      <a:latin typeface="Cambria Math" panose="02040503050406030204" pitchFamily="18" charset="0"/>
                                    </a:rPr>
                                    <m:t>||</m:t>
                                  </m:r>
                                  <m:r>
                                    <a:rPr lang="it-IT" altLang="it-IT" sz="1400" i="1" dirty="0">
                                      <a:latin typeface="Cambria Math" panose="02040503050406030204" pitchFamily="18" charset="0"/>
                                    </a:rPr>
                                    <m:t>𝑌</m:t>
                                  </m:r>
                                </m:e>
                                <m:sup>
                                  <m:r>
                                    <a:rPr lang="it-IT" altLang="it-IT" sz="1400" i="1" dirty="0">
                                      <a:latin typeface="Cambria Math" panose="02040503050406030204" pitchFamily="18" charset="0"/>
                                    </a:rPr>
                                    <m:t>𝑇</m:t>
                                  </m:r>
                                </m:sup>
                              </m:sSup>
                              <m:r>
                                <a:rPr lang="it-IT" altLang="it-IT" sz="1400" i="1" dirty="0">
                                  <a:latin typeface="Cambria Math" panose="02040503050406030204" pitchFamily="18" charset="0"/>
                                </a:rPr>
                                <m:t>𝑟</m:t>
                              </m:r>
                              <m:r>
                                <a:rPr lang="it-IT" altLang="it-IT" sz="1400" b="0" i="1" dirty="0">
                                  <a:latin typeface="Cambria Math" panose="02040503050406030204" pitchFamily="18" charset="0"/>
                                </a:rPr>
                                <m:t>||&gt;</m:t>
                              </m:r>
                              <m:r>
                                <a:rPr lang="it-IT" altLang="it-IT" sz="1400" b="0" i="1" dirty="0">
                                  <a:latin typeface="Cambria Math" panose="02040503050406030204" pitchFamily="18" charset="0"/>
                                </a:rPr>
                                <m:t>𝜖</m:t>
                              </m:r>
                            </m:e>
                            <m:e>
                              <m:r>
                                <a:rPr lang="it-IT" altLang="it-IT" sz="1400" b="0" i="1" dirty="0">
                                  <a:latin typeface="Cambria Math" panose="02040503050406030204" pitchFamily="18" charset="0"/>
                                </a:rPr>
                                <m:t>−</m:t>
                              </m:r>
                              <m:r>
                                <a:rPr lang="it-IT" altLang="it-IT" sz="1400" i="1" dirty="0">
                                  <a:latin typeface="Cambria Math" panose="02040503050406030204" pitchFamily="18" charset="0"/>
                                </a:rPr>
                                <m:t>𝜌</m:t>
                              </m:r>
                              <m:f>
                                <m:fPr>
                                  <m:ctrlPr>
                                    <a:rPr lang="it-IT" altLang="it-IT" sz="1400" i="1" dirty="0">
                                      <a:latin typeface="Cambria Math" panose="02040503050406030204" pitchFamily="18" charset="0"/>
                                    </a:rPr>
                                  </m:ctrlPr>
                                </m:fPr>
                                <m:num>
                                  <m:sSup>
                                    <m:sSupPr>
                                      <m:ctrlPr>
                                        <a:rPr lang="it-IT" altLang="it-IT" sz="1400" i="1" dirty="0">
                                          <a:latin typeface="Cambria Math" panose="02040503050406030204" pitchFamily="18" charset="0"/>
                                        </a:rPr>
                                      </m:ctrlPr>
                                    </m:sSupPr>
                                    <m:e>
                                      <m:r>
                                        <a:rPr lang="it-IT" altLang="it-IT" sz="1400" i="1" dirty="0">
                                          <a:latin typeface="Cambria Math" panose="02040503050406030204" pitchFamily="18" charset="0"/>
                                        </a:rPr>
                                        <m:t>𝑌</m:t>
                                      </m:r>
                                    </m:e>
                                    <m:sup>
                                      <m:r>
                                        <a:rPr lang="it-IT" altLang="it-IT" sz="1400" i="1" dirty="0">
                                          <a:latin typeface="Cambria Math" panose="02040503050406030204" pitchFamily="18" charset="0"/>
                                        </a:rPr>
                                        <m:t>𝑇</m:t>
                                      </m:r>
                                    </m:sup>
                                  </m:sSup>
                                  <m:r>
                                    <a:rPr lang="it-IT" altLang="it-IT" sz="1400" i="1" dirty="0">
                                      <a:latin typeface="Cambria Math" panose="02040503050406030204" pitchFamily="18" charset="0"/>
                                    </a:rPr>
                                    <m:t>𝑟</m:t>
                                  </m:r>
                                </m:num>
                                <m:den>
                                  <m:r>
                                    <a:rPr lang="it-IT" altLang="it-IT" sz="1400" b="0" i="1" dirty="0">
                                      <a:latin typeface="Cambria Math" panose="02040503050406030204" pitchFamily="18" charset="0"/>
                                    </a:rPr>
                                    <m:t>𝜖</m:t>
                                  </m:r>
                                </m:den>
                              </m:f>
                              <m:r>
                                <a:rPr lang="it-IT" altLang="it-IT" sz="1400" i="1" dirty="0">
                                  <a:latin typeface="Cambria Math" panose="02040503050406030204" pitchFamily="18" charset="0"/>
                                </a:rPr>
                                <m:t>           </m:t>
                              </m:r>
                              <m:r>
                                <a:rPr lang="it-IT" altLang="it-IT" sz="1400" i="1" dirty="0">
                                  <a:latin typeface="Cambria Math" panose="02040503050406030204" pitchFamily="18" charset="0"/>
                                </a:rPr>
                                <m:t>𝑖𝑓</m:t>
                              </m:r>
                              <m:r>
                                <a:rPr lang="it-IT" altLang="it-IT" sz="1400" b="0" i="1" dirty="0">
                                  <a:latin typeface="Cambria Math" panose="02040503050406030204" pitchFamily="18" charset="0"/>
                                </a:rPr>
                                <m:t>||</m:t>
                              </m:r>
                              <m:r>
                                <a:rPr lang="it-IT" altLang="it-IT" sz="1400" i="1" dirty="0">
                                  <a:latin typeface="Cambria Math" panose="02040503050406030204" pitchFamily="18" charset="0"/>
                                </a:rPr>
                                <m:t> </m:t>
                              </m:r>
                              <m:sSup>
                                <m:sSupPr>
                                  <m:ctrlPr>
                                    <a:rPr lang="it-IT" altLang="it-IT" sz="1400" i="1" dirty="0">
                                      <a:latin typeface="Cambria Math" panose="02040503050406030204" pitchFamily="18" charset="0"/>
                                    </a:rPr>
                                  </m:ctrlPr>
                                </m:sSupPr>
                                <m:e>
                                  <m:r>
                                    <a:rPr lang="it-IT" altLang="it-IT" sz="1400" i="1" dirty="0">
                                      <a:latin typeface="Cambria Math" panose="02040503050406030204" pitchFamily="18" charset="0"/>
                                    </a:rPr>
                                    <m:t>𝑌</m:t>
                                  </m:r>
                                </m:e>
                                <m:sup>
                                  <m:r>
                                    <a:rPr lang="it-IT" altLang="it-IT" sz="1400" i="1" dirty="0">
                                      <a:latin typeface="Cambria Math" panose="02040503050406030204" pitchFamily="18" charset="0"/>
                                    </a:rPr>
                                    <m:t>𝑇</m:t>
                                  </m:r>
                                </m:sup>
                              </m:sSup>
                              <m:r>
                                <a:rPr lang="it-IT" altLang="it-IT" sz="1400" i="1" dirty="0">
                                  <a:latin typeface="Cambria Math" panose="02040503050406030204" pitchFamily="18" charset="0"/>
                                </a:rPr>
                                <m:t>𝑟</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𝜖</m:t>
                              </m:r>
                            </m:e>
                          </m:eqArr>
                        </m:e>
                      </m:d>
                    </m:oMath>
                  </m:oMathPara>
                </a14:m>
                <a:endParaRPr lang="it-IT" altLang="it-IT" sz="1400" dirty="0"/>
              </a:p>
              <a:p>
                <a:pPr eaLnBrk="1" hangingPunct="1">
                  <a:lnSpc>
                    <a:spcPct val="140000"/>
                  </a:lnSpc>
                  <a:buFont typeface="Times" pitchFamily="1" charset="0"/>
                  <a:buChar char="•"/>
                </a:pPr>
                <a:r>
                  <a:rPr lang="it-IT" altLang="it-IT" sz="1400" dirty="0"/>
                  <a:t>With </a:t>
                </a:r>
                <a14:m>
                  <m:oMath xmlns:m="http://schemas.openxmlformats.org/officeDocument/2006/math">
                    <m:r>
                      <a:rPr lang="it-IT" altLang="it-IT" sz="1400" b="0" i="1" dirty="0">
                        <a:latin typeface="Cambria Math" panose="02040503050406030204" pitchFamily="18" charset="0"/>
                      </a:rPr>
                      <m:t>𝜖</m:t>
                    </m:r>
                    <m:r>
                      <a:rPr lang="it-IT" altLang="it-IT" sz="1400" b="0" i="1" dirty="0">
                        <a:latin typeface="Cambria Math" panose="02040503050406030204" pitchFamily="18" charset="0"/>
                      </a:rPr>
                      <m:t>&gt;0</m:t>
                    </m:r>
                  </m:oMath>
                </a14:m>
                <a:r>
                  <a:rPr lang="it-IT" altLang="it-IT" sz="1400" dirty="0"/>
                  <a:t>, it can be demonstrated that the closed loop equation:</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i="1" dirty="0">
                          <a:latin typeface="Cambria Math" panose="02040503050406030204" pitchFamily="18" charset="0"/>
                        </a:rPr>
                        <m:t>𝑀</m:t>
                      </m:r>
                      <m:d>
                        <m:dPr>
                          <m:ctrlPr>
                            <a:rPr lang="it-IT" altLang="it-IT" sz="1400" i="1" dirty="0">
                              <a:latin typeface="Cambria Math" panose="02040503050406030204" pitchFamily="18" charset="0"/>
                            </a:rPr>
                          </m:ctrlPr>
                        </m:dPr>
                        <m:e>
                          <m:r>
                            <a:rPr lang="it-IT" altLang="it-IT" sz="1400" i="1" dirty="0">
                              <a:latin typeface="Cambria Math" panose="02040503050406030204" pitchFamily="18" charset="0"/>
                            </a:rPr>
                            <m:t>𝑞</m:t>
                          </m:r>
                        </m:e>
                      </m:d>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𝑟</m:t>
                          </m:r>
                        </m:e>
                      </m:acc>
                      <m:r>
                        <a:rPr lang="it-IT" altLang="it-IT" sz="1400" i="1" dirty="0">
                          <a:latin typeface="Cambria Math" panose="02040503050406030204" pitchFamily="18" charset="0"/>
                        </a:rPr>
                        <m:t>+</m:t>
                      </m:r>
                      <m:r>
                        <a:rPr lang="it-IT" altLang="it-IT" sz="1400" i="1" dirty="0">
                          <a:latin typeface="Cambria Math" panose="02040503050406030204" pitchFamily="18" charset="0"/>
                        </a:rPr>
                        <m:t>𝑆</m:t>
                      </m:r>
                      <m:d>
                        <m:dPr>
                          <m:ctrlPr>
                            <a:rPr lang="it-IT" altLang="it-IT" sz="1400" i="1" dirty="0">
                              <a:latin typeface="Cambria Math" panose="02040503050406030204" pitchFamily="18" charset="0"/>
                            </a:rPr>
                          </m:ctrlPr>
                        </m:dPr>
                        <m:e>
                          <m:r>
                            <a:rPr lang="it-IT" altLang="it-IT" sz="1400" i="1" dirty="0">
                              <a:latin typeface="Cambria Math" panose="02040503050406030204" pitchFamily="18" charset="0"/>
                            </a:rPr>
                            <m:t>𝑞</m:t>
                          </m:r>
                          <m:r>
                            <a:rPr lang="it-IT" altLang="it-IT" sz="1400" i="1" dirty="0">
                              <a:latin typeface="Cambria Math" panose="02040503050406030204" pitchFamily="18" charset="0"/>
                            </a:rPr>
                            <m:t>,</m:t>
                          </m:r>
                          <m:acc>
                            <m:accPr>
                              <m:chr m:val="̇"/>
                              <m:ctrlPr>
                                <a:rPr lang="it-IT" altLang="it-IT" sz="1400" i="1" dirty="0">
                                  <a:latin typeface="Cambria Math" panose="02040503050406030204" pitchFamily="18" charset="0"/>
                                </a:rPr>
                              </m:ctrlPr>
                            </m:accPr>
                            <m:e>
                              <m:r>
                                <a:rPr lang="it-IT" altLang="it-IT" sz="1400" i="1" dirty="0">
                                  <a:latin typeface="Cambria Math" panose="02040503050406030204" pitchFamily="18" charset="0"/>
                                </a:rPr>
                                <m:t>𝑞</m:t>
                              </m:r>
                            </m:e>
                          </m:acc>
                        </m:e>
                      </m:d>
                      <m:r>
                        <a:rPr lang="it-IT" altLang="it-IT" sz="1400" b="0" i="1" dirty="0">
                          <a:latin typeface="Cambria Math" panose="02040503050406030204" pitchFamily="18" charset="0"/>
                        </a:rPr>
                        <m:t>𝑟</m:t>
                      </m:r>
                      <m:r>
                        <a:rPr lang="it-IT" altLang="it-IT" sz="1400" i="1" dirty="0">
                          <a:latin typeface="Cambria Math" panose="02040503050406030204" pitchFamily="18" charset="0"/>
                        </a:rPr>
                        <m:t>+</m:t>
                      </m:r>
                      <m:r>
                        <a:rPr lang="it-IT" altLang="it-IT" sz="1400" b="0" i="1" dirty="0">
                          <a:latin typeface="Cambria Math" panose="02040503050406030204" pitchFamily="18" charset="0"/>
                        </a:rPr>
                        <m:t>𝐾𝑟</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r>
                            <a:rPr lang="it-IT" altLang="it-IT" sz="1400" b="0" i="1" dirty="0">
                              <a:latin typeface="Cambria Math" panose="02040503050406030204" pitchFamily="18" charset="0"/>
                            </a:rPr>
                            <m:t>𝑣</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𝑎</m:t>
                          </m:r>
                          <m:r>
                            <a:rPr lang="it-IT" altLang="it-IT" sz="1400" b="0" i="1" dirty="0">
                              <a:latin typeface="Cambria Math" panose="02040503050406030204" pitchFamily="18" charset="0"/>
                            </a:rPr>
                            <m:t> </m:t>
                          </m:r>
                        </m:e>
                      </m:d>
                      <m:d>
                        <m:dPr>
                          <m:ctrlPr>
                            <a:rPr lang="it-IT" altLang="it-IT" sz="1400" b="0" i="1" dirty="0">
                              <a:latin typeface="Cambria Math" panose="02040503050406030204" pitchFamily="18" charset="0"/>
                            </a:rPr>
                          </m:ctrlPr>
                        </m:dPr>
                        <m:e>
                          <m:r>
                            <m:rPr>
                              <m:sty m:val="p"/>
                            </m:rPr>
                            <a:rPr lang="it-IT" altLang="it-IT" sz="1400" b="0" i="0" dirty="0">
                              <a:latin typeface="Cambria Math" panose="02040503050406030204" pitchFamily="18" charset="0"/>
                            </a:rPr>
                            <m:t>Δ</m:t>
                          </m:r>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𝛿</m:t>
                          </m:r>
                        </m:e>
                      </m:d>
                    </m:oMath>
                  </m:oMathPara>
                </a14:m>
                <a:endParaRPr lang="it-IT" altLang="it-IT" sz="1400" dirty="0"/>
              </a:p>
              <a:p>
                <a:pPr eaLnBrk="1" hangingPunct="1">
                  <a:lnSpc>
                    <a:spcPct val="140000"/>
                  </a:lnSpc>
                </a:pPr>
                <a:r>
                  <a:rPr lang="it-IT" altLang="it-IT" sz="1400" dirty="0"/>
                  <a:t>It is </a:t>
                </a:r>
                <a:r>
                  <a:rPr lang="it-IT" altLang="it-IT" sz="1400" dirty="0">
                    <a:solidFill>
                      <a:schemeClr val="tx1"/>
                    </a:solidFill>
                  </a:rPr>
                  <a:t>uniformly ultimately bounded</a:t>
                </a:r>
                <a:r>
                  <a:rPr lang="it-IT" altLang="it-IT" sz="1400" dirty="0"/>
                  <a:t>.</a:t>
                </a:r>
              </a:p>
            </p:txBody>
          </p:sp>
        </mc:Choice>
        <mc:Fallback xmlns="">
          <p:sp>
            <p:nvSpPr>
              <p:cNvPr id="7" name="Rectangle 3">
                <a:extLst>
                  <a:ext uri="{FF2B5EF4-FFF2-40B4-BE49-F238E27FC236}">
                    <a16:creationId xmlns:a16="http://schemas.microsoft.com/office/drawing/2014/main" id="{67186E9A-E4F1-D52D-CE9E-FC20450C42BF}"/>
                  </a:ext>
                </a:extLst>
              </p:cNvPr>
              <p:cNvSpPr txBox="1">
                <a:spLocks noRot="1" noChangeAspect="1" noMove="1" noResize="1" noEditPoints="1" noAdjustHandles="1" noChangeArrowheads="1" noChangeShapeType="1" noTextEdit="1"/>
              </p:cNvSpPr>
              <p:nvPr/>
            </p:nvSpPr>
            <p:spPr bwMode="auto">
              <a:xfrm>
                <a:off x="1116013" y="914400"/>
                <a:ext cx="7416427" cy="4962872"/>
              </a:xfrm>
              <a:prstGeom prst="rect">
                <a:avLst/>
              </a:prstGeom>
              <a:blipFill>
                <a:blip r:embed="rId2"/>
                <a:stretch>
                  <a:fillRect l="-17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84718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egnaposto data 3">
            <a:extLst>
              <a:ext uri="{FF2B5EF4-FFF2-40B4-BE49-F238E27FC236}">
                <a16:creationId xmlns:a16="http://schemas.microsoft.com/office/drawing/2014/main" id="{B6A37B40-40CD-0E68-0D23-53EF5324320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0E8F71F1-44DA-B945-8097-BAB18FAA26F6}"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4578" name="Segnaposto piè di pagina 4">
            <a:extLst>
              <a:ext uri="{FF2B5EF4-FFF2-40B4-BE49-F238E27FC236}">
                <a16:creationId xmlns:a16="http://schemas.microsoft.com/office/drawing/2014/main" id="{937A8403-FB03-80DB-A67D-611FF91E4F6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4579" name="Segnaposto numero diapositiva 5">
            <a:extLst>
              <a:ext uri="{FF2B5EF4-FFF2-40B4-BE49-F238E27FC236}">
                <a16:creationId xmlns:a16="http://schemas.microsoft.com/office/drawing/2014/main" id="{D6EEA896-43E5-565C-672D-C4FF6578B9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6291D489-C95D-9E4F-8F81-B72E1680E335}" type="slidenum">
              <a:rPr lang="it-IT" altLang="it-IT" sz="1100" smtClean="0">
                <a:solidFill>
                  <a:schemeClr val="bg1"/>
                </a:solidFill>
              </a:rPr>
              <a:pPr>
                <a:spcBef>
                  <a:spcPct val="0"/>
                </a:spcBef>
                <a:buClrTx/>
                <a:buFontTx/>
                <a:buNone/>
              </a:pPr>
              <a:t>6</a:t>
            </a:fld>
            <a:endParaRPr lang="it-IT" altLang="it-IT" sz="1100" dirty="0">
              <a:solidFill>
                <a:schemeClr val="bg1"/>
              </a:solidFill>
            </a:endParaRPr>
          </a:p>
        </p:txBody>
      </p:sp>
      <p:sp>
        <p:nvSpPr>
          <p:cNvPr id="24580" name="Rectangle 4">
            <a:extLst>
              <a:ext uri="{FF2B5EF4-FFF2-40B4-BE49-F238E27FC236}">
                <a16:creationId xmlns:a16="http://schemas.microsoft.com/office/drawing/2014/main" id="{967E926E-D28F-5A5F-59CF-50375790CE92}"/>
              </a:ext>
            </a:extLst>
          </p:cNvPr>
          <p:cNvSpPr>
            <a:spLocks noGrp="1" noChangeArrowheads="1"/>
          </p:cNvSpPr>
          <p:nvPr>
            <p:ph type="title"/>
          </p:nvPr>
        </p:nvSpPr>
        <p:spPr>
          <a:xfrm>
            <a:off x="1116013" y="409575"/>
            <a:ext cx="7416800" cy="504825"/>
          </a:xfrm>
        </p:spPr>
        <p:txBody>
          <a:bodyPr/>
          <a:lstStyle/>
          <a:p>
            <a:pPr eaLnBrk="1" hangingPunct="1"/>
            <a:r>
              <a:rPr lang="it-IT" altLang="it-IT" dirty="0"/>
              <a:t>3R Spatial robot</a:t>
            </a:r>
          </a:p>
        </p:txBody>
      </p:sp>
      <p:sp>
        <p:nvSpPr>
          <p:cNvPr id="24582" name="Rectangle 3">
            <a:extLst>
              <a:ext uri="{FF2B5EF4-FFF2-40B4-BE49-F238E27FC236}">
                <a16:creationId xmlns:a16="http://schemas.microsoft.com/office/drawing/2014/main" id="{B72F3080-5636-E232-8905-3A00772ED5C6}"/>
              </a:ext>
            </a:extLst>
          </p:cNvPr>
          <p:cNvSpPr txBox="1">
            <a:spLocks noChangeArrowheads="1"/>
          </p:cNvSpPr>
          <p:nvPr/>
        </p:nvSpPr>
        <p:spPr bwMode="auto">
          <a:xfrm>
            <a:off x="1116013" y="1221956"/>
            <a:ext cx="4176067"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In our work we derived the Robot dynamic model of a 3R spatial robot with </a:t>
            </a:r>
            <a:r>
              <a:rPr lang="it-IT" altLang="it-IT" sz="1400" dirty="0">
                <a:solidFill>
                  <a:schemeClr val="tx1"/>
                </a:solidFill>
              </a:rPr>
              <a:t>no special assumption</a:t>
            </a:r>
            <a:r>
              <a:rPr lang="it-IT" altLang="it-IT" sz="1400" dirty="0"/>
              <a:t> on the distribution of link masses (CoM location, link inertia matrices)</a:t>
            </a:r>
          </a:p>
          <a:p>
            <a:pPr marL="0" indent="0" eaLnBrk="1" hangingPunct="1">
              <a:lnSpc>
                <a:spcPct val="140000"/>
              </a:lnSpc>
              <a:buNone/>
            </a:pPr>
            <a:endParaRPr lang="it-IT" altLang="it-IT" sz="1400" dirty="0"/>
          </a:p>
          <a:p>
            <a:pPr marL="0" indent="0" eaLnBrk="1" hangingPunct="1">
              <a:lnSpc>
                <a:spcPct val="140000"/>
              </a:lnSpc>
              <a:buNone/>
            </a:pPr>
            <a:endParaRPr lang="it-IT" altLang="it-IT" sz="1400" dirty="0"/>
          </a:p>
          <a:p>
            <a:pPr eaLnBrk="1" hangingPunct="1">
              <a:lnSpc>
                <a:spcPct val="140000"/>
              </a:lnSpc>
              <a:buFont typeface="Times" pitchFamily="1" charset="0"/>
              <a:buChar char="•"/>
            </a:pPr>
            <a:endParaRPr lang="it-IT" altLang="it-IT" sz="1400" dirty="0"/>
          </a:p>
        </p:txBody>
      </p:sp>
      <p:pic>
        <p:nvPicPr>
          <p:cNvPr id="3" name="Immagine 2" descr="Immagine che contiene diagramma, linea, design&#10;&#10;Descrizione generata automaticamente">
            <a:extLst>
              <a:ext uri="{FF2B5EF4-FFF2-40B4-BE49-F238E27FC236}">
                <a16:creationId xmlns:a16="http://schemas.microsoft.com/office/drawing/2014/main" id="{3B494E8D-8D1F-BC72-A409-D0B2664B1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534" y="3082972"/>
            <a:ext cx="3441466" cy="2003326"/>
          </a:xfrm>
          <a:prstGeom prst="rect">
            <a:avLst/>
          </a:prstGeom>
        </p:spPr>
      </p:pic>
      <p:pic>
        <p:nvPicPr>
          <p:cNvPr id="5" name="Immagine 4" descr="Immagine che contiene testo, numero, Carattere, schermata&#10;&#10;Descrizione generata automaticamente">
            <a:extLst>
              <a:ext uri="{FF2B5EF4-FFF2-40B4-BE49-F238E27FC236}">
                <a16:creationId xmlns:a16="http://schemas.microsoft.com/office/drawing/2014/main" id="{CEA87B0B-3100-21E0-29EF-6BC66C3C1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050" y="3082972"/>
            <a:ext cx="2978150" cy="2000250"/>
          </a:xfrm>
          <a:prstGeom prst="rect">
            <a:avLst/>
          </a:prstGeom>
        </p:spPr>
      </p:pic>
      <p:pic>
        <p:nvPicPr>
          <p:cNvPr id="4" name="Immagine 3">
            <a:extLst>
              <a:ext uri="{FF2B5EF4-FFF2-40B4-BE49-F238E27FC236}">
                <a16:creationId xmlns:a16="http://schemas.microsoft.com/office/drawing/2014/main" id="{F8105A10-3236-4585-7C9B-B63C67AB3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0050" y="1196667"/>
            <a:ext cx="3491880" cy="8338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4101EF-A32C-80DF-BF55-E30AC8F396B1}"/>
              </a:ext>
            </a:extLst>
          </p:cNvPr>
          <p:cNvSpPr>
            <a:spLocks noGrp="1"/>
          </p:cNvSpPr>
          <p:nvPr>
            <p:ph type="title"/>
          </p:nvPr>
        </p:nvSpPr>
        <p:spPr/>
        <p:txBody>
          <a:bodyPr/>
          <a:lstStyle/>
          <a:p>
            <a:r>
              <a:rPr lang="en-GB"/>
              <a:t>3R Spatial robot</a:t>
            </a:r>
          </a:p>
        </p:txBody>
      </p:sp>
      <p:sp>
        <p:nvSpPr>
          <p:cNvPr id="4" name="Segnaposto data 3">
            <a:extLst>
              <a:ext uri="{FF2B5EF4-FFF2-40B4-BE49-F238E27FC236}">
                <a16:creationId xmlns:a16="http://schemas.microsoft.com/office/drawing/2014/main" id="{B4533B1A-CE49-59A7-CA02-B060F7759D8F}"/>
              </a:ext>
            </a:extLst>
          </p:cNvPr>
          <p:cNvSpPr>
            <a:spLocks noGrp="1"/>
          </p:cNvSpPr>
          <p:nvPr>
            <p:ph type="dt" sz="half" idx="10"/>
          </p:nvPr>
        </p:nvSpPr>
        <p:spPr/>
        <p:txBody>
          <a:bodyPr/>
          <a:lstStyle/>
          <a:p>
            <a:pPr>
              <a:defRPr/>
            </a:pPr>
            <a:fld id="{9B2F4E84-02B9-7243-9FC0-3A6B420FF6FB}"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E76042B2-E875-C27D-E9FF-9868587386DC}"/>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77038C69-F328-A6B2-AB2F-D1855BAE9F7E}"/>
              </a:ext>
            </a:extLst>
          </p:cNvPr>
          <p:cNvSpPr>
            <a:spLocks noGrp="1"/>
          </p:cNvSpPr>
          <p:nvPr>
            <p:ph type="sldNum" sz="quarter" idx="12"/>
          </p:nvPr>
        </p:nvSpPr>
        <p:spPr/>
        <p:txBody>
          <a:bodyPr/>
          <a:lstStyle/>
          <a:p>
            <a:pPr>
              <a:defRPr/>
            </a:pPr>
            <a:r>
              <a:rPr lang="it-IT" altLang="it-IT" dirty="0"/>
              <a:t>Page </a:t>
            </a:r>
            <a:fld id="{87336441-3092-DA4B-9F72-1597C17EB3EF}" type="slidenum">
              <a:rPr lang="it-IT" altLang="it-IT" smtClean="0"/>
              <a:pPr>
                <a:defRPr/>
              </a:pPr>
              <a:t>7</a:t>
            </a:fld>
            <a:endParaRPr lang="it-IT" altLang="it-IT" dirty="0"/>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6B95BBAC-A079-18F2-471A-AC37905C015F}"/>
                  </a:ext>
                </a:extLst>
              </p:cNvPr>
              <p:cNvSpPr txBox="1">
                <a:spLocks noChangeArrowheads="1"/>
              </p:cNvSpPr>
              <p:nvPr/>
            </p:nvSpPr>
            <p:spPr bwMode="auto">
              <a:xfrm>
                <a:off x="1116013" y="914400"/>
                <a:ext cx="7342187" cy="1146448"/>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Lastly we extracted a linear parametrization of the dynamic model in terms of a minimal set of dynamic coefficients:</a:t>
                </a:r>
              </a:p>
              <a:p>
                <a:pPr marL="0" indent="0" eaLnBrk="1" hangingPunct="1">
                  <a:lnSpc>
                    <a:spcPct val="140000"/>
                  </a:lnSpc>
                  <a:buNone/>
                </a:pPr>
                <a14:m>
                  <m:oMathPara xmlns:m="http://schemas.openxmlformats.org/officeDocument/2006/math">
                    <m:oMathParaPr>
                      <m:jc m:val="centerGroup"/>
                    </m:oMathParaPr>
                    <m:oMath xmlns:m="http://schemas.openxmlformats.org/officeDocument/2006/math">
                      <m:r>
                        <a:rPr lang="it-IT" altLang="it-IT" sz="1400" b="0" i="1" dirty="0">
                          <a:latin typeface="Cambria Math" panose="02040503050406030204" pitchFamily="18" charset="0"/>
                        </a:rPr>
                        <m:t>𝑌</m:t>
                      </m:r>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𝑞</m:t>
                          </m:r>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m:t>
                          </m:r>
                          <m:acc>
                            <m:accPr>
                              <m:chr m:val="̈"/>
                              <m:ctrlPr>
                                <a:rPr lang="it-IT" altLang="it-IT" sz="1400" b="0" i="1" dirty="0">
                                  <a:latin typeface="Cambria Math" panose="02040503050406030204" pitchFamily="18" charset="0"/>
                                </a:rPr>
                              </m:ctrlPr>
                            </m:accPr>
                            <m:e>
                              <m:r>
                                <a:rPr lang="it-IT" altLang="it-IT" sz="1400" b="0" i="1" dirty="0">
                                  <a:latin typeface="Cambria Math" panose="02040503050406030204" pitchFamily="18" charset="0"/>
                                </a:rPr>
                                <m:t>𝑞</m:t>
                              </m:r>
                            </m:e>
                          </m:acc>
                          <m:r>
                            <a:rPr lang="it-IT" altLang="it-IT" sz="1400" b="0" i="1" dirty="0">
                              <a:latin typeface="Cambria Math" panose="02040503050406030204" pitchFamily="18" charset="0"/>
                            </a:rPr>
                            <m:t> </m:t>
                          </m:r>
                        </m:e>
                      </m:d>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r>
                        <a:rPr lang="it-IT" altLang="it-IT" sz="1400" b="0" i="1" dirty="0">
                          <a:latin typeface="Cambria Math" panose="02040503050406030204" pitchFamily="18" charset="0"/>
                        </a:rPr>
                        <m:t>𝑢</m:t>
                      </m:r>
                      <m:r>
                        <a:rPr lang="it-IT" altLang="it-IT" sz="1400" b="0" i="1" dirty="0">
                          <a:latin typeface="Cambria Math" panose="02040503050406030204" pitchFamily="18" charset="0"/>
                        </a:rPr>
                        <m:t>;     </m:t>
                      </m:r>
                      <m:r>
                        <a:rPr lang="it-IT" altLang="it-IT" sz="1400" b="0" i="1" dirty="0">
                          <a:latin typeface="Cambria Math" panose="02040503050406030204" pitchFamily="18" charset="0"/>
                        </a:rPr>
                        <m:t>𝜃</m:t>
                      </m:r>
                      <m:r>
                        <a:rPr lang="it-IT" altLang="it-IT" sz="1400" b="0" i="1" dirty="0">
                          <a:latin typeface="Cambria Math" panose="02040503050406030204" pitchFamily="18" charset="0"/>
                        </a:rPr>
                        <m:t>∈</m:t>
                      </m:r>
                      <m:sSup>
                        <m:sSupPr>
                          <m:ctrlPr>
                            <a:rPr lang="it-IT" altLang="it-IT" sz="1400" i="1" dirty="0">
                              <a:latin typeface="Cambria Math" panose="02040503050406030204" pitchFamily="18" charset="0"/>
                              <a:ea typeface="Cambria Math" panose="02040503050406030204" pitchFamily="18" charset="0"/>
                            </a:rPr>
                          </m:ctrlPr>
                        </m:sSupPr>
                        <m:e>
                          <m:r>
                            <a:rPr lang="it-IT" altLang="it-IT" sz="1400" i="1" dirty="0">
                              <a:latin typeface="Cambria Math" panose="02040503050406030204" pitchFamily="18" charset="0"/>
                              <a:ea typeface="Cambria Math" panose="02040503050406030204" pitchFamily="18" charset="0"/>
                            </a:rPr>
                            <m:t>ℝ</m:t>
                          </m:r>
                        </m:e>
                        <m:sup>
                          <m:r>
                            <a:rPr lang="it-IT" altLang="it-IT" sz="1400" b="0" i="1" dirty="0">
                              <a:latin typeface="Cambria Math" panose="02040503050406030204" pitchFamily="18" charset="0"/>
                              <a:ea typeface="Cambria Math" panose="02040503050406030204" pitchFamily="18" charset="0"/>
                            </a:rPr>
                            <m:t>15</m:t>
                          </m:r>
                        </m:sup>
                      </m:sSup>
                    </m:oMath>
                  </m:oMathPara>
                </a14:m>
                <a:endParaRPr lang="it-IT" altLang="it-IT" sz="1400" dirty="0"/>
              </a:p>
              <a:p>
                <a:pPr marL="0" indent="0" eaLnBrk="1" hangingPunct="1">
                  <a:lnSpc>
                    <a:spcPct val="140000"/>
                  </a:lnSpc>
                  <a:buNone/>
                </a:pPr>
                <a:endParaRPr lang="it-IT" altLang="it-IT" sz="1400" dirty="0"/>
              </a:p>
              <a:p>
                <a:pPr eaLnBrk="1" hangingPunct="1">
                  <a:lnSpc>
                    <a:spcPct val="140000"/>
                  </a:lnSpc>
                  <a:buFont typeface="Times" pitchFamily="1" charset="0"/>
                  <a:buChar char="•"/>
                </a:pPr>
                <a:endParaRPr lang="it-IT" altLang="it-IT" sz="1400" dirty="0"/>
              </a:p>
            </p:txBody>
          </p:sp>
        </mc:Choice>
        <mc:Fallback xmlns="">
          <p:sp>
            <p:nvSpPr>
              <p:cNvPr id="7" name="Rectangle 3">
                <a:extLst>
                  <a:ext uri="{FF2B5EF4-FFF2-40B4-BE49-F238E27FC236}">
                    <a16:creationId xmlns:a16="http://schemas.microsoft.com/office/drawing/2014/main" id="{6B95BBAC-A079-18F2-471A-AC37905C015F}"/>
                  </a:ext>
                </a:extLst>
              </p:cNvPr>
              <p:cNvSpPr txBox="1">
                <a:spLocks noRot="1" noChangeAspect="1" noMove="1" noResize="1" noEditPoints="1" noAdjustHandles="1" noChangeArrowheads="1" noChangeShapeType="1" noTextEdit="1"/>
              </p:cNvSpPr>
              <p:nvPr/>
            </p:nvSpPr>
            <p:spPr bwMode="auto">
              <a:xfrm>
                <a:off x="1116013" y="914400"/>
                <a:ext cx="7342187" cy="1146448"/>
              </a:xfrm>
              <a:prstGeom prst="rect">
                <a:avLst/>
              </a:prstGeom>
              <a:blipFill>
                <a:blip r:embed="rId2"/>
                <a:stretch>
                  <a:fillRect l="-172"/>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60FABE6D-5D7B-E734-77E3-02F10BC6B65E}"/>
              </a:ext>
            </a:extLst>
          </p:cNvPr>
          <p:cNvPicPr>
            <a:picLocks noChangeAspect="1"/>
          </p:cNvPicPr>
          <p:nvPr/>
        </p:nvPicPr>
        <p:blipFill>
          <a:blip r:embed="rId3">
            <a:extLst>
              <a:ext uri="{28A0092B-C50C-407E-A947-70E740481C1C}">
                <a14:useLocalDpi xmlns:a14="http://schemas.microsoft.com/office/drawing/2010/main" val="0"/>
              </a:ext>
            </a:extLst>
          </a:blip>
          <a:srcRect l="225" r="4157"/>
          <a:stretch/>
        </p:blipFill>
        <p:spPr>
          <a:xfrm>
            <a:off x="2411760" y="2276872"/>
            <a:ext cx="4320480" cy="3666728"/>
          </a:xfrm>
          <a:prstGeom prst="rect">
            <a:avLst/>
          </a:prstGeom>
        </p:spPr>
      </p:pic>
      <p:sp>
        <p:nvSpPr>
          <p:cNvPr id="18" name="Rectangle 3">
            <a:extLst>
              <a:ext uri="{FF2B5EF4-FFF2-40B4-BE49-F238E27FC236}">
                <a16:creationId xmlns:a16="http://schemas.microsoft.com/office/drawing/2014/main" id="{F6FEF3FB-34AE-72EA-05ED-1C98FD26BF58}"/>
              </a:ext>
            </a:extLst>
          </p:cNvPr>
          <p:cNvSpPr txBox="1">
            <a:spLocks noChangeArrowheads="1"/>
          </p:cNvSpPr>
          <p:nvPr/>
        </p:nvSpPr>
        <p:spPr bwMode="auto">
          <a:xfrm>
            <a:off x="1116013" y="1821259"/>
            <a:ext cx="7342187"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With the parametrization:</a:t>
            </a:r>
          </a:p>
          <a:p>
            <a:pPr marL="0" indent="0" eaLnBrk="1" hangingPunct="1">
              <a:lnSpc>
                <a:spcPct val="140000"/>
              </a:lnSpc>
              <a:buNone/>
            </a:pPr>
            <a:endParaRPr lang="it-IT" altLang="it-IT" sz="1400" dirty="0"/>
          </a:p>
          <a:p>
            <a:pPr marL="0" indent="0" eaLnBrk="1" hangingPunct="1">
              <a:lnSpc>
                <a:spcPct val="140000"/>
              </a:lnSpc>
              <a:buNone/>
            </a:pPr>
            <a:endParaRPr lang="it-IT" altLang="it-IT" sz="1400" dirty="0"/>
          </a:p>
          <a:p>
            <a:pPr eaLnBrk="1" hangingPunct="1">
              <a:lnSpc>
                <a:spcPct val="140000"/>
              </a:lnSpc>
              <a:buFont typeface="Times" pitchFamily="1" charset="0"/>
              <a:buChar char="•"/>
            </a:pPr>
            <a:endParaRPr lang="it-IT" altLang="it-IT" sz="1400" dirty="0"/>
          </a:p>
        </p:txBody>
      </p:sp>
    </p:spTree>
    <p:extLst>
      <p:ext uri="{BB962C8B-B14F-4D97-AF65-F5344CB8AC3E}">
        <p14:creationId xmlns:p14="http://schemas.microsoft.com/office/powerpoint/2010/main" val="239198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40EE3-7391-2793-BD26-513FBE1EC538}"/>
              </a:ext>
            </a:extLst>
          </p:cNvPr>
          <p:cNvSpPr>
            <a:spLocks noGrp="1"/>
          </p:cNvSpPr>
          <p:nvPr>
            <p:ph type="title"/>
          </p:nvPr>
        </p:nvSpPr>
        <p:spPr/>
        <p:txBody>
          <a:bodyPr/>
          <a:lstStyle/>
          <a:p>
            <a:r>
              <a:rPr lang="en-GB"/>
              <a:t>3R Spatial robot</a:t>
            </a:r>
          </a:p>
        </p:txBody>
      </p:sp>
      <p:sp>
        <p:nvSpPr>
          <p:cNvPr id="4" name="Segnaposto data 3">
            <a:extLst>
              <a:ext uri="{FF2B5EF4-FFF2-40B4-BE49-F238E27FC236}">
                <a16:creationId xmlns:a16="http://schemas.microsoft.com/office/drawing/2014/main" id="{FD848D4A-874A-8424-F662-9E658BCB9A62}"/>
              </a:ext>
            </a:extLst>
          </p:cNvPr>
          <p:cNvSpPr>
            <a:spLocks noGrp="1"/>
          </p:cNvSpPr>
          <p:nvPr>
            <p:ph type="dt" sz="half" idx="10"/>
          </p:nvPr>
        </p:nvSpPr>
        <p:spPr/>
        <p:txBody>
          <a:bodyPr/>
          <a:lstStyle/>
          <a:p>
            <a:pPr>
              <a:defRPr/>
            </a:pPr>
            <a:fld id="{9B2F4E84-02B9-7243-9FC0-3A6B420FF6FB}" type="datetime1">
              <a:rPr lang="it-IT" altLang="it-IT"/>
              <a:pPr>
                <a:defRPr/>
              </a:pPr>
              <a:t>31/08/24</a:t>
            </a:fld>
            <a:endParaRPr lang="it-IT" altLang="it-IT" dirty="0"/>
          </a:p>
        </p:txBody>
      </p:sp>
      <p:sp>
        <p:nvSpPr>
          <p:cNvPr id="5" name="Segnaposto piè di pagina 4">
            <a:extLst>
              <a:ext uri="{FF2B5EF4-FFF2-40B4-BE49-F238E27FC236}">
                <a16:creationId xmlns:a16="http://schemas.microsoft.com/office/drawing/2014/main" id="{82303FF7-EC02-B80D-1858-AD3E14704874}"/>
              </a:ext>
            </a:extLst>
          </p:cNvPr>
          <p:cNvSpPr>
            <a:spLocks noGrp="1"/>
          </p:cNvSpPr>
          <p:nvPr>
            <p:ph type="ftr" sz="quarter" idx="11"/>
          </p:nvPr>
        </p:nvSpPr>
        <p:spPr/>
        <p:txBody>
          <a:bodyPr/>
          <a:lstStyle/>
          <a:p>
            <a:pPr>
              <a:spcBef>
                <a:spcPct val="0"/>
              </a:spcBef>
              <a:buClrTx/>
              <a:buFontTx/>
              <a:buNone/>
            </a:pPr>
            <a:r>
              <a:rPr lang="it-IT" altLang="it-IT" sz="1100" dirty="0"/>
              <a:t>Robust tracking control based on bounds on dynamic coefficients </a:t>
            </a:r>
          </a:p>
        </p:txBody>
      </p:sp>
      <p:sp>
        <p:nvSpPr>
          <p:cNvPr id="6" name="Segnaposto numero diapositiva 5">
            <a:extLst>
              <a:ext uri="{FF2B5EF4-FFF2-40B4-BE49-F238E27FC236}">
                <a16:creationId xmlns:a16="http://schemas.microsoft.com/office/drawing/2014/main" id="{33A5A74A-6B57-E280-62EC-09897EEA8A56}"/>
              </a:ext>
            </a:extLst>
          </p:cNvPr>
          <p:cNvSpPr>
            <a:spLocks noGrp="1"/>
          </p:cNvSpPr>
          <p:nvPr>
            <p:ph type="sldNum" sz="quarter" idx="12"/>
          </p:nvPr>
        </p:nvSpPr>
        <p:spPr/>
        <p:txBody>
          <a:bodyPr/>
          <a:lstStyle/>
          <a:p>
            <a:pPr>
              <a:defRPr/>
            </a:pPr>
            <a:r>
              <a:rPr lang="it-IT" altLang="it-IT" dirty="0"/>
              <a:t>Page </a:t>
            </a:r>
            <a:fld id="{87336441-3092-DA4B-9F72-1597C17EB3EF}" type="slidenum">
              <a:rPr lang="it-IT" altLang="it-IT" smtClean="0"/>
              <a:pPr>
                <a:defRPr/>
              </a:pPr>
              <a:t>8</a:t>
            </a:fld>
            <a:endParaRPr lang="it-IT" altLang="it-IT" dirty="0"/>
          </a:p>
        </p:txBody>
      </p:sp>
      <p:pic>
        <p:nvPicPr>
          <p:cNvPr id="8" name="Immagine 7">
            <a:extLst>
              <a:ext uri="{FF2B5EF4-FFF2-40B4-BE49-F238E27FC236}">
                <a16:creationId xmlns:a16="http://schemas.microsoft.com/office/drawing/2014/main" id="{34872A4B-48B2-8A0A-A956-270219EA3CCD}"/>
              </a:ext>
            </a:extLst>
          </p:cNvPr>
          <p:cNvPicPr>
            <a:picLocks noChangeAspect="1"/>
          </p:cNvPicPr>
          <p:nvPr/>
        </p:nvPicPr>
        <p:blipFill>
          <a:blip r:embed="rId2">
            <a:extLst>
              <a:ext uri="{28A0092B-C50C-407E-A947-70E740481C1C}">
                <a14:useLocalDpi xmlns:a14="http://schemas.microsoft.com/office/drawing/2010/main" val="0"/>
              </a:ext>
            </a:extLst>
          </a:blip>
          <a:srcRect l="1722" r="2258"/>
          <a:stretch/>
        </p:blipFill>
        <p:spPr>
          <a:xfrm>
            <a:off x="1554049" y="1419225"/>
            <a:ext cx="6035902" cy="4431001"/>
          </a:xfrm>
          <a:prstGeom prst="rect">
            <a:avLst/>
          </a:prstGeom>
        </p:spPr>
      </p:pic>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65050749-944E-869A-171A-13543FC256C9}"/>
                  </a:ext>
                </a:extLst>
              </p:cNvPr>
              <p:cNvSpPr txBox="1">
                <a:spLocks noChangeArrowheads="1"/>
              </p:cNvSpPr>
              <p:nvPr/>
            </p:nvSpPr>
            <p:spPr bwMode="auto">
              <a:xfrm>
                <a:off x="1116013" y="914400"/>
                <a:ext cx="7342187" cy="50482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And the </a:t>
                </a:r>
                <a14:m>
                  <m:oMath xmlns:m="http://schemas.openxmlformats.org/officeDocument/2006/math">
                    <m:r>
                      <a:rPr lang="it-IT" altLang="it-IT" sz="1400" b="0" i="1" dirty="0">
                        <a:latin typeface="Cambria Math" panose="02040503050406030204" pitchFamily="18" charset="0"/>
                      </a:rPr>
                      <m:t>𝑁</m:t>
                    </m:r>
                    <m:r>
                      <a:rPr lang="it-IT" altLang="it-IT" sz="1400" b="0" i="1" dirty="0">
                        <a:latin typeface="Cambria Math" panose="02040503050406030204" pitchFamily="18" charset="0"/>
                        <a:ea typeface="Cambria Math" panose="02040503050406030204" pitchFamily="18" charset="0"/>
                      </a:rPr>
                      <m:t>×</m:t>
                    </m:r>
                    <m:r>
                      <a:rPr lang="it-IT" altLang="it-IT" sz="1400" b="0" i="1" dirty="0">
                        <a:latin typeface="Cambria Math" panose="02040503050406030204" pitchFamily="18" charset="0"/>
                        <a:ea typeface="Cambria Math" panose="02040503050406030204" pitchFamily="18" charset="0"/>
                      </a:rPr>
                      <m:t>𝑝</m:t>
                    </m:r>
                  </m:oMath>
                </a14:m>
                <a:r>
                  <a:rPr lang="it-IT" altLang="it-IT" sz="1400" dirty="0">
                    <a:latin typeface="+mn-lt"/>
                  </a:rPr>
                  <a:t> regressor matrix </a:t>
                </a:r>
                <a:r>
                  <a:rPr lang="it-IT" altLang="it-IT" sz="1400" dirty="0"/>
                  <a:t>:</a:t>
                </a:r>
              </a:p>
              <a:p>
                <a:pPr marL="0" indent="0" eaLnBrk="1" hangingPunct="1">
                  <a:lnSpc>
                    <a:spcPct val="140000"/>
                  </a:lnSpc>
                  <a:buNone/>
                </a:pPr>
                <a:endParaRPr lang="it-IT" altLang="it-IT" sz="1400" dirty="0"/>
              </a:p>
              <a:p>
                <a:pPr marL="0" indent="0" eaLnBrk="1" hangingPunct="1">
                  <a:lnSpc>
                    <a:spcPct val="140000"/>
                  </a:lnSpc>
                  <a:buNone/>
                </a:pPr>
                <a:endParaRPr lang="it-IT" altLang="it-IT" sz="1400" dirty="0"/>
              </a:p>
              <a:p>
                <a:pPr eaLnBrk="1" hangingPunct="1">
                  <a:lnSpc>
                    <a:spcPct val="140000"/>
                  </a:lnSpc>
                  <a:buFont typeface="Times" pitchFamily="1" charset="0"/>
                  <a:buChar char="•"/>
                </a:pPr>
                <a:endParaRPr lang="it-IT" altLang="it-IT" sz="1400" dirty="0"/>
              </a:p>
            </p:txBody>
          </p:sp>
        </mc:Choice>
        <mc:Fallback xmlns="">
          <p:sp>
            <p:nvSpPr>
              <p:cNvPr id="9" name="Rectangle 3">
                <a:extLst>
                  <a:ext uri="{FF2B5EF4-FFF2-40B4-BE49-F238E27FC236}">
                    <a16:creationId xmlns:a16="http://schemas.microsoft.com/office/drawing/2014/main" id="{65050749-944E-869A-171A-13543FC256C9}"/>
                  </a:ext>
                </a:extLst>
              </p:cNvPr>
              <p:cNvSpPr txBox="1">
                <a:spLocks noRot="1" noChangeAspect="1" noMove="1" noResize="1" noEditPoints="1" noAdjustHandles="1" noChangeArrowheads="1" noChangeShapeType="1" noTextEdit="1"/>
              </p:cNvSpPr>
              <p:nvPr/>
            </p:nvSpPr>
            <p:spPr bwMode="auto">
              <a:xfrm>
                <a:off x="1116013" y="914400"/>
                <a:ext cx="7342187" cy="504825"/>
              </a:xfrm>
              <a:prstGeom prst="rect">
                <a:avLst/>
              </a:prstGeom>
              <a:blipFill>
                <a:blip r:embed="rId3"/>
                <a:stretch>
                  <a:fillRect l="-172"/>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297562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egnaposto data 3">
            <a:extLst>
              <a:ext uri="{FF2B5EF4-FFF2-40B4-BE49-F238E27FC236}">
                <a16:creationId xmlns:a16="http://schemas.microsoft.com/office/drawing/2014/main" id="{4BB67393-284D-EEF4-816F-E9AFE762129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7C66D9E9-8AEF-B643-A77E-935F728F940B}" type="datetime1">
              <a:rPr lang="it-IT" altLang="it-IT" sz="1100" smtClean="0">
                <a:solidFill>
                  <a:schemeClr val="bg1"/>
                </a:solidFill>
              </a:rPr>
              <a:pPr>
                <a:spcBef>
                  <a:spcPct val="0"/>
                </a:spcBef>
                <a:buClrTx/>
                <a:buFontTx/>
                <a:buNone/>
              </a:pPr>
              <a:t>31/08/24</a:t>
            </a:fld>
            <a:endParaRPr lang="it-IT" altLang="it-IT" sz="1100" dirty="0">
              <a:solidFill>
                <a:schemeClr val="bg1"/>
              </a:solidFill>
            </a:endParaRPr>
          </a:p>
        </p:txBody>
      </p:sp>
      <p:sp>
        <p:nvSpPr>
          <p:cNvPr id="26626" name="Segnaposto piè di pagina 4">
            <a:extLst>
              <a:ext uri="{FF2B5EF4-FFF2-40B4-BE49-F238E27FC236}">
                <a16:creationId xmlns:a16="http://schemas.microsoft.com/office/drawing/2014/main" id="{9A44B7D5-0A3F-B99E-D785-23646267155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Robust tracking control based on bounds on dynamic coefficients </a:t>
            </a:r>
          </a:p>
        </p:txBody>
      </p:sp>
      <p:sp>
        <p:nvSpPr>
          <p:cNvPr id="26627" name="Segnaposto numero diapositiva 5">
            <a:extLst>
              <a:ext uri="{FF2B5EF4-FFF2-40B4-BE49-F238E27FC236}">
                <a16:creationId xmlns:a16="http://schemas.microsoft.com/office/drawing/2014/main" id="{929531AA-4844-E42E-041F-F1F168B218C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dirty="0">
                <a:solidFill>
                  <a:schemeClr val="bg1"/>
                </a:solidFill>
              </a:rPr>
              <a:t>Page </a:t>
            </a:r>
            <a:fld id="{98EA29AA-21BA-5847-8D89-5AC608DB175E}" type="slidenum">
              <a:rPr lang="it-IT" altLang="it-IT" sz="1100" smtClean="0">
                <a:solidFill>
                  <a:schemeClr val="bg1"/>
                </a:solidFill>
              </a:rPr>
              <a:pPr>
                <a:spcBef>
                  <a:spcPct val="0"/>
                </a:spcBef>
                <a:buClrTx/>
                <a:buFontTx/>
                <a:buNone/>
              </a:pPr>
              <a:t>9</a:t>
            </a:fld>
            <a:endParaRPr lang="it-IT" altLang="it-IT" sz="1100" dirty="0">
              <a:solidFill>
                <a:schemeClr val="bg1"/>
              </a:solidFill>
            </a:endParaRPr>
          </a:p>
        </p:txBody>
      </p:sp>
      <p:sp>
        <p:nvSpPr>
          <p:cNvPr id="26628" name="Rectangle 14">
            <a:extLst>
              <a:ext uri="{FF2B5EF4-FFF2-40B4-BE49-F238E27FC236}">
                <a16:creationId xmlns:a16="http://schemas.microsoft.com/office/drawing/2014/main" id="{587FD9E7-CFD5-1D7D-F5A3-E151E1154F73}"/>
              </a:ext>
            </a:extLst>
          </p:cNvPr>
          <p:cNvSpPr>
            <a:spLocks noGrp="1" noChangeArrowheads="1"/>
          </p:cNvSpPr>
          <p:nvPr>
            <p:ph type="title"/>
          </p:nvPr>
        </p:nvSpPr>
        <p:spPr>
          <a:xfrm>
            <a:off x="1116013" y="409575"/>
            <a:ext cx="7416800" cy="504825"/>
          </a:xfrm>
        </p:spPr>
        <p:txBody>
          <a:bodyPr/>
          <a:lstStyle/>
          <a:p>
            <a:pPr eaLnBrk="1" hangingPunct="1"/>
            <a:r>
              <a:rPr lang="it-IT" altLang="it-IT" dirty="0"/>
              <a:t>Simulation</a:t>
            </a:r>
          </a:p>
        </p:txBody>
      </p:sp>
      <p:sp>
        <p:nvSpPr>
          <p:cNvPr id="26629" name="Rectangle 18">
            <a:extLst>
              <a:ext uri="{FF2B5EF4-FFF2-40B4-BE49-F238E27FC236}">
                <a16:creationId xmlns:a16="http://schemas.microsoft.com/office/drawing/2014/main" id="{43C9CBD7-7AE6-F0B3-25C4-C9C9E315ABB4}"/>
              </a:ext>
            </a:extLst>
          </p:cNvPr>
          <p:cNvSpPr>
            <a:spLocks noChangeArrowheads="1"/>
          </p:cNvSpPr>
          <p:nvPr/>
        </p:nvSpPr>
        <p:spPr bwMode="auto">
          <a:xfrm>
            <a:off x="2382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dirty="0">
              <a:solidFill>
                <a:schemeClr val="bg1"/>
              </a:solidFill>
            </a:endParaRPr>
          </a:p>
        </p:txBody>
      </p:sp>
      <mc:AlternateContent xmlns:mc="http://schemas.openxmlformats.org/markup-compatibility/2006" xmlns:a14="http://schemas.microsoft.com/office/drawing/2010/main">
        <mc:Choice Requires="a14">
          <p:sp>
            <p:nvSpPr>
              <p:cNvPr id="26631" name="Rectangle 3">
                <a:extLst>
                  <a:ext uri="{FF2B5EF4-FFF2-40B4-BE49-F238E27FC236}">
                    <a16:creationId xmlns:a16="http://schemas.microsoft.com/office/drawing/2014/main" id="{8D709C31-378C-4ECC-6CC2-124FB93B8076}"/>
                  </a:ext>
                </a:extLst>
              </p:cNvPr>
              <p:cNvSpPr txBox="1">
                <a:spLocks noChangeArrowheads="1"/>
              </p:cNvSpPr>
              <p:nvPr/>
            </p:nvSpPr>
            <p:spPr bwMode="auto">
              <a:xfrm>
                <a:off x="1116013" y="914400"/>
                <a:ext cx="7346950" cy="4818856"/>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lstStyle>
                <a:lvl1pPr marL="187325" indent="-187325">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5621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19812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4384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895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352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10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1" hangingPunct="1">
                  <a:lnSpc>
                    <a:spcPct val="140000"/>
                  </a:lnSpc>
                  <a:buFont typeface="Times" pitchFamily="1" charset="0"/>
                  <a:buChar char="•"/>
                </a:pPr>
                <a:r>
                  <a:rPr lang="it-IT" altLang="it-IT" sz="1400" dirty="0"/>
                  <a:t>The derived robust control law can be used to make the 3R Spatial robot execute a </a:t>
                </a:r>
                <a:r>
                  <a:rPr lang="it-IT" altLang="it-IT" sz="1400" dirty="0">
                    <a:solidFill>
                      <a:schemeClr val="tx1"/>
                    </a:solidFill>
                  </a:rPr>
                  <a:t>trajectory tracking task </a:t>
                </a:r>
                <a:r>
                  <a:rPr lang="it-IT" altLang="it-IT" sz="1400" dirty="0"/>
                  <a:t>on periodic joint space trajectory like: </a:t>
                </a:r>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endParaRPr lang="it-IT" altLang="it-IT" sz="1400" dirty="0"/>
              </a:p>
              <a:p>
                <a:pPr eaLnBrk="1" hangingPunct="1">
                  <a:lnSpc>
                    <a:spcPct val="140000"/>
                  </a:lnSpc>
                  <a:buFont typeface="Times" pitchFamily="1" charset="0"/>
                  <a:buChar char="•"/>
                </a:pPr>
                <a:endParaRPr lang="it-IT" altLang="it-IT" sz="1400" dirty="0"/>
              </a:p>
              <a:p>
                <a:pPr marL="0" indent="0" eaLnBrk="1" hangingPunct="1">
                  <a:lnSpc>
                    <a:spcPct val="140000"/>
                  </a:lnSpc>
                  <a:buNone/>
                </a:pPr>
                <a:endParaRPr lang="it-IT" altLang="it-IT" sz="1400" dirty="0"/>
              </a:p>
              <a:p>
                <a:pPr eaLnBrk="1" hangingPunct="1">
                  <a:lnSpc>
                    <a:spcPct val="140000"/>
                  </a:lnSpc>
                </a:pPr>
                <a:r>
                  <a:rPr lang="it-IT" altLang="it-IT" sz="1400" dirty="0"/>
                  <a:t>Providing initial matching conditions: </a:t>
                </a:r>
                <a14:m>
                  <m:oMath xmlns:m="http://schemas.openxmlformats.org/officeDocument/2006/math">
                    <m:sSub>
                      <m:sSubPr>
                        <m:ctrlPr>
                          <a:rPr lang="it-IT" altLang="it-IT" sz="1400" b="0" i="1" dirty="0">
                            <a:latin typeface="Cambria Math" panose="02040503050406030204" pitchFamily="18" charset="0"/>
                          </a:rPr>
                        </m:ctrlPr>
                      </m:sSubPr>
                      <m:e>
                        <m:r>
                          <a:rPr lang="it-IT" altLang="it-IT" sz="1400" b="0" i="1" dirty="0">
                            <a:latin typeface="Cambria Math" panose="02040503050406030204" pitchFamily="18" charset="0"/>
                          </a:rPr>
                          <m:t>𝑞</m:t>
                        </m:r>
                      </m:e>
                      <m:sub>
                        <m:r>
                          <a:rPr lang="it-IT" altLang="it-IT" sz="1400" b="0" i="1" dirty="0">
                            <a:latin typeface="Cambria Math" panose="02040503050406030204" pitchFamily="18" charset="0"/>
                          </a:rPr>
                          <m:t>0</m:t>
                        </m:r>
                      </m:sub>
                    </m:sSub>
                    <m:r>
                      <a:rPr lang="it-IT" altLang="it-IT" sz="1400" b="0" i="1" dirty="0">
                        <a:latin typeface="Cambria Math" panose="02040503050406030204" pitchFamily="18" charset="0"/>
                      </a:rPr>
                      <m:t>=</m:t>
                    </m:r>
                    <m:sSup>
                      <m:sSupPr>
                        <m:ctrlPr>
                          <a:rPr lang="it-IT" altLang="it-IT" sz="1400" b="0" i="1" dirty="0">
                            <a:latin typeface="Cambria Math" panose="02040503050406030204" pitchFamily="18" charset="0"/>
                          </a:rPr>
                        </m:ctrlPr>
                      </m:sSupPr>
                      <m:e>
                        <m:d>
                          <m:dPr>
                            <m:ctrlPr>
                              <a:rPr lang="it-IT" altLang="it-IT" sz="1400" b="0" i="1" dirty="0">
                                <a:latin typeface="Cambria Math" panose="02040503050406030204" pitchFamily="18" charset="0"/>
                              </a:rPr>
                            </m:ctrlPr>
                          </m:dPr>
                          <m:e>
                            <m:r>
                              <a:rPr lang="it-IT" altLang="it-IT" sz="1400" b="0" i="1" dirty="0">
                                <a:latin typeface="Cambria Math" panose="02040503050406030204" pitchFamily="18" charset="0"/>
                              </a:rPr>
                              <m:t>0,5,0</m:t>
                            </m:r>
                          </m:e>
                        </m:d>
                      </m:e>
                      <m:sup>
                        <m:r>
                          <a:rPr lang="it-IT" altLang="it-IT" sz="1400" b="0" i="1" dirty="0">
                            <a:latin typeface="Cambria Math" panose="02040503050406030204" pitchFamily="18" charset="0"/>
                          </a:rPr>
                          <m:t>𝑇</m:t>
                        </m:r>
                      </m:sup>
                    </m:sSup>
                    <m:r>
                      <a:rPr lang="it-IT" altLang="it-IT" sz="1400" b="0" i="1" dirty="0">
                        <a:latin typeface="Cambria Math" panose="02040503050406030204" pitchFamily="18" charset="0"/>
                      </a:rPr>
                      <m:t>,</m:t>
                    </m:r>
                    <m:sSub>
                      <m:sSubPr>
                        <m:ctrlPr>
                          <a:rPr lang="it-IT" altLang="it-IT" sz="1400" i="1" dirty="0">
                            <a:latin typeface="Cambria Math" panose="02040503050406030204" pitchFamily="18" charset="0"/>
                          </a:rPr>
                        </m:ctrlPr>
                      </m:sSubPr>
                      <m:e>
                        <m:acc>
                          <m:accPr>
                            <m:chr m:val="̇"/>
                            <m:ctrlPr>
                              <a:rPr lang="it-IT" altLang="it-IT" sz="1400" i="1" dirty="0">
                                <a:latin typeface="Cambria Math" panose="02040503050406030204" pitchFamily="18" charset="0"/>
                              </a:rPr>
                            </m:ctrlPr>
                          </m:accPr>
                          <m:e>
                            <m:r>
                              <a:rPr lang="it-IT" altLang="it-IT" sz="1400" i="1" dirty="0">
                                <a:latin typeface="Cambria Math" panose="02040503050406030204" pitchFamily="18" charset="0"/>
                              </a:rPr>
                              <m:t>𝑞</m:t>
                            </m:r>
                          </m:e>
                        </m:acc>
                      </m:e>
                      <m:sub>
                        <m:r>
                          <a:rPr lang="it-IT" altLang="it-IT" sz="1400" i="1" dirty="0">
                            <a:latin typeface="Cambria Math" panose="02040503050406030204" pitchFamily="18" charset="0"/>
                          </a:rPr>
                          <m:t>0</m:t>
                        </m:r>
                      </m:sub>
                    </m:sSub>
                    <m:r>
                      <a:rPr lang="it-IT" altLang="it-IT" sz="1400" i="1" dirty="0">
                        <a:latin typeface="Cambria Math" panose="02040503050406030204" pitchFamily="18" charset="0"/>
                      </a:rPr>
                      <m:t>=</m:t>
                    </m:r>
                    <m:sSup>
                      <m:sSupPr>
                        <m:ctrlPr>
                          <a:rPr lang="it-IT" altLang="it-IT" sz="1400" i="1" dirty="0">
                            <a:latin typeface="Cambria Math" panose="02040503050406030204" pitchFamily="18" charset="0"/>
                          </a:rPr>
                        </m:ctrlPr>
                      </m:sSupPr>
                      <m:e>
                        <m:d>
                          <m:dPr>
                            <m:ctrlPr>
                              <a:rPr lang="it-IT" altLang="it-IT" sz="1400" i="1" dirty="0">
                                <a:latin typeface="Cambria Math" panose="02040503050406030204" pitchFamily="18" charset="0"/>
                              </a:rPr>
                            </m:ctrlPr>
                          </m:dPr>
                          <m:e>
                            <m:r>
                              <a:rPr lang="it-IT" altLang="it-IT" sz="1400" b="0" i="1" dirty="0">
                                <a:latin typeface="Cambria Math" panose="02040503050406030204" pitchFamily="18" charset="0"/>
                              </a:rPr>
                              <m:t>1</m:t>
                            </m:r>
                            <m:r>
                              <a:rPr lang="it-IT" altLang="it-IT" sz="1400" i="1" dirty="0">
                                <a:latin typeface="Cambria Math" panose="02040503050406030204" pitchFamily="18" charset="0"/>
                              </a:rPr>
                              <m:t>,0,</m:t>
                            </m:r>
                            <m:r>
                              <a:rPr lang="it-IT" altLang="it-IT" sz="1400" b="0" i="1" dirty="0">
                                <a:latin typeface="Cambria Math" panose="02040503050406030204" pitchFamily="18" charset="0"/>
                              </a:rPr>
                              <m:t>1</m:t>
                            </m:r>
                          </m:e>
                        </m:d>
                      </m:e>
                      <m:sup>
                        <m:r>
                          <a:rPr lang="it-IT" altLang="it-IT" sz="1400" i="1" dirty="0">
                            <a:latin typeface="Cambria Math" panose="02040503050406030204" pitchFamily="18" charset="0"/>
                          </a:rPr>
                          <m:t>𝑇</m:t>
                        </m:r>
                      </m:sup>
                    </m:sSup>
                  </m:oMath>
                </a14:m>
                <a:endParaRPr lang="it-IT" altLang="it-IT" sz="1400" dirty="0"/>
              </a:p>
              <a:p>
                <a:pPr eaLnBrk="1" hangingPunct="1">
                  <a:lnSpc>
                    <a:spcPct val="140000"/>
                  </a:lnSpc>
                  <a:buFont typeface="Times" pitchFamily="1" charset="0"/>
                  <a:buChar char="•"/>
                </a:pPr>
                <a:endParaRPr lang="it-IT" altLang="it-IT" sz="1400" dirty="0"/>
              </a:p>
              <a:p>
                <a:pPr algn="l">
                  <a:lnSpc>
                    <a:spcPct val="150000"/>
                  </a:lnSpc>
                </a:pPr>
                <a:r>
                  <a:rPr lang="it-IT" sz="1400" b="0" i="0" u="none" strike="noStrike">
                    <a:solidFill>
                      <a:srgbClr val="000000"/>
                    </a:solidFill>
                    <a:effectLst/>
                    <a:cs typeface="Arial" panose="020B0604020202020204" pitchFamily="34" charset="0"/>
                  </a:rPr>
                  <a:t>We highlight the advantages of our designed controller by comparing it to a classic feedback linearization controller under different operating conditions:</a:t>
                </a:r>
              </a:p>
              <a:p>
                <a:pPr marL="400050" indent="-400050">
                  <a:lnSpc>
                    <a:spcPct val="150000"/>
                  </a:lnSpc>
                  <a:buFont typeface="+mj-lt"/>
                  <a:buAutoNum type="romanUcPeriod"/>
                </a:pPr>
                <a:r>
                  <a:rPr lang="it-IT" sz="1400" b="0" i="0" u="none" strike="noStrike">
                    <a:solidFill>
                      <a:srgbClr val="000000"/>
                    </a:solidFill>
                    <a:effectLst/>
                    <a:cs typeface="Arial" panose="020B0604020202020204" pitchFamily="34" charset="0"/>
                  </a:rPr>
                  <a:t>In </a:t>
                </a:r>
                <a:r>
                  <a:rPr lang="it-IT" sz="1400" b="0" i="0" u="none" strike="noStrike">
                    <a:solidFill>
                      <a:schemeClr val="tx1"/>
                    </a:solidFill>
                    <a:effectLst/>
                    <a:cs typeface="Arial" panose="020B0604020202020204" pitchFamily="34" charset="0"/>
                  </a:rPr>
                  <a:t>ideal conditions</a:t>
                </a:r>
                <a:r>
                  <a:rPr lang="it-IT" sz="1400" b="0" i="0" u="none" strike="noStrike">
                    <a:solidFill>
                      <a:srgbClr val="000000"/>
                    </a:solidFill>
                    <a:effectLst/>
                    <a:cs typeface="Arial" panose="020B0604020202020204" pitchFamily="34" charset="0"/>
                  </a:rPr>
                  <a:t>, where no uncertainties or disturbances are present, and the manipulator's behavior perfectly matches the theoretical dynamic model.</a:t>
                </a:r>
              </a:p>
              <a:p>
                <a:pPr marL="400050" indent="-400050">
                  <a:lnSpc>
                    <a:spcPct val="150000"/>
                  </a:lnSpc>
                  <a:buFont typeface="+mj-lt"/>
                  <a:buAutoNum type="romanUcPeriod"/>
                </a:pPr>
                <a:r>
                  <a:rPr lang="it-IT" sz="1400" b="0" i="0" u="none" strike="noStrike">
                    <a:solidFill>
                      <a:srgbClr val="000000"/>
                    </a:solidFill>
                    <a:effectLst/>
                    <a:cs typeface="Arial" panose="020B0604020202020204" pitchFamily="34" charset="0"/>
                  </a:rPr>
                  <a:t>In the presence of </a:t>
                </a:r>
                <a:r>
                  <a:rPr lang="it-IT" sz="1400" b="0" i="0" u="none" strike="noStrike">
                    <a:solidFill>
                      <a:schemeClr val="tx1"/>
                    </a:solidFill>
                    <a:effectLst/>
                    <a:cs typeface="Arial" panose="020B0604020202020204" pitchFamily="34" charset="0"/>
                  </a:rPr>
                  <a:t>moderate uncertainties </a:t>
                </a:r>
                <a:r>
                  <a:rPr lang="it-IT" sz="1400" b="0" i="0" u="none" strike="noStrike">
                    <a:solidFill>
                      <a:srgbClr val="000000"/>
                    </a:solidFill>
                    <a:effectLst/>
                    <a:cs typeface="Arial" panose="020B0604020202020204" pitchFamily="34" charset="0"/>
                  </a:rPr>
                  <a:t>that only affect the dynamic coefficients but are within a known, bounded range</a:t>
                </a:r>
                <a:endParaRPr lang="it-IT" altLang="it-IT" sz="1400" dirty="0"/>
              </a:p>
            </p:txBody>
          </p:sp>
        </mc:Choice>
        <mc:Fallback xmlns="">
          <p:sp>
            <p:nvSpPr>
              <p:cNvPr id="26631" name="Rectangle 3">
                <a:extLst>
                  <a:ext uri="{FF2B5EF4-FFF2-40B4-BE49-F238E27FC236}">
                    <a16:creationId xmlns:a16="http://schemas.microsoft.com/office/drawing/2014/main" id="{8D709C31-378C-4ECC-6CC2-124FB93B8076}"/>
                  </a:ext>
                </a:extLst>
              </p:cNvPr>
              <p:cNvSpPr txBox="1">
                <a:spLocks noRot="1" noChangeAspect="1" noMove="1" noResize="1" noEditPoints="1" noAdjustHandles="1" noChangeArrowheads="1" noChangeShapeType="1" noTextEdit="1"/>
              </p:cNvSpPr>
              <p:nvPr/>
            </p:nvSpPr>
            <p:spPr bwMode="auto">
              <a:xfrm>
                <a:off x="1116013" y="914400"/>
                <a:ext cx="7346950" cy="4818856"/>
              </a:xfrm>
              <a:prstGeom prst="rect">
                <a:avLst/>
              </a:prstGeom>
              <a:blipFill>
                <a:blip r:embed="rId3"/>
                <a:stretch>
                  <a:fillRect l="-172"/>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GB">
                    <a:noFill/>
                  </a:rPr>
                  <a:t> </a:t>
                </a:r>
              </a:p>
            </p:txBody>
          </p:sp>
        </mc:Fallback>
      </mc:AlternateContent>
      <p:pic>
        <p:nvPicPr>
          <p:cNvPr id="3" name="Immagine 2">
            <a:extLst>
              <a:ext uri="{FF2B5EF4-FFF2-40B4-BE49-F238E27FC236}">
                <a16:creationId xmlns:a16="http://schemas.microsoft.com/office/drawing/2014/main" id="{E47854EA-FDE5-9BCF-5C94-2971DACF3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2635" y="1803207"/>
            <a:ext cx="4053706" cy="935471"/>
          </a:xfrm>
          <a:prstGeom prst="rect">
            <a:avLst/>
          </a:prstGeom>
        </p:spPr>
      </p:pic>
    </p:spTree>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1083</TotalTime>
  <Words>1631</Words>
  <Application>Microsoft Macintosh PowerPoint</Application>
  <PresentationFormat>Presentazione su schermo (4:3)</PresentationFormat>
  <Paragraphs>177</Paragraphs>
  <Slides>20</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20</vt:i4>
      </vt:variant>
    </vt:vector>
  </HeadingPairs>
  <TitlesOfParts>
    <vt:vector size="25" baseType="lpstr">
      <vt:lpstr>Arial</vt:lpstr>
      <vt:lpstr>Cambria Math</vt:lpstr>
      <vt:lpstr>Menlo</vt:lpstr>
      <vt:lpstr>Times</vt:lpstr>
      <vt:lpstr>la sapienza</vt:lpstr>
      <vt:lpstr>Robotics 2 project</vt:lpstr>
      <vt:lpstr>Introduction</vt:lpstr>
      <vt:lpstr>Robust control</vt:lpstr>
      <vt:lpstr>Robust control</vt:lpstr>
      <vt:lpstr>Robust control</vt:lpstr>
      <vt:lpstr>3R Spatial robot</vt:lpstr>
      <vt:lpstr>3R Spatial robot</vt:lpstr>
      <vt:lpstr>3R Spatial robot</vt:lpstr>
      <vt:lpstr>Simulation</vt:lpstr>
      <vt:lpstr>Simulation</vt:lpstr>
      <vt:lpstr>Simulation</vt:lpstr>
      <vt:lpstr>Simulation</vt:lpstr>
      <vt:lpstr>Simulation</vt:lpstr>
      <vt:lpstr>Simulation</vt:lpstr>
      <vt:lpstr>Simulation</vt:lpstr>
      <vt:lpstr>Simulation</vt:lpstr>
      <vt:lpstr>Simulation</vt:lpstr>
      <vt:lpstr>Simulation</vt:lpstr>
      <vt:lpstr>Conclusion</vt:lpstr>
      <vt:lpstr>Conclusion</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Antonio Paradiso</cp:lastModifiedBy>
  <cp:revision>65</cp:revision>
  <dcterms:created xsi:type="dcterms:W3CDTF">2006-11-20T16:13:10Z</dcterms:created>
  <dcterms:modified xsi:type="dcterms:W3CDTF">2024-08-31T10:22:07Z</dcterms:modified>
  <cp:category/>
</cp:coreProperties>
</file>