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rgbClr val="FBFB11"/>
            </a:gs>
            <a:gs pos="98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2680" y="1888490"/>
            <a:ext cx="9144000" cy="116586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MEMOIRE DE FIN DU CYCLE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 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en Vue d’obtention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du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sym typeface="+mn-ea"/>
              </a:rPr>
              <a:t> diplôme de Licence professionnelle</a:t>
            </a:r>
            <a:endParaRPr lang="en-US" altLang="en-US" sz="2400" b="1" dirty="0">
              <a:solidFill>
                <a:schemeClr val="tx1"/>
              </a:solidFill>
              <a:effectLst/>
              <a:latin typeface="Times New Roman" panose="02020603050405020304" charset="0"/>
              <a:ea typeface="Calibri" panose="020F0502020204030204" pitchFamily="34" charset="0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1665" y="3225800"/>
            <a:ext cx="10949305" cy="91313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Parcours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Développement d’Application Internet/Intranet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algn="ctr"/>
            <a:r>
              <a:rPr lang="fr-FR" sz="24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Intitulé :</a:t>
            </a:r>
            <a:endParaRPr lang="en-US" sz="2400" i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i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Imag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6" y="298549"/>
            <a:ext cx="1085906" cy="11684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50" y="298549"/>
            <a:ext cx="1923388" cy="11684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788160" y="4138930"/>
            <a:ext cx="8687435" cy="192532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36470" y="4250055"/>
            <a:ext cx="77196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CONCEPTION ET REALISATION D’UNE APPLICATION DE GESTION ET SUIVI DU DOSSIER CAS DU MMRS AMPANDRIANOMBY</a:t>
            </a:r>
            <a:endParaRPr lang="fr-FR" alt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9880" y="6294120"/>
            <a:ext cx="735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par: NIRINASOA Fanomezana Emili</a:t>
            </a:r>
            <a:r>
              <a:rPr lang="fr-FR" altLang="en-US"/>
              <a:t>e</a:t>
            </a:r>
            <a:endParaRPr lang="fr-FR" altLang="en-US"/>
          </a:p>
        </p:txBody>
      </p:sp>
      <p:pic>
        <p:nvPicPr>
          <p:cNvPr id="9" name="Picture 8" descr="mm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50" y="298450"/>
            <a:ext cx="1378585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3615"/>
          </a:xfrm>
        </p:spPr>
        <p:txBody>
          <a:bodyPr/>
          <a:p>
            <a:pPr algn="ctr"/>
            <a:r>
              <a:rPr lang="fr-FR" altLang="en-US" b="1"/>
              <a:t>ANALYSE ET CONCEPTION</a:t>
            </a:r>
            <a:br>
              <a:rPr lang="fr-FR" altLang="en-US" b="1"/>
            </a:br>
            <a:r>
              <a:rPr lang="fr-FR" altLang="en-US" sz="2400" b="1"/>
              <a:t>Diagramme de classe globale</a:t>
            </a:r>
            <a:endParaRPr lang="fr-FR" alt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5875"/>
            <a:ext cx="10972800" cy="4841875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>
                <a:solidFill>
                  <a:schemeClr val="tx1"/>
                </a:solidFill>
              </a:rPr>
              <a:t>REALISATION DU PROJET</a:t>
            </a:r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Framework utilisé: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Environnemet de développement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Choix de sgbd: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>
                <a:latin typeface="Times New Roman" panose="02020603050405020304" charset="0"/>
                <a:cs typeface="Times New Roman" panose="02020603050405020304" charset="0"/>
              </a:rPr>
              <a:t>ARCHITECTURE LOGICIEL DU PROJET</a:t>
            </a:r>
            <a:endParaRPr lang="fr-FR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                                                                                                   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7" name="Picture 107" descr="ord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" y="1823085"/>
            <a:ext cx="1181735" cy="1106805"/>
          </a:xfrm>
          <a:prstGeom prst="rect">
            <a:avLst/>
          </a:prstGeom>
        </p:spPr>
      </p:pic>
      <p:sp>
        <p:nvSpPr>
          <p:cNvPr id="124" name="Right Arrow 124"/>
          <p:cNvSpPr/>
          <p:nvPr/>
        </p:nvSpPr>
        <p:spPr>
          <a:xfrm flipV="1">
            <a:off x="2236470" y="1823085"/>
            <a:ext cx="1529715" cy="76200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125" name="Left Arrow 125"/>
          <p:cNvSpPr/>
          <p:nvPr/>
        </p:nvSpPr>
        <p:spPr>
          <a:xfrm>
            <a:off x="2236470" y="2501900"/>
            <a:ext cx="1529080" cy="94615"/>
          </a:xfrm>
          <a:prstGeom prst="lef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123" name="Rounded Rectangle 123"/>
          <p:cNvSpPr/>
          <p:nvPr/>
        </p:nvSpPr>
        <p:spPr>
          <a:xfrm>
            <a:off x="4519295" y="1823085"/>
            <a:ext cx="1485900" cy="1106170"/>
          </a:xfrm>
          <a:prstGeom prst="roundRect">
            <a:avLst>
              <a:gd name="adj" fmla="val 228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Serveur </a:t>
            </a:r>
            <a:endParaRPr lang="en-US" altLang="zh-CN" sz="11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de l’application</a:t>
            </a:r>
            <a:endParaRPr lang="en-US" altLang="zh-CN" sz="11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1" name="Picture 121" descr="database-33410_6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20" y="1574800"/>
            <a:ext cx="856615" cy="1604010"/>
          </a:xfrm>
          <a:prstGeom prst="rect">
            <a:avLst/>
          </a:prstGeom>
        </p:spPr>
      </p:pic>
      <p:sp>
        <p:nvSpPr>
          <p:cNvPr id="126" name="Right Arrow 126"/>
          <p:cNvSpPr/>
          <p:nvPr/>
        </p:nvSpPr>
        <p:spPr>
          <a:xfrm>
            <a:off x="6435725" y="2075815"/>
            <a:ext cx="2258060" cy="76200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127" name="Left Arrow 127"/>
          <p:cNvSpPr/>
          <p:nvPr/>
        </p:nvSpPr>
        <p:spPr>
          <a:xfrm>
            <a:off x="6435725" y="2594610"/>
            <a:ext cx="2230120" cy="77470"/>
          </a:xfrm>
          <a:prstGeom prst="lef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129" name="Text Box 129"/>
          <p:cNvSpPr txBox="1"/>
          <p:nvPr/>
        </p:nvSpPr>
        <p:spPr>
          <a:xfrm>
            <a:off x="2132330" y="1174750"/>
            <a:ext cx="2386965" cy="53911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Envoi de la requete</a:t>
            </a:r>
            <a:endParaRPr lang="en-US" altLang="zh-CN" sz="16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" name="Text Box 130"/>
          <p:cNvSpPr txBox="1"/>
          <p:nvPr/>
        </p:nvSpPr>
        <p:spPr>
          <a:xfrm>
            <a:off x="6435725" y="1221105"/>
            <a:ext cx="1433830" cy="4076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Requete</a:t>
            </a:r>
            <a:endParaRPr lang="en-US" altLang="zh-CN" sz="16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Text Box 128"/>
          <p:cNvSpPr txBox="1"/>
          <p:nvPr/>
        </p:nvSpPr>
        <p:spPr>
          <a:xfrm>
            <a:off x="107315" y="3267710"/>
            <a:ext cx="2025015" cy="7664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Application </a:t>
            </a:r>
            <a:endParaRPr lang="en-US" altLang="zh-CN" sz="16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Web de laravel</a:t>
            </a:r>
            <a:endParaRPr lang="en-US" altLang="zh-CN" sz="16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/>
                <a:ea typeface="Calibri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100" kern="100">
              <a:latin typeface="Calibri"/>
              <a:ea typeface="Calibri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3" name="Text Box 133"/>
          <p:cNvSpPr txBox="1"/>
          <p:nvPr/>
        </p:nvSpPr>
        <p:spPr>
          <a:xfrm>
            <a:off x="2236470" y="2799715"/>
            <a:ext cx="2489200" cy="10363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Times New Roman" panose="02020603050405020304" charset="0"/>
                <a:ea typeface="Calibri"/>
                <a:cs typeface="Times New Roman" panose="02020603050405020304" charset="0"/>
                <a:sym typeface="Times New Roman" panose="02020603050405020304"/>
              </a:rPr>
              <a:t>le serveur envoie la réponse généré par l’utilisateur</a:t>
            </a:r>
            <a:endParaRPr lang="en-US" altLang="zh-CN" sz="1600" kern="100">
              <a:latin typeface="Times New Roman" panose="02020603050405020304" charset="0"/>
              <a:ea typeface="Calibri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132" name="Text Box 132"/>
          <p:cNvSpPr txBox="1"/>
          <p:nvPr/>
        </p:nvSpPr>
        <p:spPr>
          <a:xfrm>
            <a:off x="6436360" y="3114675"/>
            <a:ext cx="2229485" cy="58801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Times New Roman" panose="02020603050405020304" charset="0"/>
                <a:ea typeface="Calibri"/>
                <a:cs typeface="Times New Roman" panose="02020603050405020304" charset="0"/>
                <a:sym typeface="Times New Roman" panose="02020603050405020304"/>
              </a:rPr>
              <a:t>Réponse information</a:t>
            </a:r>
            <a:endParaRPr lang="en-US" altLang="zh-CN" sz="1600" kern="100">
              <a:latin typeface="Times New Roman" panose="02020603050405020304" charset="0"/>
              <a:ea typeface="Calibri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131" name="Text Box 131"/>
          <p:cNvSpPr txBox="1"/>
          <p:nvPr/>
        </p:nvSpPr>
        <p:spPr>
          <a:xfrm>
            <a:off x="9150985" y="3267710"/>
            <a:ext cx="2169160" cy="5683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69850">
              <a:lnSpc>
                <a:spcPct val="108000"/>
              </a:lnSpc>
              <a:spcAft>
                <a:spcPts val="800"/>
              </a:spcAft>
            </a:pPr>
            <a:r>
              <a:rPr lang="en-US" altLang="zh-CN" sz="1600" kern="100">
                <a:latin typeface="Times New Roman" panose="02020603050405020304" charset="0"/>
                <a:ea typeface="Calibri"/>
                <a:cs typeface="Times New Roman" panose="02020603050405020304" charset="0"/>
                <a:sym typeface="Times New Roman" panose="02020603050405020304"/>
              </a:rPr>
              <a:t>Serveur Base de données</a:t>
            </a:r>
            <a:endParaRPr lang="en-US" altLang="zh-CN" sz="1600" kern="100">
              <a:latin typeface="Times New Roman" panose="02020603050405020304" charset="0"/>
              <a:ea typeface="Calibri"/>
              <a:cs typeface="Times New Roman" panose="0202060305040502030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>
                <a:latin typeface="Times New Roman" panose="02020603050405020304" charset="0"/>
                <a:cs typeface="Times New Roman" panose="02020603050405020304" charset="0"/>
              </a:rPr>
              <a:t>DEMONSTRATION</a:t>
            </a:r>
            <a:endParaRPr lang="fr-FR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fr-FR" altLang="en-US" sz="4400"/>
              <a:t>MERCI</a:t>
            </a:r>
            <a:endParaRPr lang="fr-FR" altLang="en-US" sz="4400"/>
          </a:p>
          <a:p>
            <a:pPr marL="0" indent="0">
              <a:buNone/>
            </a:pPr>
            <a:r>
              <a:rPr lang="fr-FR" altLang="en-US" sz="4400"/>
              <a:t> </a:t>
            </a:r>
            <a:endParaRPr lang="fr-FR" altLang="en-US" sz="4400"/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					DE VOTRE ATTENTION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PLAN DE PRESENTATION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CONTEXTE GENERAL DU PROJET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ANALYSE ET CONCEPTUEL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REALISATION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charset="0"/>
              <a:buChar char="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Technologie et framework utilisé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charset="0"/>
              <a:buChar char="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Demonstration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CONCLUSION ET PERSPECTIVE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INTRODUCTION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Pour terminer l’étude du fin de cycle de licence, chaque année,les étudiants  en 3ème année doit faire un stage de 3 mois ;Cela permet aux étudiants d’accroitre leurs compétences et d’apprendres des nouveaux compétences.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Cette année,le thème &lt;&lt;</a:t>
            </a:r>
            <a:r>
              <a:rPr lang="fr-FR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 ET REALISATION D’UNE APPLICATION DE GESTION ET SUIVI DU DOSSIER cas du MMRS AMPANDRIANOMBY&gt;&gt; a été choisi , </a:t>
            </a:r>
            <a:r>
              <a:rPr lang="fr-FR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pour faciliter la gestion des dossiers concernant l’exportation des pierres précieuses au niveau du ministère</a:t>
            </a:r>
            <a:endParaRPr lang="fr-FR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CONTEXTE DU PROJET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/>
              <a:t> </a:t>
            </a:r>
            <a:endParaRPr lang="fr-F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609600" y="1174750"/>
            <a:ext cx="4690110" cy="271907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PROBLÉMATIQUE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-Pertes de temps et insécurité des sociétés 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qui veulent exporter leurs pièrres précieuses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-Travaille lent et difficile pour les employés 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du minisère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310505" y="2114550"/>
            <a:ext cx="2062480" cy="4375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83780" y="1202055"/>
            <a:ext cx="4161790" cy="269113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SOLUTION PROPOSÉ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Création d’un site web qui permet de 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gérer les dossiers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cet application sera crée avec un 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framework populaire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elle sera sécurisé</a:t>
            </a:r>
            <a:endParaRPr kumimoji="0" lang="fr-FR" altLang="zh-CN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CONTEXTE DU PROJET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/>
              <a:t>ANALYSE PREALABLE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endParaRPr lang="fr-F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56005" y="2112645"/>
            <a:ext cx="6788150" cy="302260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ANALYSE DES  BESOINS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Gestion,Suivie et validation des entrées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Gestion ,suivie et validation des dossiers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Gestion ,suivie et validation des sorties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Gestion de stock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Création d’une application web qui permet de suivre 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itchFamily="2" charset="-122"/>
                <a:cs typeface="Times New Roman" panose="02020603050405020304" charset="0"/>
              </a:rPr>
              <a:t>et de gérer lesdossiers</a:t>
            </a:r>
            <a:endParaRPr kumimoji="0" lang="fr-FR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ANALYSE ET CONCEPTION DU PROJET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Cet application a été modéliser grace a une language de modélisation </a:t>
            </a:r>
            <a:r>
              <a:rPr lang="fr-FR" altLang="en-US" sz="2400" b="1">
                <a:latin typeface="Times New Roman" panose="02020603050405020304" charset="0"/>
                <a:cs typeface="Times New Roman" panose="02020603050405020304" charset="0"/>
              </a:rPr>
              <a:t>UML 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Unified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Modeling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Language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 lang="fr-FR" sz="2400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fr-FR" altLang="en-US" sz="2400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fr-FR" altLang="en-US" sz="2400" b="1" u="sng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UML</a:t>
            </a:r>
            <a:endParaRPr lang="fr-FR" altLang="en-US" sz="2400" b="1" u="sng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UML 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Unified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Modeling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Language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) est un  langage de modélisation qui permet de modéliser les applications.</a:t>
            </a:r>
            <a:endParaRPr lang="fr-FR" sz="2400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 auteurs d’UML préconisent d’utiliser une démarche: 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Guidée par les besoins des utilisateurs du système ;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Centrée sur l’architecture du </a:t>
            </a:r>
            <a:r>
              <a:rPr lang="fr-FR" sz="2400">
                <a:solidFill>
                  <a:schemeClr val="tx1"/>
                </a:solidFill>
                <a:effectLst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logicielle ;</a:t>
            </a:r>
            <a:endParaRPr lang="en-US" sz="2400" b="1" u="sng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</a:endParaRPr>
          </a:p>
          <a:p>
            <a:pPr marL="0" indent="0">
              <a:buNone/>
            </a:pPr>
            <a:endParaRPr lang="fr-FR" altLang="en-US" b="1" u="sng" dirty="0"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ANALYSE ET CONCEPTION DU PROJET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algn="just">
              <a:lnSpc>
                <a:spcPct val="15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fr-FR" sz="2400" b="1" u="sng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pitchFamily="34" charset="-128"/>
                <a:sym typeface="+mn-ea"/>
              </a:rPr>
              <a:t>LA MODÉLISATION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pitchFamily="34" charset="-128"/>
                <a:sym typeface="+mn-ea"/>
              </a:rPr>
              <a:t>comporte deux composantes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 :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70510" algn="l"/>
              </a:tabLst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pitchFamily="34" charset="-128"/>
                <a:sym typeface="+mn-ea"/>
              </a:rPr>
              <a:t> L'analyse, 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</a:endParaRPr>
          </a:p>
          <a:p>
            <a:pPr marL="800100" lvl="1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70510" algn="l"/>
              </a:tabLst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pitchFamily="34" charset="-128"/>
                <a:sym typeface="+mn-ea"/>
              </a:rPr>
              <a:t> La conception.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Arial Unicode MS" panose="020B0604020202020204" pitchFamily="34" charset="-128"/>
            </a:endParaRPr>
          </a:p>
          <a:p>
            <a:pPr marL="457200" lvl="1" indent="0" algn="just">
              <a:spcAft>
                <a:spcPts val="0"/>
              </a:spcAft>
              <a:buNone/>
              <a:tabLst>
                <a:tab pos="270510" algn="l"/>
              </a:tabLst>
              <a:defRPr/>
            </a:pP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OUTIL DE CONCEPTION</a:t>
            </a:r>
            <a:endParaRPr lang="en-US" sz="2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LUCIDCHART  a été choisi pour concevoir l’application.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 a suffisamment traité trois Diagramme 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spcAft>
                <a:spcPts val="0"/>
              </a:spcAft>
              <a:buFont typeface="Symbol" panose="05050102010706020507" pitchFamily="18" charset="2"/>
              <a:buChar char=""/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Symbol" panose="05050102010706020507" pitchFamily="18" charset="2"/>
                <a:sym typeface="+mn-ea"/>
              </a:rPr>
              <a:t>Diagramme des cas d’utilisation;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Symbol" panose="05050102010706020507" pitchFamily="18" charset="2"/>
                <a:sym typeface="+mn-ea"/>
              </a:rPr>
              <a:t> 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Symbol" panose="05050102010706020507" pitchFamily="18" charset="2"/>
            </a:endParaRPr>
          </a:p>
          <a:p>
            <a:pPr marL="800100" lvl="1" indent="-342900" algn="just">
              <a:spcAft>
                <a:spcPts val="0"/>
              </a:spcAft>
              <a:buFont typeface="Symbol" panose="05050102010706020507" pitchFamily="18" charset="2"/>
              <a:buChar char=""/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Symbol" panose="05050102010706020507" pitchFamily="18" charset="2"/>
                <a:sym typeface="+mn-ea"/>
              </a:rPr>
              <a:t>Diagramme de séquence; </a:t>
            </a:r>
            <a:endParaRPr lang="fr-FR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Symbol" panose="05050102010706020507" pitchFamily="18" charset="2"/>
            </a:endParaRPr>
          </a:p>
          <a:p>
            <a:pPr marL="800100" lvl="1" indent="-342900" algn="just">
              <a:spcAft>
                <a:spcPts val="0"/>
              </a:spcAft>
              <a:buFont typeface="Symbol" panose="05050102010706020507" pitchFamily="18" charset="2"/>
              <a:buChar char=""/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Symbol" panose="05050102010706020507" pitchFamily="18" charset="2"/>
                <a:sym typeface="+mn-ea"/>
              </a:rPr>
              <a:t>Diagramme des classes. </a:t>
            </a:r>
            <a:endParaRPr lang="en-US" sz="2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/>
          <a:p>
            <a:pPr algn="ctr"/>
            <a:r>
              <a:rPr lang="fr-FR" altLang="en-US" b="1">
                <a:latin typeface="Times New Roman" panose="02020603050405020304" charset="0"/>
                <a:cs typeface="Times New Roman" panose="02020603050405020304" charset="0"/>
              </a:rPr>
              <a:t>ANALYSE ET CONCEPTION</a:t>
            </a:r>
            <a:br>
              <a:rPr lang="fr-FR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2400">
                <a:latin typeface="Times New Roman" panose="02020603050405020304" charset="0"/>
                <a:cs typeface="Times New Roman" panose="02020603050405020304" charset="0"/>
              </a:rPr>
              <a:t>Diagramme de cas d’utilisation</a:t>
            </a:r>
            <a:endParaRPr lang="fr-F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2" name="Picture 122" descr="Diagramme vier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1875" y="1472565"/>
            <a:ext cx="9256395" cy="4634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	</a:t>
            </a:r>
            <a:r>
              <a:rPr lang="fr-FR" altLang="en-US" b="1">
                <a:latin typeface="Times New Roman" panose="02020603050405020304" charset="0"/>
                <a:cs typeface="Times New Roman" panose="02020603050405020304" charset="0"/>
              </a:rPr>
              <a:t>ANALYSE ET CONCEPTION</a:t>
            </a:r>
            <a:endParaRPr lang="fr-FR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52881" y="820877"/>
            <a:ext cx="656653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Diagramme de séquence Conception « </a:t>
            </a:r>
            <a:r>
              <a:rPr lang="fr-FR" altLang="en-US" sz="2200" b="1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Authentification</a:t>
            </a: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»</a:t>
            </a:r>
            <a:endParaRPr lang="en-US" sz="2200" b="1" dirty="0">
              <a:solidFill>
                <a:schemeClr val="tx1"/>
              </a:solidFill>
              <a:effectLst/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pic>
        <p:nvPicPr>
          <p:cNvPr id="7" name="Picture 7" descr="Diagramme vierge - Pag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3155" y="1174750"/>
            <a:ext cx="7517130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2800</Words>
  <Application>WPS Presentation</Application>
  <PresentationFormat>宽屏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Droid Sans Fallback</vt:lpstr>
      <vt:lpstr>Calibri</vt:lpstr>
      <vt:lpstr>DejaVu Sans</vt:lpstr>
      <vt:lpstr>Wingdings</vt:lpstr>
      <vt:lpstr>Microsoft YaHei</vt:lpstr>
      <vt:lpstr>Arial Unicode MS</vt:lpstr>
      <vt:lpstr>SimSun</vt:lpstr>
      <vt:lpstr>Gubbi</vt:lpstr>
      <vt:lpstr>OpenSymbol</vt:lpstr>
      <vt:lpstr>Wingdings 3</vt:lpstr>
      <vt:lpstr>Standard Symbols PS</vt:lpstr>
      <vt:lpstr>Arial Unicode MS</vt:lpstr>
      <vt:lpstr>Symbol</vt:lpstr>
      <vt:lpstr>IcoFont</vt:lpstr>
      <vt:lpstr>Calibri</vt:lpstr>
      <vt:lpstr>Times New Roman</vt:lpstr>
      <vt:lpstr>Vivaldi</vt:lpstr>
      <vt:lpstr>AnjaliOldLipi</vt:lpstr>
      <vt:lpstr>Blue Waves</vt:lpstr>
      <vt:lpstr>MEMOIRE DE FIN DU CYCLE  en Vue d’obtention du diplôme de Licence professionnelle</vt:lpstr>
      <vt:lpstr>PLAN DE PRESENTATION</vt:lpstr>
      <vt:lpstr>INTRODUCTION</vt:lpstr>
      <vt:lpstr>CONTEXTE DU PROJET</vt:lpstr>
      <vt:lpstr>CONTEXTE DU PROJET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nirinasoa</cp:lastModifiedBy>
  <cp:revision>33</cp:revision>
  <dcterms:created xsi:type="dcterms:W3CDTF">2023-10-07T14:07:50Z</dcterms:created>
  <dcterms:modified xsi:type="dcterms:W3CDTF">2023-10-07T14:07:50Z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