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A7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30" d="100"/>
          <a:sy n="30" d="100"/>
        </p:scale>
        <p:origin x="1396" y="-9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461FB3-8AD9-4FB8-974D-F86165F25BC9}" type="doc">
      <dgm:prSet loTypeId="urn:microsoft.com/office/officeart/2005/8/layout/hChevron3" loCatId="process" qsTypeId="urn:microsoft.com/office/officeart/2005/8/quickstyle/simple1" qsCatId="simple" csTypeId="urn:microsoft.com/office/officeart/2005/8/colors/accent1_2" csCatId="accent1" phldr="1"/>
      <dgm:spPr/>
    </dgm:pt>
    <dgm:pt modelId="{6362D661-F19C-42CA-BB63-E2875E55AF10}">
      <dgm:prSet phldrT="[Text]" custT="1"/>
      <dgm:spPr>
        <a:solidFill>
          <a:srgbClr val="9B0A7D"/>
        </a:solidFill>
      </dgm:spPr>
      <dgm:t>
        <a:bodyPr/>
        <a:lstStyle/>
        <a:p>
          <a:r>
            <a:rPr lang="de-DE" sz="2800" dirty="0" err="1"/>
            <a:t>Formulate</a:t>
          </a:r>
          <a:r>
            <a:rPr lang="de-DE" sz="2800" dirty="0"/>
            <a:t> Research Questions</a:t>
          </a:r>
          <a:endParaRPr lang="LID4096" sz="2800" dirty="0"/>
        </a:p>
      </dgm:t>
    </dgm:pt>
    <dgm:pt modelId="{1AE2141D-1027-4B2F-B82E-51312C731E91}" type="parTrans" cxnId="{49EEFD6E-99CE-4094-96C6-DAD11E7291B2}">
      <dgm:prSet/>
      <dgm:spPr/>
      <dgm:t>
        <a:bodyPr/>
        <a:lstStyle/>
        <a:p>
          <a:endParaRPr lang="LID4096"/>
        </a:p>
      </dgm:t>
    </dgm:pt>
    <dgm:pt modelId="{35D33579-8F0A-4BF1-9AF1-18EBF8DB5802}" type="sibTrans" cxnId="{49EEFD6E-99CE-4094-96C6-DAD11E7291B2}">
      <dgm:prSet/>
      <dgm:spPr/>
      <dgm:t>
        <a:bodyPr/>
        <a:lstStyle/>
        <a:p>
          <a:endParaRPr lang="LID4096"/>
        </a:p>
      </dgm:t>
    </dgm:pt>
    <dgm:pt modelId="{291865AA-8EA2-4F27-A312-007B418DFFC1}">
      <dgm:prSet phldrT="[Text]" custT="1"/>
      <dgm:spPr>
        <a:solidFill>
          <a:srgbClr val="9B0A7D"/>
        </a:solidFill>
      </dgm:spPr>
      <dgm:t>
        <a:bodyPr/>
        <a:lstStyle/>
        <a:p>
          <a:r>
            <a:rPr lang="de-DE" sz="2800" dirty="0"/>
            <a:t>Web </a:t>
          </a:r>
          <a:r>
            <a:rPr lang="de-DE" sz="2800" dirty="0" err="1"/>
            <a:t>Scraping</a:t>
          </a:r>
          <a:endParaRPr lang="LID4096" sz="2800" dirty="0"/>
        </a:p>
      </dgm:t>
    </dgm:pt>
    <dgm:pt modelId="{74B8A82C-0CC6-4B86-B099-420E661E18CC}" type="parTrans" cxnId="{F413C015-5572-4780-855C-60323AA0774B}">
      <dgm:prSet/>
      <dgm:spPr/>
      <dgm:t>
        <a:bodyPr/>
        <a:lstStyle/>
        <a:p>
          <a:endParaRPr lang="LID4096"/>
        </a:p>
      </dgm:t>
    </dgm:pt>
    <dgm:pt modelId="{B937DB2B-84F2-4527-9BC8-17D8ECC818AA}" type="sibTrans" cxnId="{F413C015-5572-4780-855C-60323AA0774B}">
      <dgm:prSet/>
      <dgm:spPr/>
      <dgm:t>
        <a:bodyPr/>
        <a:lstStyle/>
        <a:p>
          <a:endParaRPr lang="LID4096"/>
        </a:p>
      </dgm:t>
    </dgm:pt>
    <dgm:pt modelId="{88729835-60CE-409D-80AB-A88329A6C8B9}">
      <dgm:prSet phldrT="[Text]" custT="1"/>
      <dgm:spPr>
        <a:solidFill>
          <a:srgbClr val="9B0A7D"/>
        </a:solidFill>
      </dgm:spPr>
      <dgm:t>
        <a:bodyPr/>
        <a:lstStyle/>
        <a:p>
          <a:r>
            <a:rPr lang="de-DE" sz="2800" dirty="0"/>
            <a:t>Data </a:t>
          </a:r>
          <a:r>
            <a:rPr lang="de-DE" sz="2800" dirty="0" err="1"/>
            <a:t>Visualization</a:t>
          </a:r>
          <a:r>
            <a:rPr lang="de-DE" sz="2800" dirty="0"/>
            <a:t> and Analysis</a:t>
          </a:r>
          <a:endParaRPr lang="LID4096" sz="2800" dirty="0"/>
        </a:p>
      </dgm:t>
    </dgm:pt>
    <dgm:pt modelId="{4F323C09-19D1-4807-A4C8-984321B6207E}" type="parTrans" cxnId="{075350D6-3769-4DBA-BCEC-F963B74A198E}">
      <dgm:prSet/>
      <dgm:spPr/>
      <dgm:t>
        <a:bodyPr/>
        <a:lstStyle/>
        <a:p>
          <a:endParaRPr lang="LID4096"/>
        </a:p>
      </dgm:t>
    </dgm:pt>
    <dgm:pt modelId="{69DBB6A0-CD2A-44C0-968D-DBFFEBAD4121}" type="sibTrans" cxnId="{075350D6-3769-4DBA-BCEC-F963B74A198E}">
      <dgm:prSet/>
      <dgm:spPr/>
      <dgm:t>
        <a:bodyPr/>
        <a:lstStyle/>
        <a:p>
          <a:endParaRPr lang="LID4096"/>
        </a:p>
      </dgm:t>
    </dgm:pt>
    <dgm:pt modelId="{BDDBDC8B-B59A-42BF-A080-CA109EE3573E}">
      <dgm:prSet phldrT="[Text]" custT="1"/>
      <dgm:spPr>
        <a:solidFill>
          <a:srgbClr val="9B0A7D"/>
        </a:solidFill>
      </dgm:spPr>
      <dgm:t>
        <a:bodyPr/>
        <a:lstStyle/>
        <a:p>
          <a:r>
            <a:rPr lang="de-DE" sz="2800" dirty="0"/>
            <a:t>Data </a:t>
          </a:r>
          <a:r>
            <a:rPr lang="de-DE" sz="2800" dirty="0" err="1"/>
            <a:t>Cleaning</a:t>
          </a:r>
          <a:r>
            <a:rPr lang="de-DE" sz="2800" dirty="0"/>
            <a:t> and Storage</a:t>
          </a:r>
          <a:endParaRPr lang="LID4096" sz="2800" dirty="0"/>
        </a:p>
      </dgm:t>
    </dgm:pt>
    <dgm:pt modelId="{5229245A-8029-48A6-BF30-AED970942F68}" type="parTrans" cxnId="{EDEAB094-3EDA-4096-A9A4-465608E5BC76}">
      <dgm:prSet/>
      <dgm:spPr/>
      <dgm:t>
        <a:bodyPr/>
        <a:lstStyle/>
        <a:p>
          <a:endParaRPr lang="LID4096"/>
        </a:p>
      </dgm:t>
    </dgm:pt>
    <dgm:pt modelId="{F6CAD903-C247-4BDF-A5C1-4DC9F8133B2B}" type="sibTrans" cxnId="{EDEAB094-3EDA-4096-A9A4-465608E5BC76}">
      <dgm:prSet/>
      <dgm:spPr/>
      <dgm:t>
        <a:bodyPr/>
        <a:lstStyle/>
        <a:p>
          <a:endParaRPr lang="LID4096"/>
        </a:p>
      </dgm:t>
    </dgm:pt>
    <dgm:pt modelId="{26E949EB-E1E8-4760-8F81-86E41A103517}" type="pres">
      <dgm:prSet presAssocID="{29461FB3-8AD9-4FB8-974D-F86165F25BC9}" presName="Name0" presStyleCnt="0">
        <dgm:presLayoutVars>
          <dgm:dir/>
          <dgm:resizeHandles val="exact"/>
        </dgm:presLayoutVars>
      </dgm:prSet>
      <dgm:spPr/>
    </dgm:pt>
    <dgm:pt modelId="{F441D682-FBAF-4581-ACCB-ACDAFE4AF8B5}" type="pres">
      <dgm:prSet presAssocID="{6362D661-F19C-42CA-BB63-E2875E55AF10}" presName="parTxOnly" presStyleLbl="node1" presStyleIdx="0" presStyleCnt="4">
        <dgm:presLayoutVars>
          <dgm:bulletEnabled val="1"/>
        </dgm:presLayoutVars>
      </dgm:prSet>
      <dgm:spPr/>
    </dgm:pt>
    <dgm:pt modelId="{E0122702-BC5B-4BBA-B37E-5E7E644945D2}" type="pres">
      <dgm:prSet presAssocID="{35D33579-8F0A-4BF1-9AF1-18EBF8DB5802}" presName="parSpace" presStyleCnt="0"/>
      <dgm:spPr/>
    </dgm:pt>
    <dgm:pt modelId="{69D5769C-CD0F-42AB-980E-9E8A7DD0488A}" type="pres">
      <dgm:prSet presAssocID="{291865AA-8EA2-4F27-A312-007B418DFFC1}" presName="parTxOnly" presStyleLbl="node1" presStyleIdx="1" presStyleCnt="4">
        <dgm:presLayoutVars>
          <dgm:bulletEnabled val="1"/>
        </dgm:presLayoutVars>
      </dgm:prSet>
      <dgm:spPr/>
    </dgm:pt>
    <dgm:pt modelId="{EDE9C273-E6A4-4712-81CF-E1F3D3498291}" type="pres">
      <dgm:prSet presAssocID="{B937DB2B-84F2-4527-9BC8-17D8ECC818AA}" presName="parSpace" presStyleCnt="0"/>
      <dgm:spPr/>
    </dgm:pt>
    <dgm:pt modelId="{10C52877-26DB-48E5-8560-4FEEE369D9B5}" type="pres">
      <dgm:prSet presAssocID="{BDDBDC8B-B59A-42BF-A080-CA109EE3573E}" presName="parTxOnly" presStyleLbl="node1" presStyleIdx="2" presStyleCnt="4">
        <dgm:presLayoutVars>
          <dgm:bulletEnabled val="1"/>
        </dgm:presLayoutVars>
      </dgm:prSet>
      <dgm:spPr/>
    </dgm:pt>
    <dgm:pt modelId="{D3AE99A3-CBF4-487D-A68A-87D4A22AFBC9}" type="pres">
      <dgm:prSet presAssocID="{F6CAD903-C247-4BDF-A5C1-4DC9F8133B2B}" presName="parSpace" presStyleCnt="0"/>
      <dgm:spPr/>
    </dgm:pt>
    <dgm:pt modelId="{ABD72502-FEF5-4906-B844-72A6592431D5}" type="pres">
      <dgm:prSet presAssocID="{88729835-60CE-409D-80AB-A88329A6C8B9}" presName="parTxOnly" presStyleLbl="node1" presStyleIdx="3" presStyleCnt="4">
        <dgm:presLayoutVars>
          <dgm:bulletEnabled val="1"/>
        </dgm:presLayoutVars>
      </dgm:prSet>
      <dgm:spPr/>
    </dgm:pt>
  </dgm:ptLst>
  <dgm:cxnLst>
    <dgm:cxn modelId="{F413C015-5572-4780-855C-60323AA0774B}" srcId="{29461FB3-8AD9-4FB8-974D-F86165F25BC9}" destId="{291865AA-8EA2-4F27-A312-007B418DFFC1}" srcOrd="1" destOrd="0" parTransId="{74B8A82C-0CC6-4B86-B099-420E661E18CC}" sibTransId="{B937DB2B-84F2-4527-9BC8-17D8ECC818AA}"/>
    <dgm:cxn modelId="{7DB2EB36-FD89-404C-B932-D7935D3F70EA}" type="presOf" srcId="{6362D661-F19C-42CA-BB63-E2875E55AF10}" destId="{F441D682-FBAF-4581-ACCB-ACDAFE4AF8B5}" srcOrd="0" destOrd="0" presId="urn:microsoft.com/office/officeart/2005/8/layout/hChevron3"/>
    <dgm:cxn modelId="{59894266-9B01-47BC-A257-F657CA72C408}" type="presOf" srcId="{291865AA-8EA2-4F27-A312-007B418DFFC1}" destId="{69D5769C-CD0F-42AB-980E-9E8A7DD0488A}" srcOrd="0" destOrd="0" presId="urn:microsoft.com/office/officeart/2005/8/layout/hChevron3"/>
    <dgm:cxn modelId="{49EEFD6E-99CE-4094-96C6-DAD11E7291B2}" srcId="{29461FB3-8AD9-4FB8-974D-F86165F25BC9}" destId="{6362D661-F19C-42CA-BB63-E2875E55AF10}" srcOrd="0" destOrd="0" parTransId="{1AE2141D-1027-4B2F-B82E-51312C731E91}" sibTransId="{35D33579-8F0A-4BF1-9AF1-18EBF8DB5802}"/>
    <dgm:cxn modelId="{D4304578-E10E-4F67-857B-2F1BEDEDC077}" type="presOf" srcId="{29461FB3-8AD9-4FB8-974D-F86165F25BC9}" destId="{26E949EB-E1E8-4760-8F81-86E41A103517}" srcOrd="0" destOrd="0" presId="urn:microsoft.com/office/officeart/2005/8/layout/hChevron3"/>
    <dgm:cxn modelId="{EDEAB094-3EDA-4096-A9A4-465608E5BC76}" srcId="{29461FB3-8AD9-4FB8-974D-F86165F25BC9}" destId="{BDDBDC8B-B59A-42BF-A080-CA109EE3573E}" srcOrd="2" destOrd="0" parTransId="{5229245A-8029-48A6-BF30-AED970942F68}" sibTransId="{F6CAD903-C247-4BDF-A5C1-4DC9F8133B2B}"/>
    <dgm:cxn modelId="{0CF4EFB2-E6A7-4B0B-9606-3563B5CBAA2E}" type="presOf" srcId="{BDDBDC8B-B59A-42BF-A080-CA109EE3573E}" destId="{10C52877-26DB-48E5-8560-4FEEE369D9B5}" srcOrd="0" destOrd="0" presId="urn:microsoft.com/office/officeart/2005/8/layout/hChevron3"/>
    <dgm:cxn modelId="{F686EACE-9586-4F19-8866-5D9D84900F78}" type="presOf" srcId="{88729835-60CE-409D-80AB-A88329A6C8B9}" destId="{ABD72502-FEF5-4906-B844-72A6592431D5}" srcOrd="0" destOrd="0" presId="urn:microsoft.com/office/officeart/2005/8/layout/hChevron3"/>
    <dgm:cxn modelId="{075350D6-3769-4DBA-BCEC-F963B74A198E}" srcId="{29461FB3-8AD9-4FB8-974D-F86165F25BC9}" destId="{88729835-60CE-409D-80AB-A88329A6C8B9}" srcOrd="3" destOrd="0" parTransId="{4F323C09-19D1-4807-A4C8-984321B6207E}" sibTransId="{69DBB6A0-CD2A-44C0-968D-DBFFEBAD4121}"/>
    <dgm:cxn modelId="{A3861F80-C96D-43EF-B9B6-DB0E99781DAD}" type="presParOf" srcId="{26E949EB-E1E8-4760-8F81-86E41A103517}" destId="{F441D682-FBAF-4581-ACCB-ACDAFE4AF8B5}" srcOrd="0" destOrd="0" presId="urn:microsoft.com/office/officeart/2005/8/layout/hChevron3"/>
    <dgm:cxn modelId="{3F371607-D939-4139-9732-0E41A9984160}" type="presParOf" srcId="{26E949EB-E1E8-4760-8F81-86E41A103517}" destId="{E0122702-BC5B-4BBA-B37E-5E7E644945D2}" srcOrd="1" destOrd="0" presId="urn:microsoft.com/office/officeart/2005/8/layout/hChevron3"/>
    <dgm:cxn modelId="{E5D954D6-F6B6-46D5-9DF2-742988CFFD96}" type="presParOf" srcId="{26E949EB-E1E8-4760-8F81-86E41A103517}" destId="{69D5769C-CD0F-42AB-980E-9E8A7DD0488A}" srcOrd="2" destOrd="0" presId="urn:microsoft.com/office/officeart/2005/8/layout/hChevron3"/>
    <dgm:cxn modelId="{0FA7B6DE-EE8C-46C5-9CFF-8BC30E362641}" type="presParOf" srcId="{26E949EB-E1E8-4760-8F81-86E41A103517}" destId="{EDE9C273-E6A4-4712-81CF-E1F3D3498291}" srcOrd="3" destOrd="0" presId="urn:microsoft.com/office/officeart/2005/8/layout/hChevron3"/>
    <dgm:cxn modelId="{24F4E172-48C2-439A-8C85-EE7B2987BE99}" type="presParOf" srcId="{26E949EB-E1E8-4760-8F81-86E41A103517}" destId="{10C52877-26DB-48E5-8560-4FEEE369D9B5}" srcOrd="4" destOrd="0" presId="urn:microsoft.com/office/officeart/2005/8/layout/hChevron3"/>
    <dgm:cxn modelId="{82406225-0710-4627-81EF-BDBF42DA02D2}" type="presParOf" srcId="{26E949EB-E1E8-4760-8F81-86E41A103517}" destId="{D3AE99A3-CBF4-487D-A68A-87D4A22AFBC9}" srcOrd="5" destOrd="0" presId="urn:microsoft.com/office/officeart/2005/8/layout/hChevron3"/>
    <dgm:cxn modelId="{3765113E-EE8D-4F57-A3FA-997D437F8E61}" type="presParOf" srcId="{26E949EB-E1E8-4760-8F81-86E41A103517}" destId="{ABD72502-FEF5-4906-B844-72A6592431D5}" srcOrd="6" destOrd="0" presId="urn:microsoft.com/office/officeart/2005/8/layout/hChevron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1D682-FBAF-4581-ACCB-ACDAFE4AF8B5}">
      <dsp:nvSpPr>
        <dsp:cNvPr id="0" name=""/>
        <dsp:cNvSpPr/>
      </dsp:nvSpPr>
      <dsp:spPr>
        <a:xfrm>
          <a:off x="4066" y="0"/>
          <a:ext cx="4079612" cy="1440000"/>
        </a:xfrm>
        <a:prstGeom prst="homePlate">
          <a:avLst/>
        </a:prstGeom>
        <a:solidFill>
          <a:srgbClr val="9B0A7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de-DE" sz="2800" kern="1200" dirty="0" err="1"/>
            <a:t>Formulate</a:t>
          </a:r>
          <a:r>
            <a:rPr lang="de-DE" sz="2800" kern="1200" dirty="0"/>
            <a:t> Research Questions</a:t>
          </a:r>
          <a:endParaRPr lang="LID4096" sz="2800" kern="1200" dirty="0"/>
        </a:p>
      </dsp:txBody>
      <dsp:txXfrm>
        <a:off x="4066" y="0"/>
        <a:ext cx="3719612" cy="1440000"/>
      </dsp:txXfrm>
    </dsp:sp>
    <dsp:sp modelId="{69D5769C-CD0F-42AB-980E-9E8A7DD0488A}">
      <dsp:nvSpPr>
        <dsp:cNvPr id="0" name=""/>
        <dsp:cNvSpPr/>
      </dsp:nvSpPr>
      <dsp:spPr>
        <a:xfrm>
          <a:off x="3267755" y="0"/>
          <a:ext cx="4079612" cy="1440000"/>
        </a:xfrm>
        <a:prstGeom prst="chevron">
          <a:avLst/>
        </a:prstGeom>
        <a:solidFill>
          <a:srgbClr val="9B0A7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de-DE" sz="2800" kern="1200" dirty="0"/>
            <a:t>Web </a:t>
          </a:r>
          <a:r>
            <a:rPr lang="de-DE" sz="2800" kern="1200" dirty="0" err="1"/>
            <a:t>Scraping</a:t>
          </a:r>
          <a:endParaRPr lang="LID4096" sz="2800" kern="1200" dirty="0"/>
        </a:p>
      </dsp:txBody>
      <dsp:txXfrm>
        <a:off x="3987755" y="0"/>
        <a:ext cx="2639612" cy="1440000"/>
      </dsp:txXfrm>
    </dsp:sp>
    <dsp:sp modelId="{10C52877-26DB-48E5-8560-4FEEE369D9B5}">
      <dsp:nvSpPr>
        <dsp:cNvPr id="0" name=""/>
        <dsp:cNvSpPr/>
      </dsp:nvSpPr>
      <dsp:spPr>
        <a:xfrm>
          <a:off x="6531445" y="0"/>
          <a:ext cx="4079612" cy="1440000"/>
        </a:xfrm>
        <a:prstGeom prst="chevron">
          <a:avLst/>
        </a:prstGeom>
        <a:solidFill>
          <a:srgbClr val="9B0A7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de-DE" sz="2800" kern="1200" dirty="0"/>
            <a:t>Data </a:t>
          </a:r>
          <a:r>
            <a:rPr lang="de-DE" sz="2800" kern="1200" dirty="0" err="1"/>
            <a:t>Cleaning</a:t>
          </a:r>
          <a:r>
            <a:rPr lang="de-DE" sz="2800" kern="1200" dirty="0"/>
            <a:t> and Storage</a:t>
          </a:r>
          <a:endParaRPr lang="LID4096" sz="2800" kern="1200" dirty="0"/>
        </a:p>
      </dsp:txBody>
      <dsp:txXfrm>
        <a:off x="7251445" y="0"/>
        <a:ext cx="2639612" cy="1440000"/>
      </dsp:txXfrm>
    </dsp:sp>
    <dsp:sp modelId="{ABD72502-FEF5-4906-B844-72A6592431D5}">
      <dsp:nvSpPr>
        <dsp:cNvPr id="0" name=""/>
        <dsp:cNvSpPr/>
      </dsp:nvSpPr>
      <dsp:spPr>
        <a:xfrm>
          <a:off x="9795134" y="0"/>
          <a:ext cx="4079612" cy="1440000"/>
        </a:xfrm>
        <a:prstGeom prst="chevron">
          <a:avLst/>
        </a:prstGeom>
        <a:solidFill>
          <a:srgbClr val="9B0A7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de-DE" sz="2800" kern="1200" dirty="0"/>
            <a:t>Data </a:t>
          </a:r>
          <a:r>
            <a:rPr lang="de-DE" sz="2800" kern="1200" dirty="0" err="1"/>
            <a:t>Visualization</a:t>
          </a:r>
          <a:r>
            <a:rPr lang="de-DE" sz="2800" kern="1200" dirty="0"/>
            <a:t> and Analysis</a:t>
          </a:r>
          <a:endParaRPr lang="LID4096" sz="2800" kern="1200" dirty="0"/>
        </a:p>
      </dsp:txBody>
      <dsp:txXfrm>
        <a:off x="10515134" y="0"/>
        <a:ext cx="2639612" cy="144000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2045E-7EFE-4DAB-BDF8-4B2476C952E6}" type="datetimeFigureOut">
              <a:rPr lang="LID4096" smtClean="0"/>
              <a:t>03/26/2025</a:t>
            </a:fld>
            <a:endParaRPr lang="LID4096"/>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A6EB8-9E45-4C99-8FE5-0C82B101C847}" type="slidenum">
              <a:rPr lang="LID4096" smtClean="0"/>
              <a:t>‹Nr.›</a:t>
            </a:fld>
            <a:endParaRPr lang="LID4096"/>
          </a:p>
        </p:txBody>
      </p:sp>
    </p:spTree>
    <p:extLst>
      <p:ext uri="{BB962C8B-B14F-4D97-AF65-F5344CB8AC3E}">
        <p14:creationId xmlns:p14="http://schemas.microsoft.com/office/powerpoint/2010/main" val="5491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LID4096" dirty="0"/>
          </a:p>
        </p:txBody>
      </p:sp>
      <p:sp>
        <p:nvSpPr>
          <p:cNvPr id="4" name="Foliennummernplatzhalter 3"/>
          <p:cNvSpPr>
            <a:spLocks noGrp="1"/>
          </p:cNvSpPr>
          <p:nvPr>
            <p:ph type="sldNum" sz="quarter" idx="5"/>
          </p:nvPr>
        </p:nvSpPr>
        <p:spPr/>
        <p:txBody>
          <a:bodyPr/>
          <a:lstStyle/>
          <a:p>
            <a:fld id="{273A6EB8-9E45-4C99-8FE5-0C82B101C847}" type="slidenum">
              <a:rPr lang="LID4096" smtClean="0"/>
              <a:t>1</a:t>
            </a:fld>
            <a:endParaRPr lang="LID4096"/>
          </a:p>
        </p:txBody>
      </p:sp>
    </p:spTree>
    <p:extLst>
      <p:ext uri="{BB962C8B-B14F-4D97-AF65-F5344CB8AC3E}">
        <p14:creationId xmlns:p14="http://schemas.microsoft.com/office/powerpoint/2010/main" val="145704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3/26/2025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‹Nr.›</a:t>
            </a:fld>
            <a:endParaRPr lang="en-US"/>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QuickStyle" Target="../diagrams/quickStyle1.xml"/><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diagramLayout" Target="../diagrams/layout1.xml"/><Relationship Id="rId2" Type="http://schemas.openxmlformats.org/officeDocument/2006/relationships/notesSlide" Target="../notesSlides/notesSlide1.xml"/><Relationship Id="rId16"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diagramData" Target="../diagrams/data1.xml"/><Relationship Id="rId5" Type="http://schemas.openxmlformats.org/officeDocument/2006/relationships/image" Target="../media/image3.png"/><Relationship Id="rId15" Type="http://schemas.microsoft.com/office/2007/relationships/diagramDrawing" Target="../diagrams/drawing1.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2387B42-F36C-836F-9ED8-B95945B739B5}"/>
              </a:ext>
            </a:extLst>
          </p:cNvPr>
          <p:cNvCxnSpPr>
            <a:cxnSpLocks/>
          </p:cNvCxnSpPr>
          <p:nvPr/>
        </p:nvCxnSpPr>
        <p:spPr>
          <a:xfrm>
            <a:off x="15133637" y="3927477"/>
            <a:ext cx="0" cy="31546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201D5D-7820-9E1D-677F-49898A114032}"/>
              </a:ext>
            </a:extLst>
          </p:cNvPr>
          <p:cNvSpPr txBox="1"/>
          <p:nvPr/>
        </p:nvSpPr>
        <p:spPr>
          <a:xfrm>
            <a:off x="993600" y="293915"/>
            <a:ext cx="20151900" cy="2492990"/>
          </a:xfrm>
          <a:prstGeom prst="rect">
            <a:avLst/>
          </a:prstGeom>
          <a:noFill/>
        </p:spPr>
        <p:txBody>
          <a:bodyPr wrap="square" rtlCol="0">
            <a:spAutoFit/>
          </a:bodyPr>
          <a:lstStyle/>
          <a:p>
            <a:r>
              <a:rPr lang="en-US" sz="9600" b="1" dirty="0">
                <a:solidFill>
                  <a:schemeClr val="bg1"/>
                </a:solidFill>
              </a:rPr>
              <a:t>Data Science Project - Darts</a:t>
            </a:r>
          </a:p>
          <a:p>
            <a:r>
              <a:rPr lang="en-US" sz="6000" b="1" dirty="0">
                <a:solidFill>
                  <a:schemeClr val="bg1"/>
                </a:solidFill>
              </a:rPr>
              <a:t>Emilie Terhaar, Sara Rolfs, Tyra Kausch</a:t>
            </a:r>
            <a:endParaRPr lang="en-US" sz="6000" b="1" noProof="0" dirty="0">
              <a:solidFill>
                <a:schemeClr val="bg1"/>
              </a:solidFill>
            </a:endParaRPr>
          </a:p>
        </p:txBody>
      </p:sp>
      <p:sp>
        <p:nvSpPr>
          <p:cNvPr id="8" name="TextBox 7">
            <a:extLst>
              <a:ext uri="{FF2B5EF4-FFF2-40B4-BE49-F238E27FC236}">
                <a16:creationId xmlns:a16="http://schemas.microsoft.com/office/drawing/2014/main" id="{158C8AA4-8D9F-2515-7738-19AD15C39734}"/>
              </a:ext>
            </a:extLst>
          </p:cNvPr>
          <p:cNvSpPr txBox="1"/>
          <p:nvPr/>
        </p:nvSpPr>
        <p:spPr>
          <a:xfrm>
            <a:off x="330324" y="3319883"/>
            <a:ext cx="4121790" cy="923330"/>
          </a:xfrm>
          <a:prstGeom prst="rect">
            <a:avLst/>
          </a:prstGeom>
          <a:noFill/>
        </p:spPr>
        <p:txBody>
          <a:bodyPr wrap="square" rtlCol="0">
            <a:spAutoFit/>
          </a:bodyPr>
          <a:lstStyle/>
          <a:p>
            <a:r>
              <a:rPr lang="tr-TR" sz="5400" dirty="0">
                <a:solidFill>
                  <a:srgbClr val="9B0A7D"/>
                </a:solidFill>
              </a:rPr>
              <a:t>Introduction</a:t>
            </a:r>
            <a:endParaRPr lang="en-US" sz="5400" dirty="0">
              <a:solidFill>
                <a:srgbClr val="9B0A7D"/>
              </a:solidFill>
            </a:endParaRPr>
          </a:p>
        </p:txBody>
      </p:sp>
      <p:sp>
        <p:nvSpPr>
          <p:cNvPr id="11" name="TextBox 10">
            <a:extLst>
              <a:ext uri="{FF2B5EF4-FFF2-40B4-BE49-F238E27FC236}">
                <a16:creationId xmlns:a16="http://schemas.microsoft.com/office/drawing/2014/main" id="{1BA2113C-060E-3D4A-50AD-BE40CF2F9BC2}"/>
              </a:ext>
            </a:extLst>
          </p:cNvPr>
          <p:cNvSpPr txBox="1"/>
          <p:nvPr/>
        </p:nvSpPr>
        <p:spPr>
          <a:xfrm>
            <a:off x="400763" y="6149524"/>
            <a:ext cx="2849452" cy="923330"/>
          </a:xfrm>
          <a:prstGeom prst="rect">
            <a:avLst/>
          </a:prstGeom>
          <a:noFill/>
        </p:spPr>
        <p:txBody>
          <a:bodyPr wrap="square" rtlCol="0">
            <a:spAutoFit/>
          </a:bodyPr>
          <a:lstStyle/>
          <a:p>
            <a:r>
              <a:rPr lang="tr-TR" sz="5400" dirty="0">
                <a:solidFill>
                  <a:srgbClr val="9B0A7D"/>
                </a:solidFill>
              </a:rPr>
              <a:t>Method</a:t>
            </a:r>
            <a:endParaRPr lang="en-US" sz="5400" dirty="0">
              <a:solidFill>
                <a:srgbClr val="9B0A7D"/>
              </a:solidFill>
            </a:endParaRPr>
          </a:p>
        </p:txBody>
      </p:sp>
      <p:sp>
        <p:nvSpPr>
          <p:cNvPr id="12" name="TextBox 11">
            <a:extLst>
              <a:ext uri="{FF2B5EF4-FFF2-40B4-BE49-F238E27FC236}">
                <a16:creationId xmlns:a16="http://schemas.microsoft.com/office/drawing/2014/main" id="{D3DEFD8F-C82F-AC12-F9CB-C102D2395058}"/>
              </a:ext>
            </a:extLst>
          </p:cNvPr>
          <p:cNvSpPr txBox="1"/>
          <p:nvPr/>
        </p:nvSpPr>
        <p:spPr>
          <a:xfrm>
            <a:off x="345251" y="4274879"/>
            <a:ext cx="13869655" cy="1815882"/>
          </a:xfrm>
          <a:prstGeom prst="rect">
            <a:avLst/>
          </a:prstGeom>
          <a:noFill/>
        </p:spPr>
        <p:txBody>
          <a:bodyPr wrap="square" rtlCol="0">
            <a:spAutoFit/>
          </a:bodyPr>
          <a:lstStyle/>
          <a:p>
            <a:pPr algn="just"/>
            <a:r>
              <a:rPr lang="en-GB" sz="2800" b="0" i="0" dirty="0">
                <a:solidFill>
                  <a:srgbClr val="31333F"/>
                </a:solidFill>
                <a:effectLst/>
              </a:rPr>
              <a:t>This project dives into the game darts using data science techniques. It aims to transform raw data into structured datasets suitable for visualization and analysis. The goal is to answer predefined research questions by gathering data from multiple sources, processing it, and generating analytical datasets.</a:t>
            </a:r>
            <a:endParaRPr lang="en-US" sz="2800" dirty="0"/>
          </a:p>
        </p:txBody>
      </p:sp>
      <p:sp>
        <p:nvSpPr>
          <p:cNvPr id="14" name="TextBox 13">
            <a:extLst>
              <a:ext uri="{FF2B5EF4-FFF2-40B4-BE49-F238E27FC236}">
                <a16:creationId xmlns:a16="http://schemas.microsoft.com/office/drawing/2014/main" id="{62BCA018-BED0-5C5D-F19F-9189EA766555}"/>
              </a:ext>
            </a:extLst>
          </p:cNvPr>
          <p:cNvSpPr txBox="1"/>
          <p:nvPr/>
        </p:nvSpPr>
        <p:spPr>
          <a:xfrm>
            <a:off x="342844" y="9264616"/>
            <a:ext cx="2459119" cy="923330"/>
          </a:xfrm>
          <a:prstGeom prst="rect">
            <a:avLst/>
          </a:prstGeom>
          <a:noFill/>
        </p:spPr>
        <p:txBody>
          <a:bodyPr wrap="square" rtlCol="0">
            <a:spAutoFit/>
          </a:bodyPr>
          <a:lstStyle/>
          <a:p>
            <a:r>
              <a:rPr lang="en-US" sz="5400" noProof="0" dirty="0">
                <a:solidFill>
                  <a:srgbClr val="9B0A7D"/>
                </a:solidFill>
              </a:rPr>
              <a:t>Results</a:t>
            </a:r>
          </a:p>
        </p:txBody>
      </p:sp>
      <p:sp>
        <p:nvSpPr>
          <p:cNvPr id="15" name="TextBox 14">
            <a:extLst>
              <a:ext uri="{FF2B5EF4-FFF2-40B4-BE49-F238E27FC236}">
                <a16:creationId xmlns:a16="http://schemas.microsoft.com/office/drawing/2014/main" id="{ACAC31C4-0EA6-5C4E-7D4B-E44ADEBDE47C}"/>
              </a:ext>
            </a:extLst>
          </p:cNvPr>
          <p:cNvSpPr txBox="1"/>
          <p:nvPr/>
        </p:nvSpPr>
        <p:spPr>
          <a:xfrm>
            <a:off x="342839" y="15146491"/>
            <a:ext cx="13839798" cy="830997"/>
          </a:xfrm>
          <a:prstGeom prst="rect">
            <a:avLst/>
          </a:prstGeom>
          <a:noFill/>
        </p:spPr>
        <p:txBody>
          <a:bodyPr wrap="square" rtlCol="0">
            <a:spAutoFit/>
          </a:bodyPr>
          <a:lstStyle/>
          <a:p>
            <a:r>
              <a:rPr lang="en-GB" sz="4800" dirty="0">
                <a:solidFill>
                  <a:srgbClr val="9B0A7D"/>
                </a:solidFill>
              </a:rPr>
              <a:t>How do the averages of tournaments vary over time?</a:t>
            </a:r>
          </a:p>
        </p:txBody>
      </p:sp>
      <p:sp>
        <p:nvSpPr>
          <p:cNvPr id="16" name="TextBox 15">
            <a:extLst>
              <a:ext uri="{FF2B5EF4-FFF2-40B4-BE49-F238E27FC236}">
                <a16:creationId xmlns:a16="http://schemas.microsoft.com/office/drawing/2014/main" id="{667F1B69-13CB-EC38-84B0-878285BD80EE}"/>
              </a:ext>
            </a:extLst>
          </p:cNvPr>
          <p:cNvSpPr txBox="1"/>
          <p:nvPr/>
        </p:nvSpPr>
        <p:spPr>
          <a:xfrm>
            <a:off x="398351" y="25851033"/>
            <a:ext cx="13717978" cy="1569660"/>
          </a:xfrm>
          <a:prstGeom prst="rect">
            <a:avLst/>
          </a:prstGeom>
          <a:noFill/>
        </p:spPr>
        <p:txBody>
          <a:bodyPr wrap="square" rtlCol="0">
            <a:spAutoFit/>
          </a:bodyPr>
          <a:lstStyle/>
          <a:p>
            <a:r>
              <a:rPr lang="en-GB" sz="4800" dirty="0">
                <a:solidFill>
                  <a:srgbClr val="9B0A7D"/>
                </a:solidFill>
              </a:rPr>
              <a:t>How does the price money and number of participants vary over time?</a:t>
            </a:r>
            <a:endParaRPr lang="en-US" sz="4800" dirty="0">
              <a:solidFill>
                <a:srgbClr val="9B0A7D"/>
              </a:solidFill>
            </a:endParaRPr>
          </a:p>
        </p:txBody>
      </p:sp>
      <p:sp>
        <p:nvSpPr>
          <p:cNvPr id="18" name="TextBox 17">
            <a:extLst>
              <a:ext uri="{FF2B5EF4-FFF2-40B4-BE49-F238E27FC236}">
                <a16:creationId xmlns:a16="http://schemas.microsoft.com/office/drawing/2014/main" id="{096C9BA3-FD49-49BF-F12C-F32440558CFC}"/>
              </a:ext>
            </a:extLst>
          </p:cNvPr>
          <p:cNvSpPr txBox="1"/>
          <p:nvPr/>
        </p:nvSpPr>
        <p:spPr>
          <a:xfrm>
            <a:off x="15577790" y="3342616"/>
            <a:ext cx="13695885" cy="1569660"/>
          </a:xfrm>
          <a:prstGeom prst="rect">
            <a:avLst/>
          </a:prstGeom>
          <a:noFill/>
        </p:spPr>
        <p:txBody>
          <a:bodyPr wrap="square" rtlCol="0">
            <a:spAutoFit/>
          </a:bodyPr>
          <a:lstStyle/>
          <a:p>
            <a:r>
              <a:rPr lang="en-GB" sz="4800" dirty="0">
                <a:solidFill>
                  <a:srgbClr val="9B0A7D"/>
                </a:solidFill>
              </a:rPr>
              <a:t>What are most popular double fields and their corresponding check out quotes?</a:t>
            </a:r>
            <a:endParaRPr lang="en-US" sz="4800" dirty="0">
              <a:solidFill>
                <a:srgbClr val="9B0A7D"/>
              </a:solidFill>
            </a:endParaRPr>
          </a:p>
        </p:txBody>
      </p:sp>
      <p:cxnSp>
        <p:nvCxnSpPr>
          <p:cNvPr id="23" name="Straight Connector 22">
            <a:extLst>
              <a:ext uri="{FF2B5EF4-FFF2-40B4-BE49-F238E27FC236}">
                <a16:creationId xmlns:a16="http://schemas.microsoft.com/office/drawing/2014/main" id="{E0E88A3C-992B-15A2-B79A-95D725C7994D}"/>
              </a:ext>
            </a:extLst>
          </p:cNvPr>
          <p:cNvCxnSpPr>
            <a:cxnSpLocks/>
          </p:cNvCxnSpPr>
          <p:nvPr/>
        </p:nvCxnSpPr>
        <p:spPr>
          <a:xfrm>
            <a:off x="993600" y="36400730"/>
            <a:ext cx="279463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3AFD558-B8B0-7725-F15B-92724854A99E}"/>
              </a:ext>
            </a:extLst>
          </p:cNvPr>
          <p:cNvSpPr txBox="1"/>
          <p:nvPr/>
        </p:nvSpPr>
        <p:spPr>
          <a:xfrm>
            <a:off x="15558517" y="13207021"/>
            <a:ext cx="13695877" cy="830997"/>
          </a:xfrm>
          <a:prstGeom prst="rect">
            <a:avLst/>
          </a:prstGeom>
          <a:noFill/>
        </p:spPr>
        <p:txBody>
          <a:bodyPr wrap="square" rtlCol="0">
            <a:spAutoFit/>
          </a:bodyPr>
          <a:lstStyle/>
          <a:p>
            <a:r>
              <a:rPr lang="en-GB" sz="4800" dirty="0">
                <a:solidFill>
                  <a:srgbClr val="9B0A7D"/>
                </a:solidFill>
              </a:rPr>
              <a:t>How does the player’s nationality effect the rankings?</a:t>
            </a:r>
            <a:endParaRPr lang="en-US" sz="4800" dirty="0">
              <a:solidFill>
                <a:srgbClr val="9B0A7D"/>
              </a:solidFill>
            </a:endParaRPr>
          </a:p>
        </p:txBody>
      </p:sp>
      <p:sp>
        <p:nvSpPr>
          <p:cNvPr id="27" name="TextBox 26">
            <a:extLst>
              <a:ext uri="{FF2B5EF4-FFF2-40B4-BE49-F238E27FC236}">
                <a16:creationId xmlns:a16="http://schemas.microsoft.com/office/drawing/2014/main" id="{E15F7094-02FE-49E9-92D3-3CCC6B1995F7}"/>
              </a:ext>
            </a:extLst>
          </p:cNvPr>
          <p:cNvSpPr txBox="1"/>
          <p:nvPr/>
        </p:nvSpPr>
        <p:spPr>
          <a:xfrm>
            <a:off x="952068" y="36596235"/>
            <a:ext cx="3294492" cy="830997"/>
          </a:xfrm>
          <a:prstGeom prst="rect">
            <a:avLst/>
          </a:prstGeom>
          <a:noFill/>
        </p:spPr>
        <p:txBody>
          <a:bodyPr wrap="none" rtlCol="0">
            <a:spAutoFit/>
          </a:bodyPr>
          <a:lstStyle/>
          <a:p>
            <a:r>
              <a:rPr lang="en-US" sz="4800" noProof="0" dirty="0">
                <a:solidFill>
                  <a:srgbClr val="9B0A7D"/>
                </a:solidFill>
              </a:rPr>
              <a:t>Bibliography</a:t>
            </a:r>
            <a:endParaRPr lang="en-US" sz="4000" noProof="0" dirty="0">
              <a:solidFill>
                <a:srgbClr val="9B0A7D"/>
              </a:solidFill>
            </a:endParaRPr>
          </a:p>
        </p:txBody>
      </p:sp>
      <p:sp>
        <p:nvSpPr>
          <p:cNvPr id="28" name="TextBox 27">
            <a:extLst>
              <a:ext uri="{FF2B5EF4-FFF2-40B4-BE49-F238E27FC236}">
                <a16:creationId xmlns:a16="http://schemas.microsoft.com/office/drawing/2014/main" id="{A07AEBF1-63E1-D616-EAE2-D492B7BAC1B5}"/>
              </a:ext>
            </a:extLst>
          </p:cNvPr>
          <p:cNvSpPr txBox="1"/>
          <p:nvPr/>
        </p:nvSpPr>
        <p:spPr>
          <a:xfrm>
            <a:off x="4387239" y="36728099"/>
            <a:ext cx="9733643" cy="2677656"/>
          </a:xfrm>
          <a:prstGeom prst="rect">
            <a:avLst/>
          </a:prstGeom>
          <a:noFill/>
        </p:spPr>
        <p:txBody>
          <a:bodyPr wrap="square" rtlCol="0">
            <a:spAutoFit/>
          </a:bodyPr>
          <a:lstStyle/>
          <a:p>
            <a:r>
              <a:rPr lang="tr-TR" sz="2800" noProof="0" dirty="0"/>
              <a:t>https://app.dartsorakel.com/</a:t>
            </a:r>
          </a:p>
          <a:p>
            <a:r>
              <a:rPr lang="tr-TR" sz="2800" noProof="0" dirty="0"/>
              <a:t>https://mastercaller.com/tournaments/pdc-world-championship/</a:t>
            </a:r>
          </a:p>
          <a:p>
            <a:r>
              <a:rPr lang="tr-TR" sz="2800" noProof="0" dirty="0"/>
              <a:t>https://www.dartn.de/Dart-Profis</a:t>
            </a:r>
          </a:p>
          <a:p>
            <a:r>
              <a:rPr lang="tr-TR" sz="2800" noProof="0" dirty="0"/>
              <a:t>https://de.wikipedia.org/wiki/Professional_Darts_Corporation</a:t>
            </a:r>
          </a:p>
          <a:p>
            <a:r>
              <a:rPr lang="tr-TR" sz="2800" noProof="0" dirty="0"/>
              <a:t>https://de.wikipedia.org/wiki/PDC_World_Darts_Championship</a:t>
            </a:r>
          </a:p>
          <a:p>
            <a:r>
              <a:rPr lang="tr-TR" sz="2800" noProof="0" dirty="0"/>
              <a:t>https://www.flashscore.de/</a:t>
            </a:r>
            <a:endParaRPr lang="en-US" sz="2800" noProof="0" dirty="0"/>
          </a:p>
        </p:txBody>
      </p:sp>
      <p:sp>
        <p:nvSpPr>
          <p:cNvPr id="29" name="Rectangle 28">
            <a:extLst>
              <a:ext uri="{FF2B5EF4-FFF2-40B4-BE49-F238E27FC236}">
                <a16:creationId xmlns:a16="http://schemas.microsoft.com/office/drawing/2014/main" id="{D9DD4779-BB22-CFED-CC32-5477604ABDBB}"/>
              </a:ext>
            </a:extLst>
          </p:cNvPr>
          <p:cNvSpPr/>
          <p:nvPr/>
        </p:nvSpPr>
        <p:spPr>
          <a:xfrm>
            <a:off x="24827023" y="38175567"/>
            <a:ext cx="3997842" cy="3792088"/>
          </a:xfrm>
          <a:prstGeom prst="rect">
            <a:avLst/>
          </a:prstGeom>
          <a:solidFill>
            <a:srgbClr val="FFFFFF"/>
          </a:solidFill>
          <a:ln>
            <a:solidFill>
              <a:srgbClr val="9B0A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endParaRPr>
          </a:p>
        </p:txBody>
      </p:sp>
      <p:sp>
        <p:nvSpPr>
          <p:cNvPr id="2" name="TextBox 25">
            <a:extLst>
              <a:ext uri="{FF2B5EF4-FFF2-40B4-BE49-F238E27FC236}">
                <a16:creationId xmlns:a16="http://schemas.microsoft.com/office/drawing/2014/main" id="{0065BF61-98DC-B7C2-AB39-FEB14B562B4E}"/>
              </a:ext>
            </a:extLst>
          </p:cNvPr>
          <p:cNvSpPr txBox="1"/>
          <p:nvPr/>
        </p:nvSpPr>
        <p:spPr>
          <a:xfrm>
            <a:off x="15651493" y="25047121"/>
            <a:ext cx="13717975" cy="1569660"/>
          </a:xfrm>
          <a:prstGeom prst="rect">
            <a:avLst/>
          </a:prstGeom>
          <a:noFill/>
        </p:spPr>
        <p:txBody>
          <a:bodyPr wrap="square" rtlCol="0">
            <a:spAutoFit/>
          </a:bodyPr>
          <a:lstStyle/>
          <a:p>
            <a:r>
              <a:rPr lang="en-GB" sz="4800" dirty="0">
                <a:solidFill>
                  <a:srgbClr val="9B0A7D"/>
                </a:solidFill>
              </a:rPr>
              <a:t>How does the performance of individual players change over time?</a:t>
            </a:r>
            <a:endParaRPr lang="en-US" sz="4800" dirty="0">
              <a:solidFill>
                <a:srgbClr val="9B0A7D"/>
              </a:solidFill>
            </a:endParaRPr>
          </a:p>
        </p:txBody>
      </p:sp>
      <p:pic>
        <p:nvPicPr>
          <p:cNvPr id="5" name="Grafik 4" descr="Ein Bild, das Muster, Grafiken, Pixel, Design enthält.&#10;&#10;KI-generierte Inhalte können fehlerhaft sein.">
            <a:extLst>
              <a:ext uri="{FF2B5EF4-FFF2-40B4-BE49-F238E27FC236}">
                <a16:creationId xmlns:a16="http://schemas.microsoft.com/office/drawing/2014/main" id="{AF1ABF3E-6617-07BD-EFAD-9E4A4CD2DA8B}"/>
              </a:ext>
            </a:extLst>
          </p:cNvPr>
          <p:cNvPicPr>
            <a:picLocks noChangeAspect="1"/>
          </p:cNvPicPr>
          <p:nvPr/>
        </p:nvPicPr>
        <p:blipFill>
          <a:blip r:embed="rId4">
            <a:extLst>
              <a:ext uri="{28A0092B-C50C-407E-A947-70E740481C1C}">
                <a14:useLocalDpi xmlns:a14="http://schemas.microsoft.com/office/drawing/2010/main" val="0"/>
              </a:ext>
            </a:extLst>
          </a:blip>
          <a:srcRect l="6993" t="8637" r="7303" b="7884"/>
          <a:stretch/>
        </p:blipFill>
        <p:spPr>
          <a:xfrm>
            <a:off x="24970965" y="38274280"/>
            <a:ext cx="3690520" cy="3594662"/>
          </a:xfrm>
          <a:prstGeom prst="rect">
            <a:avLst/>
          </a:prstGeom>
        </p:spPr>
      </p:pic>
      <p:sp>
        <p:nvSpPr>
          <p:cNvPr id="37" name="TextBox 12">
            <a:extLst>
              <a:ext uri="{FF2B5EF4-FFF2-40B4-BE49-F238E27FC236}">
                <a16:creationId xmlns:a16="http://schemas.microsoft.com/office/drawing/2014/main" id="{DCA07421-F0DC-D9B9-E726-1464D30ED90B}"/>
              </a:ext>
            </a:extLst>
          </p:cNvPr>
          <p:cNvSpPr txBox="1"/>
          <p:nvPr/>
        </p:nvSpPr>
        <p:spPr>
          <a:xfrm>
            <a:off x="398351" y="27748061"/>
            <a:ext cx="13869650" cy="1815882"/>
          </a:xfrm>
          <a:prstGeom prst="rect">
            <a:avLst/>
          </a:prstGeom>
          <a:noFill/>
        </p:spPr>
        <p:txBody>
          <a:bodyPr wrap="square" rtlCol="0">
            <a:spAutoFit/>
          </a:bodyPr>
          <a:lstStyle/>
          <a:p>
            <a:pPr algn="just"/>
            <a:r>
              <a:rPr lang="en-GB" sz="2800" noProof="0" dirty="0"/>
              <a:t>In this graph, the prize money</a:t>
            </a:r>
            <a:r>
              <a:rPr lang="en-GB" sz="2800" dirty="0"/>
              <a:t> and number of participants are rising. There's a clear correlation: Major increases in participants typically coincide with significant prize money increases. The graphs show that while the total prize pool has increased, the distribution maintains a similar structure.</a:t>
            </a:r>
            <a:endParaRPr lang="LID4096" sz="2800" dirty="0"/>
          </a:p>
        </p:txBody>
      </p:sp>
      <p:sp>
        <p:nvSpPr>
          <p:cNvPr id="39" name="TextBox 12">
            <a:extLst>
              <a:ext uri="{FF2B5EF4-FFF2-40B4-BE49-F238E27FC236}">
                <a16:creationId xmlns:a16="http://schemas.microsoft.com/office/drawing/2014/main" id="{0BF47DE2-DBC3-C822-5E3E-66D521DA0E5F}"/>
              </a:ext>
            </a:extLst>
          </p:cNvPr>
          <p:cNvSpPr txBox="1"/>
          <p:nvPr/>
        </p:nvSpPr>
        <p:spPr>
          <a:xfrm>
            <a:off x="15562624" y="14329954"/>
            <a:ext cx="13717975" cy="2677656"/>
          </a:xfrm>
          <a:prstGeom prst="rect">
            <a:avLst/>
          </a:prstGeom>
          <a:noFill/>
        </p:spPr>
        <p:txBody>
          <a:bodyPr wrap="square" rtlCol="0">
            <a:spAutoFit/>
          </a:bodyPr>
          <a:lstStyle/>
          <a:p>
            <a:pPr algn="just"/>
            <a:r>
              <a:rPr lang="en-GB" sz="2800" noProof="0" dirty="0"/>
              <a:t>The bigger the bubble, the more players belong to that nationality. As seen, there are a lot of English players who are also very highly ranked, suggesting that the sport might be better developed there.</a:t>
            </a:r>
          </a:p>
          <a:p>
            <a:pPr algn="just"/>
            <a:r>
              <a:rPr lang="en-GB" sz="2800" noProof="0" dirty="0"/>
              <a:t>There is one player in the Netherlands (Michael van Gerwen) who dominated darts for a few years and is now on a high-ranking position. Other countries like Germany, Japan, and Australia have representation, but their players are less frequent and frequent lower ranks.</a:t>
            </a:r>
          </a:p>
        </p:txBody>
      </p:sp>
      <p:sp>
        <p:nvSpPr>
          <p:cNvPr id="40" name="TextBox 12">
            <a:extLst>
              <a:ext uri="{FF2B5EF4-FFF2-40B4-BE49-F238E27FC236}">
                <a16:creationId xmlns:a16="http://schemas.microsoft.com/office/drawing/2014/main" id="{63BB22EC-8D4B-A18D-B295-4FF506706057}"/>
              </a:ext>
            </a:extLst>
          </p:cNvPr>
          <p:cNvSpPr txBox="1"/>
          <p:nvPr/>
        </p:nvSpPr>
        <p:spPr>
          <a:xfrm>
            <a:off x="15558517" y="26840120"/>
            <a:ext cx="13810951" cy="1815882"/>
          </a:xfrm>
          <a:prstGeom prst="rect">
            <a:avLst/>
          </a:prstGeom>
          <a:noFill/>
        </p:spPr>
        <p:txBody>
          <a:bodyPr wrap="square" rtlCol="0">
            <a:spAutoFit/>
          </a:bodyPr>
          <a:lstStyle/>
          <a:p>
            <a:pPr algn="just"/>
            <a:r>
              <a:rPr lang="en-GB" sz="2800" noProof="0" dirty="0"/>
              <a:t>The graph below shows Rob Cross’ number of throws and check out percentages for the D1 </a:t>
            </a:r>
            <a:r>
              <a:rPr lang="en-GB" sz="2800" dirty="0"/>
              <a:t>from</a:t>
            </a:r>
            <a:r>
              <a:rPr lang="en-GB" sz="2800" noProof="0" dirty="0"/>
              <a:t> 2017 to 2024. This </a:t>
            </a:r>
            <a:r>
              <a:rPr lang="en-GB" sz="2800" dirty="0"/>
              <a:t>displays the </a:t>
            </a:r>
            <a:r>
              <a:rPr lang="en-GB" sz="2800" noProof="0" dirty="0"/>
              <a:t>phenomenon, where </a:t>
            </a:r>
            <a:r>
              <a:rPr lang="en-GB" sz="2800" dirty="0"/>
              <a:t>a </a:t>
            </a:r>
            <a:r>
              <a:rPr lang="en-GB" sz="2800" noProof="0" dirty="0"/>
              <a:t>check out percentage drops and the number of throws on this double follows in a time-shifted manner. This implies that the player noticed that this double does not work that well for </a:t>
            </a:r>
            <a:r>
              <a:rPr lang="en-GB" sz="2800" dirty="0"/>
              <a:t>him</a:t>
            </a:r>
            <a:r>
              <a:rPr lang="en-GB" sz="2800" noProof="0" dirty="0"/>
              <a:t>, so </a:t>
            </a:r>
            <a:r>
              <a:rPr lang="en-GB" sz="2800" dirty="0"/>
              <a:t>he</a:t>
            </a:r>
            <a:r>
              <a:rPr lang="en-GB" sz="2800" noProof="0" dirty="0"/>
              <a:t> adjusts his throws.</a:t>
            </a:r>
          </a:p>
        </p:txBody>
      </p:sp>
      <p:sp>
        <p:nvSpPr>
          <p:cNvPr id="41" name="TextBox 12">
            <a:extLst>
              <a:ext uri="{FF2B5EF4-FFF2-40B4-BE49-F238E27FC236}">
                <a16:creationId xmlns:a16="http://schemas.microsoft.com/office/drawing/2014/main" id="{5BE7297E-3034-BD2E-6B8F-DF1DC7731827}"/>
              </a:ext>
            </a:extLst>
          </p:cNvPr>
          <p:cNvSpPr txBox="1"/>
          <p:nvPr/>
        </p:nvSpPr>
        <p:spPr>
          <a:xfrm>
            <a:off x="15577779" y="5187505"/>
            <a:ext cx="13695881" cy="2677656"/>
          </a:xfrm>
          <a:prstGeom prst="rect">
            <a:avLst/>
          </a:prstGeom>
          <a:noFill/>
        </p:spPr>
        <p:txBody>
          <a:bodyPr wrap="square" rtlCol="0">
            <a:spAutoFit/>
          </a:bodyPr>
          <a:lstStyle/>
          <a:p>
            <a:pPr algn="just"/>
            <a:r>
              <a:rPr lang="en-GB" sz="2800" dirty="0"/>
              <a:t>A</a:t>
            </a:r>
            <a:r>
              <a:rPr lang="en-GB" sz="2800" noProof="0" dirty="0"/>
              <a:t> leg ends by hitting a double field, called a check out. These create the statistic of check out percentages. Other than in the check outs, doubles are usually not targeted.</a:t>
            </a:r>
            <a:endParaRPr lang="en-GB" sz="2800" dirty="0"/>
          </a:p>
          <a:p>
            <a:pPr algn="just"/>
            <a:r>
              <a:rPr lang="en-GB" sz="2800" noProof="0" dirty="0"/>
              <a:t>The </a:t>
            </a:r>
            <a:r>
              <a:rPr lang="en-GB" sz="2800" dirty="0"/>
              <a:t>left</a:t>
            </a:r>
            <a:r>
              <a:rPr lang="en-GB" sz="2800" noProof="0" dirty="0"/>
              <a:t> pie chart shows that D20, D16, D10, and D8 are the most popular double fields. This makes sense, since if a throw on D20 or D16 fails, the player can target the double field with half the value to finish the leg. This can also be seen in the </a:t>
            </a:r>
            <a:r>
              <a:rPr lang="en-GB" sz="2800" dirty="0"/>
              <a:t>right</a:t>
            </a:r>
            <a:r>
              <a:rPr lang="en-GB" sz="2800" noProof="0" dirty="0"/>
              <a:t> chart, where most </a:t>
            </a:r>
            <a:r>
              <a:rPr lang="en-GB" sz="2800" dirty="0"/>
              <a:t>player’s most </a:t>
            </a:r>
            <a:r>
              <a:rPr lang="en-GB" sz="2800" noProof="0" dirty="0"/>
              <a:t>frequently thrown double is the D20 </a:t>
            </a:r>
            <a:r>
              <a:rPr lang="en-GB" sz="2800" dirty="0"/>
              <a:t>with</a:t>
            </a:r>
            <a:r>
              <a:rPr lang="en-GB" sz="2800" noProof="0" dirty="0"/>
              <a:t> 71.1% and the D16 </a:t>
            </a:r>
            <a:r>
              <a:rPr lang="en-GB" sz="2800" dirty="0"/>
              <a:t>with</a:t>
            </a:r>
            <a:r>
              <a:rPr lang="en-GB" sz="2800" noProof="0" dirty="0"/>
              <a:t> 20.1%.</a:t>
            </a:r>
          </a:p>
        </p:txBody>
      </p:sp>
      <p:sp>
        <p:nvSpPr>
          <p:cNvPr id="42" name="TextBox 12">
            <a:extLst>
              <a:ext uri="{FF2B5EF4-FFF2-40B4-BE49-F238E27FC236}">
                <a16:creationId xmlns:a16="http://schemas.microsoft.com/office/drawing/2014/main" id="{7AFA065E-FC8B-3DF3-93B2-32320716FA2A}"/>
              </a:ext>
            </a:extLst>
          </p:cNvPr>
          <p:cNvSpPr txBox="1"/>
          <p:nvPr/>
        </p:nvSpPr>
        <p:spPr>
          <a:xfrm>
            <a:off x="398351" y="16090177"/>
            <a:ext cx="13940086" cy="3108543"/>
          </a:xfrm>
          <a:prstGeom prst="rect">
            <a:avLst/>
          </a:prstGeom>
          <a:noFill/>
        </p:spPr>
        <p:txBody>
          <a:bodyPr wrap="square" rtlCol="0">
            <a:spAutoFit/>
          </a:bodyPr>
          <a:lstStyle/>
          <a:p>
            <a:pPr algn="just"/>
            <a:r>
              <a:rPr lang="en-GB" sz="2800" noProof="0" dirty="0"/>
              <a:t>For this, it was </a:t>
            </a:r>
            <a:r>
              <a:rPr lang="en-GB" sz="2800" dirty="0"/>
              <a:t>assumed that </a:t>
            </a:r>
            <a:r>
              <a:rPr lang="en-GB" sz="2800" noProof="0" dirty="0"/>
              <a:t>the sport </a:t>
            </a:r>
            <a:r>
              <a:rPr lang="en-GB" sz="2800" dirty="0"/>
              <a:t>has</a:t>
            </a:r>
            <a:r>
              <a:rPr lang="en-GB" sz="2800" noProof="0" dirty="0"/>
              <a:t> reached a higher maturity level. Meaning the skill of players participating has become better with strategies and coaching. In this diagram, only the winners were looked at.</a:t>
            </a:r>
            <a:endParaRPr lang="en-GB" sz="2800" dirty="0"/>
          </a:p>
          <a:p>
            <a:pPr algn="just"/>
            <a:r>
              <a:rPr lang="en-GB" sz="2800" noProof="0" dirty="0"/>
              <a:t>The World Championship shows greater volatility with peaks around 2010 and 2017/2018 where the average was above</a:t>
            </a:r>
            <a:r>
              <a:rPr lang="en-GB" sz="2800" dirty="0"/>
              <a:t> 106</a:t>
            </a:r>
            <a:r>
              <a:rPr lang="en-GB" sz="2800" noProof="0" dirty="0"/>
              <a:t>. All lines generally go up, which </a:t>
            </a:r>
            <a:r>
              <a:rPr lang="en-GB" sz="2800" dirty="0"/>
              <a:t>can</a:t>
            </a:r>
            <a:r>
              <a:rPr lang="en-GB" sz="2800" noProof="0" dirty="0"/>
              <a:t> be seen in the upward tilted regression line. The average scores seem to range between 94 and 105. This validates the assumption that the sport has matured.</a:t>
            </a:r>
          </a:p>
        </p:txBody>
      </p:sp>
      <p:pic>
        <p:nvPicPr>
          <p:cNvPr id="6" name="Grafik 5">
            <a:extLst>
              <a:ext uri="{FF2B5EF4-FFF2-40B4-BE49-F238E27FC236}">
                <a16:creationId xmlns:a16="http://schemas.microsoft.com/office/drawing/2014/main" id="{8D03429D-6AAA-FD14-4C3F-5EA124CEB207}"/>
              </a:ext>
            </a:extLst>
          </p:cNvPr>
          <p:cNvPicPr>
            <a:picLocks noChangeAspect="1"/>
          </p:cNvPicPr>
          <p:nvPr/>
        </p:nvPicPr>
        <p:blipFill>
          <a:blip r:embed="rId5">
            <a:extLst>
              <a:ext uri="{28A0092B-C50C-407E-A947-70E740481C1C}">
                <a14:useLocalDpi xmlns:a14="http://schemas.microsoft.com/office/drawing/2010/main" val="0"/>
              </a:ext>
            </a:extLst>
          </a:blip>
          <a:srcRect r="52108"/>
          <a:stretch/>
        </p:blipFill>
        <p:spPr>
          <a:xfrm>
            <a:off x="15577779" y="8091845"/>
            <a:ext cx="6559216" cy="4868837"/>
          </a:xfrm>
          <a:prstGeom prst="rect">
            <a:avLst/>
          </a:prstGeom>
        </p:spPr>
      </p:pic>
      <p:pic>
        <p:nvPicPr>
          <p:cNvPr id="25" name="Grafik 24" descr="Ein Bild, das Text, Screenshot, Diagramm, Reihe enthält.&#10;&#10;KI-generierte Inhalte können fehlerhaft sein.">
            <a:extLst>
              <a:ext uri="{FF2B5EF4-FFF2-40B4-BE49-F238E27FC236}">
                <a16:creationId xmlns:a16="http://schemas.microsoft.com/office/drawing/2014/main" id="{55BF5033-5150-D5A2-27EA-922A276B3946}"/>
              </a:ext>
            </a:extLst>
          </p:cNvPr>
          <p:cNvPicPr>
            <a:picLocks noChangeAspect="1"/>
          </p:cNvPicPr>
          <p:nvPr/>
        </p:nvPicPr>
        <p:blipFill>
          <a:blip r:embed="rId6">
            <a:extLst>
              <a:ext uri="{28A0092B-C50C-407E-A947-70E740481C1C}">
                <a14:useLocalDpi xmlns:a14="http://schemas.microsoft.com/office/drawing/2010/main" val="0"/>
              </a:ext>
            </a:extLst>
          </a:blip>
          <a:srcRect l="984" b="5233"/>
          <a:stretch/>
        </p:blipFill>
        <p:spPr>
          <a:xfrm>
            <a:off x="342839" y="29594991"/>
            <a:ext cx="13728775" cy="5879284"/>
          </a:xfrm>
          <a:prstGeom prst="rect">
            <a:avLst/>
          </a:prstGeom>
        </p:spPr>
      </p:pic>
      <p:pic>
        <p:nvPicPr>
          <p:cNvPr id="31" name="Grafik 30" descr="Ein Bild, das Text, Diagramm, Reihe, Schrift enthält.&#10;&#10;KI-generierte Inhalte können fehlerhaft sein.">
            <a:extLst>
              <a:ext uri="{FF2B5EF4-FFF2-40B4-BE49-F238E27FC236}">
                <a16:creationId xmlns:a16="http://schemas.microsoft.com/office/drawing/2014/main" id="{BB04A315-94A0-03C0-4A0A-520007F820AC}"/>
              </a:ext>
            </a:extLst>
          </p:cNvPr>
          <p:cNvPicPr>
            <a:picLocks noChangeAspect="1"/>
          </p:cNvPicPr>
          <p:nvPr/>
        </p:nvPicPr>
        <p:blipFill>
          <a:blip r:embed="rId7">
            <a:extLst>
              <a:ext uri="{28A0092B-C50C-407E-A947-70E740481C1C}">
                <a14:useLocalDpi xmlns:a14="http://schemas.microsoft.com/office/drawing/2010/main" val="0"/>
              </a:ext>
            </a:extLst>
          </a:blip>
          <a:srcRect t="20776" b="5054"/>
          <a:stretch/>
        </p:blipFill>
        <p:spPr>
          <a:xfrm>
            <a:off x="398351" y="19347378"/>
            <a:ext cx="13423743" cy="6364207"/>
          </a:xfrm>
          <a:prstGeom prst="rect">
            <a:avLst/>
          </a:prstGeom>
        </p:spPr>
      </p:pic>
      <p:pic>
        <p:nvPicPr>
          <p:cNvPr id="34" name="Grafik 33">
            <a:extLst>
              <a:ext uri="{FF2B5EF4-FFF2-40B4-BE49-F238E27FC236}">
                <a16:creationId xmlns:a16="http://schemas.microsoft.com/office/drawing/2014/main" id="{74811DAA-018E-58EB-CD24-CD6789D94E0F}"/>
              </a:ext>
            </a:extLst>
          </p:cNvPr>
          <p:cNvPicPr>
            <a:picLocks noChangeAspect="1"/>
          </p:cNvPicPr>
          <p:nvPr/>
        </p:nvPicPr>
        <p:blipFill>
          <a:blip r:embed="rId8">
            <a:extLst>
              <a:ext uri="{28A0092B-C50C-407E-A947-70E740481C1C}">
                <a14:useLocalDpi xmlns:a14="http://schemas.microsoft.com/office/drawing/2010/main" val="0"/>
              </a:ext>
            </a:extLst>
          </a:blip>
          <a:srcRect l="3772" t="21517" r="1402" b="6505"/>
          <a:stretch/>
        </p:blipFill>
        <p:spPr>
          <a:xfrm>
            <a:off x="15577780" y="18630900"/>
            <a:ext cx="13791688" cy="5203988"/>
          </a:xfrm>
          <a:prstGeom prst="rect">
            <a:avLst/>
          </a:prstGeom>
        </p:spPr>
      </p:pic>
      <p:pic>
        <p:nvPicPr>
          <p:cNvPr id="43" name="Grafik 42">
            <a:extLst>
              <a:ext uri="{FF2B5EF4-FFF2-40B4-BE49-F238E27FC236}">
                <a16:creationId xmlns:a16="http://schemas.microsoft.com/office/drawing/2014/main" id="{63675D41-7573-6D83-3EBE-3EE753C25124}"/>
              </a:ext>
            </a:extLst>
          </p:cNvPr>
          <p:cNvPicPr>
            <a:picLocks noChangeAspect="1"/>
          </p:cNvPicPr>
          <p:nvPr/>
        </p:nvPicPr>
        <p:blipFill>
          <a:blip r:embed="rId9">
            <a:extLst>
              <a:ext uri="{28A0092B-C50C-407E-A947-70E740481C1C}">
                <a14:useLocalDpi xmlns:a14="http://schemas.microsoft.com/office/drawing/2010/main" val="0"/>
              </a:ext>
            </a:extLst>
          </a:blip>
          <a:srcRect l="-539" t="14898" r="-444" b="3633"/>
          <a:stretch/>
        </p:blipFill>
        <p:spPr>
          <a:xfrm>
            <a:off x="16543539" y="28754715"/>
            <a:ext cx="11186912" cy="6719562"/>
          </a:xfrm>
          <a:prstGeom prst="rect">
            <a:avLst/>
          </a:prstGeom>
        </p:spPr>
      </p:pic>
      <p:pic>
        <p:nvPicPr>
          <p:cNvPr id="9" name="Grafik 8">
            <a:extLst>
              <a:ext uri="{FF2B5EF4-FFF2-40B4-BE49-F238E27FC236}">
                <a16:creationId xmlns:a16="http://schemas.microsoft.com/office/drawing/2014/main" id="{586D7FD0-8686-59C2-015C-ABC6F82D4ED5}"/>
              </a:ext>
            </a:extLst>
          </p:cNvPr>
          <p:cNvPicPr>
            <a:picLocks noChangeAspect="1"/>
          </p:cNvPicPr>
          <p:nvPr/>
        </p:nvPicPr>
        <p:blipFill>
          <a:blip r:embed="rId10">
            <a:extLst>
              <a:ext uri="{28A0092B-C50C-407E-A947-70E740481C1C}">
                <a14:useLocalDpi xmlns:a14="http://schemas.microsoft.com/office/drawing/2010/main" val="0"/>
              </a:ext>
            </a:extLst>
          </a:blip>
          <a:srcRect t="424"/>
          <a:stretch/>
        </p:blipFill>
        <p:spPr>
          <a:xfrm>
            <a:off x="22137000" y="8327995"/>
            <a:ext cx="6687862" cy="4397171"/>
          </a:xfrm>
          <a:prstGeom prst="rect">
            <a:avLst/>
          </a:prstGeom>
        </p:spPr>
      </p:pic>
      <p:graphicFrame>
        <p:nvGraphicFramePr>
          <p:cNvPr id="10" name="Diagramm 9">
            <a:extLst>
              <a:ext uri="{FF2B5EF4-FFF2-40B4-BE49-F238E27FC236}">
                <a16:creationId xmlns:a16="http://schemas.microsoft.com/office/drawing/2014/main" id="{E6D687AA-4DAD-5B06-D659-E6ACC7BCD7DE}"/>
              </a:ext>
            </a:extLst>
          </p:cNvPr>
          <p:cNvGraphicFramePr/>
          <p:nvPr>
            <p:extLst>
              <p:ext uri="{D42A27DB-BD31-4B8C-83A1-F6EECF244321}">
                <p14:modId xmlns:p14="http://schemas.microsoft.com/office/powerpoint/2010/main" val="3503691968"/>
              </p:ext>
            </p:extLst>
          </p:nvPr>
        </p:nvGraphicFramePr>
        <p:xfrm>
          <a:off x="345256" y="7400222"/>
          <a:ext cx="13878813" cy="14400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2" name="TextBox 11">
            <a:extLst>
              <a:ext uri="{FF2B5EF4-FFF2-40B4-BE49-F238E27FC236}">
                <a16:creationId xmlns:a16="http://schemas.microsoft.com/office/drawing/2014/main" id="{E6008C13-5DBA-41C4-A15C-3BFA4D97D3D1}"/>
              </a:ext>
            </a:extLst>
          </p:cNvPr>
          <p:cNvSpPr txBox="1"/>
          <p:nvPr/>
        </p:nvSpPr>
        <p:spPr>
          <a:xfrm>
            <a:off x="398351" y="12040295"/>
            <a:ext cx="5812464" cy="2677656"/>
          </a:xfrm>
          <a:prstGeom prst="rect">
            <a:avLst/>
          </a:prstGeom>
          <a:noFill/>
        </p:spPr>
        <p:txBody>
          <a:bodyPr wrap="square" rtlCol="0">
            <a:spAutoFit/>
          </a:bodyPr>
          <a:lstStyle/>
          <a:p>
            <a:pPr algn="just"/>
            <a:r>
              <a:rPr lang="en-US" sz="2800" dirty="0">
                <a:solidFill>
                  <a:srgbClr val="31333F"/>
                </a:solidFill>
              </a:rPr>
              <a:t>There is a big difference between the number of tournaments held in the UK and Germany and other countries. This shows that there is a much bigger influence on darts in Europe than in the rest of the world.</a:t>
            </a:r>
          </a:p>
        </p:txBody>
      </p:sp>
      <p:sp>
        <p:nvSpPr>
          <p:cNvPr id="24" name="TextBox 14">
            <a:extLst>
              <a:ext uri="{FF2B5EF4-FFF2-40B4-BE49-F238E27FC236}">
                <a16:creationId xmlns:a16="http://schemas.microsoft.com/office/drawing/2014/main" id="{403F7BA0-0223-716F-BFA3-BB63BE584879}"/>
              </a:ext>
            </a:extLst>
          </p:cNvPr>
          <p:cNvSpPr txBox="1"/>
          <p:nvPr/>
        </p:nvSpPr>
        <p:spPr>
          <a:xfrm>
            <a:off x="342844" y="10343159"/>
            <a:ext cx="6782307" cy="1569660"/>
          </a:xfrm>
          <a:prstGeom prst="rect">
            <a:avLst/>
          </a:prstGeom>
          <a:noFill/>
        </p:spPr>
        <p:txBody>
          <a:bodyPr wrap="square" rtlCol="0">
            <a:spAutoFit/>
          </a:bodyPr>
          <a:lstStyle/>
          <a:p>
            <a:r>
              <a:rPr lang="en-GB" sz="4800" dirty="0">
                <a:solidFill>
                  <a:srgbClr val="9B0A7D"/>
                </a:solidFill>
              </a:rPr>
              <a:t>How are the tournament’s locations distributed?</a:t>
            </a:r>
          </a:p>
        </p:txBody>
      </p:sp>
      <p:pic>
        <p:nvPicPr>
          <p:cNvPr id="30" name="Grafik 29">
            <a:extLst>
              <a:ext uri="{FF2B5EF4-FFF2-40B4-BE49-F238E27FC236}">
                <a16:creationId xmlns:a16="http://schemas.microsoft.com/office/drawing/2014/main" id="{AE627B18-EE16-201C-0A27-F7A48102B367}"/>
              </a:ext>
            </a:extLst>
          </p:cNvPr>
          <p:cNvPicPr>
            <a:picLocks noChangeAspect="1"/>
          </p:cNvPicPr>
          <p:nvPr/>
        </p:nvPicPr>
        <p:blipFill>
          <a:blip r:embed="rId16">
            <a:extLst>
              <a:ext uri="{28A0092B-C50C-407E-A947-70E740481C1C}">
                <a14:useLocalDpi xmlns:a14="http://schemas.microsoft.com/office/drawing/2010/main" val="0"/>
              </a:ext>
            </a:extLst>
          </a:blip>
          <a:srcRect l="7690" t="1705" r="1444" b="5427"/>
          <a:stretch/>
        </p:blipFill>
        <p:spPr>
          <a:xfrm>
            <a:off x="7569292" y="10019067"/>
            <a:ext cx="6502322" cy="4698883"/>
          </a:xfrm>
          <a:prstGeom prst="rect">
            <a:avLst/>
          </a:prstGeom>
        </p:spPr>
      </p:pic>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100</TotalTime>
  <Words>676</Words>
  <Application>Microsoft Office PowerPoint</Application>
  <PresentationFormat>Benutzerdefiniert</PresentationFormat>
  <Paragraphs>33</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Aptos</vt:lpstr>
      <vt:lpstr>Arial</vt:lpstr>
      <vt:lpstr>Calibri</vt:lpstr>
      <vt:lpstr>Calibri Light</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Tyra Kausch</cp:lastModifiedBy>
  <cp:revision>126</cp:revision>
  <dcterms:created xsi:type="dcterms:W3CDTF">2025-03-19T12:41:27Z</dcterms:created>
  <dcterms:modified xsi:type="dcterms:W3CDTF">2025-03-26T11:19:22Z</dcterms:modified>
</cp:coreProperties>
</file>