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40" d="100"/>
          <a:sy n="40" d="100"/>
        </p:scale>
        <p:origin x="468" y="-1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03/25/2025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013081"/>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827883"/>
            <a:ext cx="4121790" cy="707886"/>
          </a:xfrm>
          <a:prstGeom prst="rect">
            <a:avLst/>
          </a:prstGeom>
          <a:noFill/>
        </p:spPr>
        <p:txBody>
          <a:bodyPr wrap="square" rtlCol="0">
            <a:spAutoFit/>
          </a:bodyPr>
          <a:lstStyle/>
          <a:p>
            <a:r>
              <a:rPr lang="tr-TR" sz="4000" dirty="0">
                <a:solidFill>
                  <a:srgbClr val="9B0A7D"/>
                </a:solidFill>
              </a:rPr>
              <a:t>Introduction</a:t>
            </a:r>
            <a:endParaRPr lang="en-US" sz="40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330324" y="9188062"/>
            <a:ext cx="2849452" cy="707886"/>
          </a:xfrm>
          <a:prstGeom prst="rect">
            <a:avLst/>
          </a:prstGeom>
          <a:noFill/>
        </p:spPr>
        <p:txBody>
          <a:bodyPr wrap="square" rtlCol="0">
            <a:spAutoFit/>
          </a:bodyPr>
          <a:lstStyle/>
          <a:p>
            <a:r>
              <a:rPr lang="tr-TR" sz="4000" dirty="0">
                <a:solidFill>
                  <a:srgbClr val="9B0A7D"/>
                </a:solidFill>
              </a:rPr>
              <a:t>Method</a:t>
            </a:r>
            <a:endParaRPr lang="en-US" sz="40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30324" y="4600571"/>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330325" y="9933753"/>
            <a:ext cx="13869651" cy="3539430"/>
          </a:xfrm>
          <a:prstGeom prst="rect">
            <a:avLst/>
          </a:prstGeom>
          <a:noFill/>
        </p:spPr>
        <p:txBody>
          <a:bodyPr wrap="square" rtlCol="0">
            <a:spAutoFit/>
          </a:bodyPr>
          <a:lstStyle/>
          <a:p>
            <a:pPr algn="just"/>
            <a:r>
              <a:rPr lang="en-US" sz="2800" noProof="0" dirty="0"/>
              <a:t>The research questions – of which a few are represented on this poster – were formulated </a:t>
            </a:r>
            <a:r>
              <a:rPr lang="en-US" sz="2800" dirty="0"/>
              <a:t>while looking ahead at available data sources. </a:t>
            </a:r>
            <a:r>
              <a:rPr lang="en-GB" sz="2800" b="0" i="0" dirty="0">
                <a:solidFill>
                  <a:srgbClr val="31333F"/>
                </a:solidFill>
                <a:effectLst/>
              </a:rPr>
              <a:t>Web scraping scripts were then developed and executed to 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questions</a:t>
            </a:r>
            <a:r>
              <a:rPr lang="de-DE" sz="2800" b="0" i="0" dirty="0">
                <a:solidFill>
                  <a:srgbClr val="31333F"/>
                </a:solidFill>
                <a:effectLst/>
              </a:rPr>
              <a:t>.</a:t>
            </a:r>
            <a:endParaRPr lang="en-US" sz="28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30325" y="13533234"/>
            <a:ext cx="2459119" cy="707886"/>
          </a:xfrm>
          <a:prstGeom prst="rect">
            <a:avLst/>
          </a:prstGeom>
          <a:noFill/>
        </p:spPr>
        <p:txBody>
          <a:bodyPr wrap="square" rtlCol="0">
            <a:spAutoFit/>
          </a:bodyPr>
          <a:lstStyle/>
          <a:p>
            <a:r>
              <a:rPr lang="en-US" sz="40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30326" y="14309055"/>
            <a:ext cx="13839798" cy="646331"/>
          </a:xfrm>
          <a:prstGeom prst="rect">
            <a:avLst/>
          </a:prstGeom>
          <a:noFill/>
        </p:spPr>
        <p:txBody>
          <a:bodyPr wrap="square" rtlCol="0">
            <a:spAutoFit/>
          </a:bodyPr>
          <a:lstStyle/>
          <a:p>
            <a:r>
              <a:rPr lang="en-GB" sz="36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30325" y="25889326"/>
            <a:ext cx="13717978" cy="646331"/>
          </a:xfrm>
          <a:prstGeom prst="rect">
            <a:avLst/>
          </a:prstGeom>
          <a:noFill/>
        </p:spPr>
        <p:txBody>
          <a:bodyPr wrap="square" rtlCol="0">
            <a:spAutoFit/>
          </a:bodyPr>
          <a:lstStyle/>
          <a:p>
            <a:r>
              <a:rPr lang="en-GB" sz="3600" dirty="0">
                <a:solidFill>
                  <a:srgbClr val="9B0A7D"/>
                </a:solidFill>
              </a:rPr>
              <a:t>How does the price money and number of participants vary over time?</a:t>
            </a:r>
            <a:endParaRPr lang="en-US" sz="36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850616"/>
            <a:ext cx="13695885" cy="1200329"/>
          </a:xfrm>
          <a:prstGeom prst="rect">
            <a:avLst/>
          </a:prstGeom>
          <a:noFill/>
        </p:spPr>
        <p:txBody>
          <a:bodyPr wrap="square" rtlCol="0">
            <a:spAutoFit/>
          </a:bodyPr>
          <a:lstStyle/>
          <a:p>
            <a:r>
              <a:rPr lang="en-GB" sz="3600" dirty="0">
                <a:solidFill>
                  <a:srgbClr val="9B0A7D"/>
                </a:solidFill>
              </a:rPr>
              <a:t>What are most popular double fields and their corresponding check out quotes?</a:t>
            </a:r>
            <a:endParaRPr lang="en-US" sz="36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24071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77782" y="13534352"/>
            <a:ext cx="13695877" cy="646331"/>
          </a:xfrm>
          <a:prstGeom prst="rect">
            <a:avLst/>
          </a:prstGeom>
          <a:noFill/>
        </p:spPr>
        <p:txBody>
          <a:bodyPr wrap="square" rtlCol="0">
            <a:spAutoFit/>
          </a:bodyPr>
          <a:lstStyle/>
          <a:p>
            <a:r>
              <a:rPr lang="en-GB" sz="3600" dirty="0">
                <a:solidFill>
                  <a:srgbClr val="9B0A7D"/>
                </a:solidFill>
              </a:rPr>
              <a:t>How does nationality effect the rankings?</a:t>
            </a:r>
            <a:endParaRPr lang="en-US" sz="36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7560" y="36775668"/>
            <a:ext cx="2772747" cy="707886"/>
          </a:xfrm>
          <a:prstGeom prst="rect">
            <a:avLst/>
          </a:prstGeom>
          <a:noFill/>
        </p:spPr>
        <p:txBody>
          <a:bodyPr wrap="none" rtlCol="0">
            <a:spAutoFit/>
          </a:bodyPr>
          <a:lstStyle/>
          <a:p>
            <a:r>
              <a:rPr lang="en-US" sz="4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4392731" y="36744247"/>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577782" y="23566433"/>
            <a:ext cx="13717975" cy="646331"/>
          </a:xfrm>
          <a:prstGeom prst="rect">
            <a:avLst/>
          </a:prstGeom>
          <a:noFill/>
        </p:spPr>
        <p:txBody>
          <a:bodyPr wrap="square" rtlCol="0">
            <a:spAutoFit/>
          </a:bodyPr>
          <a:lstStyle/>
          <a:p>
            <a:r>
              <a:rPr lang="en-GB" sz="3600" dirty="0">
                <a:solidFill>
                  <a:srgbClr val="9B0A7D"/>
                </a:solidFill>
              </a:rPr>
              <a:t>How does the performance of individual players change over time?</a:t>
            </a:r>
            <a:endParaRPr lang="en-US" sz="36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52632" y="27745957"/>
            <a:ext cx="10546190" cy="6896718"/>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6">
            <a:extLst>
              <a:ext uri="{28A0092B-C50C-407E-A947-70E740481C1C}">
                <a14:useLocalDpi xmlns:a14="http://schemas.microsoft.com/office/drawing/2010/main" val="0"/>
              </a:ext>
            </a:extLst>
          </a:blip>
          <a:srcRect t="8073"/>
          <a:stretch/>
        </p:blipFill>
        <p:spPr>
          <a:xfrm>
            <a:off x="16724767" y="17778311"/>
            <a:ext cx="11001195" cy="578812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30326" y="26585399"/>
            <a:ext cx="13869650" cy="2677656"/>
          </a:xfrm>
          <a:prstGeom prst="rect">
            <a:avLst/>
          </a:prstGeom>
          <a:noFill/>
        </p:spPr>
        <p:txBody>
          <a:bodyPr wrap="square" rtlCol="0">
            <a:spAutoFit/>
          </a:bodyPr>
          <a:lstStyle/>
          <a:p>
            <a:pPr algn="just"/>
            <a:r>
              <a:rPr lang="en-GB" sz="2800" noProof="0" dirty="0"/>
              <a:t>For this question, only the  data for the PDC World Championship was analysed. In this graph, the prize money</a:t>
            </a:r>
            <a:r>
              <a:rPr lang="en-GB" sz="2800" dirty="0"/>
              <a:t> and number of participants is rising. The coloured stacked bars indicate prize allocation 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77782" y="14238881"/>
            <a:ext cx="13717975" cy="3539430"/>
          </a:xfrm>
          <a:prstGeom prst="rect">
            <a:avLst/>
          </a:prstGeom>
          <a:noFill/>
        </p:spPr>
        <p:txBody>
          <a:bodyPr wrap="square" rtlCol="0">
            <a:spAutoFit/>
          </a:bodyPr>
          <a:lstStyle/>
          <a:p>
            <a:pPr algn="just"/>
            <a:r>
              <a:rPr lang="en-GB" sz="28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2800" noProof="0" dirty="0"/>
              <a:t>It is also seen that there is one player in the Netherlands (Michael van Gerwen) which dominated the darts for a few years and is now </a:t>
            </a:r>
            <a:r>
              <a:rPr lang="en-GB" sz="2800" dirty="0"/>
              <a:t>also</a:t>
            </a:r>
            <a:r>
              <a:rPr lang="en-GB" sz="28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77781" y="24212764"/>
            <a:ext cx="13810951" cy="3539430"/>
          </a:xfrm>
          <a:prstGeom prst="rect">
            <a:avLst/>
          </a:prstGeom>
          <a:noFill/>
        </p:spPr>
        <p:txBody>
          <a:bodyPr wrap="square" rtlCol="0">
            <a:spAutoFit/>
          </a:bodyPr>
          <a:lstStyle/>
          <a:p>
            <a:pPr algn="just"/>
            <a:r>
              <a:rPr lang="en-GB" sz="2800" noProof="0" dirty="0"/>
              <a:t>The graphs below shows the player Rob Cross’ performance </a:t>
            </a:r>
            <a:r>
              <a:rPr lang="en-GB" sz="2800" dirty="0"/>
              <a:t>from</a:t>
            </a:r>
            <a:r>
              <a:rPr lang="en-GB" sz="28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 The average collapse in 2020 can be explained by problems due to the Corona pandemic.</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89" y="5044708"/>
            <a:ext cx="13695881" cy="3539430"/>
          </a:xfrm>
          <a:prstGeom prst="rect">
            <a:avLst/>
          </a:prstGeom>
          <a:noFill/>
        </p:spPr>
        <p:txBody>
          <a:bodyPr wrap="square" rtlCol="0">
            <a:spAutoFit/>
          </a:bodyPr>
          <a:lstStyle/>
          <a:p>
            <a:pPr algn="just"/>
            <a:r>
              <a:rPr lang="en-GB" sz="2800" dirty="0"/>
              <a:t>A</a:t>
            </a:r>
            <a:r>
              <a:rPr lang="en-GB" sz="28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28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30325" y="15008716"/>
            <a:ext cx="13869651" cy="3970318"/>
          </a:xfrm>
          <a:prstGeom prst="rect">
            <a:avLst/>
          </a:prstGeom>
          <a:noFill/>
        </p:spPr>
        <p:txBody>
          <a:bodyPr wrap="square" rtlCol="0">
            <a:spAutoFit/>
          </a:bodyPr>
          <a:lstStyle/>
          <a:p>
            <a:pPr algn="just"/>
            <a:r>
              <a:rPr lang="en-GB" sz="2800" noProof="0" dirty="0"/>
              <a:t>This question was asked, assuming that over time, the sport </a:t>
            </a:r>
            <a:r>
              <a:rPr lang="en-GB" sz="2800" dirty="0"/>
              <a:t>have</a:t>
            </a:r>
            <a:r>
              <a:rPr lang="en-GB" sz="28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2800" dirty="0"/>
          </a:p>
          <a:p>
            <a:pPr algn="just"/>
            <a:r>
              <a:rPr lang="en-GB" sz="2800" noProof="0" dirty="0"/>
              <a:t>The World Championship scores demonstrate greater volatility, with notable peaks around 2010 and 2017-2018 where </a:t>
            </a:r>
            <a:r>
              <a:rPr lang="en-GB" sz="2800" dirty="0"/>
              <a:t>an average of 106</a:t>
            </a:r>
            <a:r>
              <a:rPr lang="en-GB" sz="28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9" name="Grafik 8">
            <a:extLst>
              <a:ext uri="{FF2B5EF4-FFF2-40B4-BE49-F238E27FC236}">
                <a16:creationId xmlns:a16="http://schemas.microsoft.com/office/drawing/2014/main" id="{A00E59CC-AEC8-DC98-4F7C-2745EBFB8C93}"/>
              </a:ext>
            </a:extLst>
          </p:cNvPr>
          <p:cNvPicPr>
            <a:picLocks noChangeAspect="1"/>
          </p:cNvPicPr>
          <p:nvPr/>
        </p:nvPicPr>
        <p:blipFill>
          <a:blip r:embed="rId7">
            <a:extLst>
              <a:ext uri="{28A0092B-C50C-407E-A947-70E740481C1C}">
                <a14:useLocalDpi xmlns:a14="http://schemas.microsoft.com/office/drawing/2010/main" val="0"/>
              </a:ext>
            </a:extLst>
          </a:blip>
          <a:srcRect l="880" t="10394" r="1185"/>
          <a:stretch/>
        </p:blipFill>
        <p:spPr>
          <a:xfrm>
            <a:off x="400762" y="19016149"/>
            <a:ext cx="14510803" cy="6823435"/>
          </a:xfrm>
          <a:prstGeom prst="rect">
            <a:avLst/>
          </a:prstGeom>
        </p:spPr>
      </p:pic>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77781" y="8566802"/>
            <a:ext cx="13695879" cy="4868837"/>
          </a:xfrm>
          <a:prstGeom prst="rect">
            <a:avLst/>
          </a:prstGeom>
        </p:spPr>
      </p:pic>
      <p:pic>
        <p:nvPicPr>
          <p:cNvPr id="17" name="Grafik 16">
            <a:extLst>
              <a:ext uri="{FF2B5EF4-FFF2-40B4-BE49-F238E27FC236}">
                <a16:creationId xmlns:a16="http://schemas.microsoft.com/office/drawing/2014/main" id="{4AFDDE6E-A053-97F2-69E9-EE7ABC1D52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324" y="29301052"/>
            <a:ext cx="13837816" cy="6191637"/>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46</TotalTime>
  <Words>913</Words>
  <Application>Microsoft Office PowerPoint</Application>
  <PresentationFormat>Benutzerdefiniert</PresentationFormat>
  <Paragraphs>28</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76</cp:revision>
  <dcterms:created xsi:type="dcterms:W3CDTF">2025-03-19T12:41:27Z</dcterms:created>
  <dcterms:modified xsi:type="dcterms:W3CDTF">2025-03-25T10:51:24Z</dcterms:modified>
</cp:coreProperties>
</file>