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0" d="100"/>
          <a:sy n="30" d="100"/>
        </p:scale>
        <p:origin x="1396" y="-2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4582615" y="3011745"/>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22619" y="3760580"/>
            <a:ext cx="4121790" cy="769441"/>
          </a:xfrm>
          <a:prstGeom prst="rect">
            <a:avLst/>
          </a:prstGeom>
          <a:noFill/>
        </p:spPr>
        <p:txBody>
          <a:bodyPr wrap="square" rtlCol="0">
            <a:spAutoFit/>
          </a:bodyPr>
          <a:lstStyle/>
          <a:p>
            <a:r>
              <a:rPr lang="tr-TR" sz="4400" dirty="0">
                <a:solidFill>
                  <a:srgbClr val="9B0A7D"/>
                </a:solidFill>
              </a:rPr>
              <a:t>Introduction</a:t>
            </a:r>
            <a:endParaRPr lang="en-US" sz="4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22618" y="7613438"/>
            <a:ext cx="2849452" cy="769441"/>
          </a:xfrm>
          <a:prstGeom prst="rect">
            <a:avLst/>
          </a:prstGeom>
          <a:noFill/>
        </p:spPr>
        <p:txBody>
          <a:bodyPr wrap="square" rtlCol="0">
            <a:spAutoFit/>
          </a:bodyPr>
          <a:lstStyle/>
          <a:p>
            <a:r>
              <a:rPr lang="tr-TR" sz="4400" dirty="0">
                <a:solidFill>
                  <a:srgbClr val="9B0A7D"/>
                </a:solidFill>
              </a:rPr>
              <a:t>Method</a:t>
            </a:r>
            <a:endParaRPr lang="en-US" sz="4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22618" y="4534816"/>
            <a:ext cx="13869655" cy="2862322"/>
          </a:xfrm>
          <a:prstGeom prst="rect">
            <a:avLst/>
          </a:prstGeom>
          <a:noFill/>
        </p:spPr>
        <p:txBody>
          <a:bodyPr wrap="square" rtlCol="0">
            <a:spAutoFit/>
          </a:bodyPr>
          <a:lstStyle/>
          <a:p>
            <a:pPr algn="just"/>
            <a:r>
              <a:rPr lang="en-GB" sz="36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36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22617" y="8376447"/>
            <a:ext cx="13869651" cy="5632311"/>
          </a:xfrm>
          <a:prstGeom prst="rect">
            <a:avLst/>
          </a:prstGeom>
          <a:noFill/>
        </p:spPr>
        <p:txBody>
          <a:bodyPr wrap="square" rtlCol="0">
            <a:spAutoFit/>
          </a:bodyPr>
          <a:lstStyle/>
          <a:p>
            <a:pPr algn="just"/>
            <a:r>
              <a:rPr lang="en-US" sz="3600" noProof="0" dirty="0"/>
              <a:t>The research questions – of which a few are represented on this poster – were formulated </a:t>
            </a:r>
            <a:r>
              <a:rPr lang="en-US" sz="3600" dirty="0"/>
              <a:t>while looking ahead at available data sources. </a:t>
            </a:r>
            <a:r>
              <a:rPr lang="en-GB" sz="36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3600" b="0" i="0" dirty="0">
                <a:solidFill>
                  <a:srgbClr val="31333F"/>
                </a:solidFill>
                <a:effectLst/>
              </a:rPr>
              <a:t>.</a:t>
            </a:r>
            <a:endParaRPr lang="en-US" sz="36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22617" y="14105091"/>
            <a:ext cx="2459119" cy="769441"/>
          </a:xfrm>
          <a:prstGeom prst="rect">
            <a:avLst/>
          </a:prstGeom>
          <a:noFill/>
        </p:spPr>
        <p:txBody>
          <a:bodyPr wrap="square" rtlCol="0">
            <a:spAutoFit/>
          </a:bodyPr>
          <a:lstStyle/>
          <a:p>
            <a:r>
              <a:rPr lang="en-US" sz="4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22616" y="14988925"/>
            <a:ext cx="13839798" cy="707886"/>
          </a:xfrm>
          <a:prstGeom prst="rect">
            <a:avLst/>
          </a:prstGeom>
          <a:noFill/>
        </p:spPr>
        <p:txBody>
          <a:bodyPr wrap="square" rtlCol="0">
            <a:spAutoFit/>
          </a:bodyPr>
          <a:lstStyle/>
          <a:p>
            <a:r>
              <a:rPr lang="en-GB" sz="40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22616" y="26897882"/>
            <a:ext cx="13717978" cy="1323439"/>
          </a:xfrm>
          <a:prstGeom prst="rect">
            <a:avLst/>
          </a:prstGeom>
          <a:noFill/>
        </p:spPr>
        <p:txBody>
          <a:bodyPr wrap="square" rtlCol="0">
            <a:spAutoFit/>
          </a:bodyPr>
          <a:lstStyle/>
          <a:p>
            <a:r>
              <a:rPr lang="en-GB" sz="4000" dirty="0">
                <a:solidFill>
                  <a:srgbClr val="9B0A7D"/>
                </a:solidFill>
              </a:rPr>
              <a:t>How does the price money and number of participants vary over time?</a:t>
            </a:r>
            <a:endParaRPr lang="en-US" sz="40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002807" y="3732856"/>
            <a:ext cx="14920824" cy="1323439"/>
          </a:xfrm>
          <a:prstGeom prst="rect">
            <a:avLst/>
          </a:prstGeom>
          <a:noFill/>
        </p:spPr>
        <p:txBody>
          <a:bodyPr wrap="square" rtlCol="0">
            <a:spAutoFit/>
          </a:bodyPr>
          <a:lstStyle/>
          <a:p>
            <a:r>
              <a:rPr lang="en-GB" sz="4000" dirty="0">
                <a:solidFill>
                  <a:srgbClr val="9B0A7D"/>
                </a:solidFill>
              </a:rPr>
              <a:t>What are most popular double fields and their corresponding check out quotes?</a:t>
            </a:r>
            <a:endParaRPr lang="en-US" sz="40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6469674"/>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002814" y="14008758"/>
            <a:ext cx="15034835" cy="707886"/>
          </a:xfrm>
          <a:prstGeom prst="rect">
            <a:avLst/>
          </a:prstGeom>
          <a:noFill/>
        </p:spPr>
        <p:txBody>
          <a:bodyPr wrap="square" rtlCol="0">
            <a:spAutoFit/>
          </a:bodyPr>
          <a:lstStyle/>
          <a:p>
            <a:r>
              <a:rPr lang="en-GB" sz="4000" dirty="0">
                <a:solidFill>
                  <a:srgbClr val="9B0A7D"/>
                </a:solidFill>
              </a:rPr>
              <a:t>How does nationality effect the rankings?</a:t>
            </a:r>
            <a:endParaRPr lang="en-US" sz="40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874004"/>
            <a:ext cx="4065921" cy="1015663"/>
          </a:xfrm>
          <a:prstGeom prst="rect">
            <a:avLst/>
          </a:prstGeom>
          <a:noFill/>
        </p:spPr>
        <p:txBody>
          <a:bodyPr wrap="none" rtlCol="0">
            <a:spAutoFit/>
          </a:bodyPr>
          <a:lstStyle/>
          <a:p>
            <a:r>
              <a:rPr lang="en-US" sz="6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3600" y="37889667"/>
            <a:ext cx="14009215" cy="3785652"/>
          </a:xfrm>
          <a:prstGeom prst="rect">
            <a:avLst/>
          </a:prstGeom>
          <a:noFill/>
        </p:spPr>
        <p:txBody>
          <a:bodyPr wrap="square" rtlCol="0">
            <a:spAutoFit/>
          </a:bodyPr>
          <a:lstStyle/>
          <a:p>
            <a:r>
              <a:rPr lang="tr-TR" sz="4000" noProof="0" dirty="0"/>
              <a:t>https://app.dartsorakel.com/</a:t>
            </a:r>
          </a:p>
          <a:p>
            <a:r>
              <a:rPr lang="tr-TR" sz="4000" noProof="0" dirty="0"/>
              <a:t>https://mastercaller.com/tournaments/pdc-world-championship/</a:t>
            </a:r>
          </a:p>
          <a:p>
            <a:r>
              <a:rPr lang="tr-TR" sz="4000" noProof="0" dirty="0"/>
              <a:t>https://www.dartn.de/Dart-Profis</a:t>
            </a:r>
          </a:p>
          <a:p>
            <a:r>
              <a:rPr lang="tr-TR" sz="4000" noProof="0" dirty="0">
                <a:solidFill>
                  <a:schemeClr val="bg1"/>
                </a:solidFill>
              </a:rPr>
              <a:t>https://de.wikipedia.org/wiki/Professional_Darts_Corporation</a:t>
            </a:r>
          </a:p>
          <a:p>
            <a:r>
              <a:rPr lang="tr-TR" sz="4000" noProof="0" dirty="0">
                <a:solidFill>
                  <a:schemeClr val="bg1"/>
                </a:solidFill>
              </a:rPr>
              <a:t>https://de.wikipedia.org/wiki/PDC_World_Darts_Championship</a:t>
            </a:r>
          </a:p>
          <a:p>
            <a:r>
              <a:rPr lang="tr-TR" sz="4000" noProof="0" dirty="0">
                <a:solidFill>
                  <a:schemeClr val="bg1"/>
                </a:solidFill>
              </a:rPr>
              <a:t>https://www.flashscore.de/</a:t>
            </a:r>
            <a:endParaRPr lang="en-US" sz="4000" noProof="0" dirty="0">
              <a:solidFill>
                <a:schemeClr val="bg1"/>
              </a:solidFill>
            </a:endParaRPr>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4787997" y="26293885"/>
            <a:ext cx="15034830" cy="707886"/>
          </a:xfrm>
          <a:prstGeom prst="rect">
            <a:avLst/>
          </a:prstGeom>
          <a:noFill/>
        </p:spPr>
        <p:txBody>
          <a:bodyPr wrap="square" rtlCol="0">
            <a:spAutoFit/>
          </a:bodyPr>
          <a:lstStyle/>
          <a:p>
            <a:r>
              <a:rPr lang="en-GB" sz="4000" dirty="0">
                <a:solidFill>
                  <a:srgbClr val="9B0A7D"/>
                </a:solidFill>
              </a:rPr>
              <a:t>How does the performance of individual players change over time?</a:t>
            </a:r>
            <a:endParaRPr lang="en-US" sz="40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3">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6" name="Grafik 5">
            <a:extLst>
              <a:ext uri="{FF2B5EF4-FFF2-40B4-BE49-F238E27FC236}">
                <a16:creationId xmlns:a16="http://schemas.microsoft.com/office/drawing/2014/main" id="{7E382A02-4DF1-DDA2-3E3E-663E673B3461}"/>
              </a:ext>
            </a:extLst>
          </p:cNvPr>
          <p:cNvPicPr>
            <a:picLocks noChangeAspect="1"/>
          </p:cNvPicPr>
          <p:nvPr/>
        </p:nvPicPr>
        <p:blipFill>
          <a:blip r:embed="rId4">
            <a:extLst>
              <a:ext uri="{28A0092B-C50C-407E-A947-70E740481C1C}">
                <a14:useLocalDpi xmlns:a14="http://schemas.microsoft.com/office/drawing/2010/main" val="0"/>
              </a:ext>
            </a:extLst>
          </a:blip>
          <a:srcRect b="2714"/>
          <a:stretch/>
        </p:blipFill>
        <p:spPr>
          <a:xfrm>
            <a:off x="6620385" y="27652915"/>
            <a:ext cx="7726392" cy="4398793"/>
          </a:xfrm>
          <a:prstGeom prst="rect">
            <a:avLst/>
          </a:prstGeom>
        </p:spPr>
      </p:pic>
      <p:pic>
        <p:nvPicPr>
          <p:cNvPr id="10" name="Grafik 9">
            <a:extLst>
              <a:ext uri="{FF2B5EF4-FFF2-40B4-BE49-F238E27FC236}">
                <a16:creationId xmlns:a16="http://schemas.microsoft.com/office/drawing/2014/main" id="{40B89DDD-9679-C5C2-3697-F9A848A643E0}"/>
              </a:ext>
            </a:extLst>
          </p:cNvPr>
          <p:cNvPicPr>
            <a:picLocks noChangeAspect="1"/>
          </p:cNvPicPr>
          <p:nvPr/>
        </p:nvPicPr>
        <p:blipFill>
          <a:blip r:embed="rId5">
            <a:extLst>
              <a:ext uri="{28A0092B-C50C-407E-A947-70E740481C1C}">
                <a14:useLocalDpi xmlns:a14="http://schemas.microsoft.com/office/drawing/2010/main" val="0"/>
              </a:ext>
            </a:extLst>
          </a:blip>
          <a:srcRect l="4049" t="2620" b="6201"/>
          <a:stretch/>
        </p:blipFill>
        <p:spPr>
          <a:xfrm>
            <a:off x="24720822" y="4466715"/>
            <a:ext cx="5316827" cy="4425229"/>
          </a:xfrm>
          <a:prstGeom prst="rect">
            <a:avLst/>
          </a:prstGeom>
        </p:spPr>
      </p:pic>
      <p:pic>
        <p:nvPicPr>
          <p:cNvPr id="19" name="Grafik 18">
            <a:extLst>
              <a:ext uri="{FF2B5EF4-FFF2-40B4-BE49-F238E27FC236}">
                <a16:creationId xmlns:a16="http://schemas.microsoft.com/office/drawing/2014/main" id="{3C16E54E-48BE-2311-CB17-F97AE1A78C7C}"/>
              </a:ext>
            </a:extLst>
          </p:cNvPr>
          <p:cNvPicPr>
            <a:picLocks noChangeAspect="1"/>
          </p:cNvPicPr>
          <p:nvPr/>
        </p:nvPicPr>
        <p:blipFill>
          <a:blip r:embed="rId6">
            <a:extLst>
              <a:ext uri="{28A0092B-C50C-407E-A947-70E740481C1C}">
                <a14:useLocalDpi xmlns:a14="http://schemas.microsoft.com/office/drawing/2010/main" val="0"/>
              </a:ext>
            </a:extLst>
          </a:blip>
          <a:srcRect l="10556" b="4495"/>
          <a:stretch/>
        </p:blipFill>
        <p:spPr>
          <a:xfrm>
            <a:off x="24720822" y="8891944"/>
            <a:ext cx="5316828" cy="4425229"/>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88798" y="31630960"/>
            <a:ext cx="6615169" cy="4326013"/>
          </a:xfrm>
          <a:prstGeom prst="rect">
            <a:avLst/>
          </a:prstGeom>
        </p:spPr>
      </p:pic>
      <p:pic>
        <p:nvPicPr>
          <p:cNvPr id="25" name="Grafik 24">
            <a:extLst>
              <a:ext uri="{FF2B5EF4-FFF2-40B4-BE49-F238E27FC236}">
                <a16:creationId xmlns:a16="http://schemas.microsoft.com/office/drawing/2014/main" id="{1AC9B1FD-91B3-22EE-E5D2-B878DB980B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69133" y="31630959"/>
            <a:ext cx="8568507" cy="4424721"/>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88798" y="21481634"/>
            <a:ext cx="8057952" cy="4611923"/>
          </a:xfrm>
          <a:prstGeom prst="rect">
            <a:avLst/>
          </a:prstGeom>
        </p:spPr>
      </p:pic>
      <p:pic>
        <p:nvPicPr>
          <p:cNvPr id="34" name="Grafik 33">
            <a:extLst>
              <a:ext uri="{FF2B5EF4-FFF2-40B4-BE49-F238E27FC236}">
                <a16:creationId xmlns:a16="http://schemas.microsoft.com/office/drawing/2014/main" id="{12302E72-19DC-431A-C21E-68E51AA351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252940" y="21641521"/>
            <a:ext cx="6263033" cy="4452035"/>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22615" y="28320034"/>
            <a:ext cx="5991579" cy="3970318"/>
          </a:xfrm>
          <a:prstGeom prst="rect">
            <a:avLst/>
          </a:prstGeom>
          <a:noFill/>
        </p:spPr>
        <p:txBody>
          <a:bodyPr wrap="square" rtlCol="0">
            <a:spAutoFit/>
          </a:bodyPr>
          <a:lstStyle/>
          <a:p>
            <a:pPr algn="just"/>
            <a:r>
              <a:rPr lang="en-GB" sz="3600" noProof="0" dirty="0"/>
              <a:t>For this question, only the  data for the PDC World Championship was analysed.</a:t>
            </a:r>
          </a:p>
          <a:p>
            <a:pPr algn="just"/>
            <a:r>
              <a:rPr lang="en-GB" sz="3600" noProof="0" dirty="0"/>
              <a:t>In this graph, the prize money</a:t>
            </a:r>
            <a:r>
              <a:rPr lang="en-GB" sz="3600" dirty="0"/>
              <a:t> and number of participants is rising. The coloured stacked bars indicate prize allocation</a:t>
            </a:r>
            <a:endParaRPr lang="en-GB" sz="3600" noProof="0" dirty="0"/>
          </a:p>
        </p:txBody>
      </p:sp>
      <p:sp>
        <p:nvSpPr>
          <p:cNvPr id="38" name="Textfeld 37">
            <a:extLst>
              <a:ext uri="{FF2B5EF4-FFF2-40B4-BE49-F238E27FC236}">
                <a16:creationId xmlns:a16="http://schemas.microsoft.com/office/drawing/2014/main" id="{37E7BD97-682B-1C0A-3080-AF30298392C3}"/>
              </a:ext>
            </a:extLst>
          </p:cNvPr>
          <p:cNvSpPr txBox="1"/>
          <p:nvPr/>
        </p:nvSpPr>
        <p:spPr>
          <a:xfrm>
            <a:off x="322615" y="32150421"/>
            <a:ext cx="13953810" cy="2862322"/>
          </a:xfrm>
          <a:prstGeom prst="rect">
            <a:avLst/>
          </a:prstGeom>
          <a:noFill/>
        </p:spPr>
        <p:txBody>
          <a:bodyPr wrap="square" rtlCol="0">
            <a:spAutoFit/>
          </a:bodyPr>
          <a:lstStyle/>
          <a:p>
            <a:r>
              <a:rPr lang="en-GB" sz="3600" dirty="0"/>
              <a:t>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36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002814" y="14642614"/>
            <a:ext cx="14820022" cy="6740307"/>
          </a:xfrm>
          <a:prstGeom prst="rect">
            <a:avLst/>
          </a:prstGeom>
          <a:noFill/>
        </p:spPr>
        <p:txBody>
          <a:bodyPr wrap="square" rtlCol="0">
            <a:spAutoFit/>
          </a:bodyPr>
          <a:lstStyle/>
          <a:p>
            <a:pPr algn="just"/>
            <a:r>
              <a:rPr lang="en-GB" sz="3600" noProof="0" dirty="0"/>
              <a:t>The graph below shows the player's nationality demographics related to their rankings. The bigger the bubble, the more players belong to that demographic. As we seen, there are a lot of English players which are also very high ranked.</a:t>
            </a:r>
          </a:p>
          <a:p>
            <a:pPr algn="just"/>
            <a:r>
              <a:rPr lang="en-GB" sz="3600" noProof="0" dirty="0"/>
              <a:t>Most top-ranking players come from England, suggesting that the sport might be better developed there.</a:t>
            </a:r>
          </a:p>
          <a:p>
            <a:pPr algn="just"/>
            <a:r>
              <a:rPr lang="en-GB" sz="3600" noProof="0" dirty="0"/>
              <a:t>It is also seen that there is one player in the Netherlands (Michael van Gerwen) which dominated the darts for a few years and is now only on a high-ranking position. Other countries like Germany, Japan, and Australia have representation, but their players are less frequent and frequent lower ranks.</a:t>
            </a:r>
          </a:p>
          <a:p>
            <a:pPr algn="just"/>
            <a:r>
              <a:rPr lang="en-GB" sz="3600" noProof="0" dirty="0"/>
              <a:t>The map on the right showcases this even more, where the UK and Germany have the highest concentration of tournaments held. Other countries in lighter green like Ireland and the Netherlands have hosted fewer tournaments. </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4888790" y="26908457"/>
            <a:ext cx="14820022" cy="4524315"/>
          </a:xfrm>
          <a:prstGeom prst="rect">
            <a:avLst/>
          </a:prstGeom>
          <a:noFill/>
        </p:spPr>
        <p:txBody>
          <a:bodyPr wrap="square" rtlCol="0">
            <a:spAutoFit/>
          </a:bodyPr>
          <a:lstStyle/>
          <a:p>
            <a:pPr algn="just"/>
            <a:r>
              <a:rPr lang="en-GB" sz="3600" noProof="0" dirty="0"/>
              <a:t>The graphs below shows the player Rob Cross’ performance over the years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002807" y="5016853"/>
            <a:ext cx="9718014" cy="8956298"/>
          </a:xfrm>
          <a:prstGeom prst="rect">
            <a:avLst/>
          </a:prstGeom>
          <a:noFill/>
        </p:spPr>
        <p:txBody>
          <a:bodyPr wrap="square" rtlCol="0">
            <a:spAutoFit/>
          </a:bodyPr>
          <a:lstStyle/>
          <a:p>
            <a:pPr algn="just"/>
            <a:r>
              <a:rPr lang="en-GB" sz="3600" dirty="0"/>
              <a:t>A</a:t>
            </a:r>
            <a:r>
              <a:rPr lang="en-GB" sz="3600" noProof="0" dirty="0"/>
              <a:t> leg ends by hitting a double field, called a check out. With these come the statistics of the check out percentage. Other than in the check outs, doubles are usually not targeted. In this context, the distribution of throws and hits on the different double fields was analysed.</a:t>
            </a:r>
          </a:p>
          <a:p>
            <a:pPr algn="just"/>
            <a:r>
              <a:rPr lang="en-GB" sz="3600" noProof="0" dirty="0"/>
              <a:t>The upper pie chart shows that D20, D16, D10, and D8 are consistently among the most popular double fields for both attempts and successful hits.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22615" y="15693327"/>
            <a:ext cx="13869651" cy="6186309"/>
          </a:xfrm>
          <a:prstGeom prst="rect">
            <a:avLst/>
          </a:prstGeom>
          <a:noFill/>
        </p:spPr>
        <p:txBody>
          <a:bodyPr wrap="square" rtlCol="0">
            <a:spAutoFit/>
          </a:bodyPr>
          <a:lstStyle/>
          <a:p>
            <a:pPr algn="just"/>
            <a:r>
              <a:rPr lang="en-GB" sz="3600" noProof="0" dirty="0"/>
              <a:t>This question was asked, assuming that over time, the sport will reach a higher maturity level. Meaning the standards for the skill of players participating in the tournaments will rise with better equipment, </a:t>
            </a:r>
          </a:p>
          <a:p>
            <a:pPr algn="just"/>
            <a:r>
              <a:rPr lang="en-GB" sz="3600" noProof="0" dirty="0"/>
              <a:t>better strategies, and better coaching. In this diagram, only the averages of the tournament's winners between 2000 and 2025 were looked at.</a:t>
            </a:r>
            <a:endParaRPr lang="en-GB" sz="3600" dirty="0"/>
          </a:p>
          <a:p>
            <a:pPr algn="just"/>
            <a:r>
              <a:rPr lang="en-GB" sz="3600" noProof="0" dirty="0"/>
              <a:t>The World Championship scores demonstrate greater volatility, with notable peaks around 2010 and 2017-2018 where scores exceeded 106. All lines generally show an upward trend over time, which could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11">
            <a:extLst>
              <a:ext uri="{28A0092B-C50C-407E-A947-70E740481C1C}">
                <a14:useLocalDpi xmlns:a14="http://schemas.microsoft.com/office/drawing/2010/main" val="0"/>
              </a:ext>
            </a:extLst>
          </a:blip>
          <a:srcRect t="10394"/>
          <a:stretch/>
        </p:blipFill>
        <p:spPr>
          <a:xfrm>
            <a:off x="3873075" y="21978349"/>
            <a:ext cx="10319191" cy="4752179"/>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208</TotalTime>
  <Words>953</Words>
  <Application>Microsoft Office PowerPoint</Application>
  <PresentationFormat>Benutzerdefiniert</PresentationFormat>
  <Paragraphs>32</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49</cp:revision>
  <dcterms:created xsi:type="dcterms:W3CDTF">2025-03-19T12:41:27Z</dcterms:created>
  <dcterms:modified xsi:type="dcterms:W3CDTF">2025-03-25T09:11:45Z</dcterms:modified>
</cp:coreProperties>
</file>