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0A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30" d="100"/>
          <a:sy n="30" d="100"/>
        </p:scale>
        <p:origin x="1396" y="-1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2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9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3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9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2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1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7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2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0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6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87B42-F36C-836F-9ED8-B95945B739B5}"/>
              </a:ext>
            </a:extLst>
          </p:cNvPr>
          <p:cNvCxnSpPr>
            <a:cxnSpLocks/>
          </p:cNvCxnSpPr>
          <p:nvPr/>
        </p:nvCxnSpPr>
        <p:spPr>
          <a:xfrm>
            <a:off x="14582615" y="3011745"/>
            <a:ext cx="0" cy="31546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201D5D-7820-9E1D-677F-49898A114032}"/>
              </a:ext>
            </a:extLst>
          </p:cNvPr>
          <p:cNvSpPr txBox="1"/>
          <p:nvPr/>
        </p:nvSpPr>
        <p:spPr>
          <a:xfrm>
            <a:off x="1085850" y="457200"/>
            <a:ext cx="20059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Darts </a:t>
            </a:r>
          </a:p>
          <a:p>
            <a:r>
              <a:rPr lang="en-US" sz="8000" b="1" dirty="0">
                <a:solidFill>
                  <a:schemeClr val="bg1"/>
                </a:solidFill>
              </a:rPr>
              <a:t>Emilie Terhaar, Sara Rolfs, Tyra Kausch</a:t>
            </a:r>
            <a:endParaRPr lang="en-US" sz="8000" b="1" noProof="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C8AA4-8D9F-2515-7738-19AD15C39734}"/>
              </a:ext>
            </a:extLst>
          </p:cNvPr>
          <p:cNvSpPr txBox="1"/>
          <p:nvPr/>
        </p:nvSpPr>
        <p:spPr>
          <a:xfrm>
            <a:off x="322619" y="3760580"/>
            <a:ext cx="4121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dirty="0">
                <a:solidFill>
                  <a:srgbClr val="9B0A7D"/>
                </a:solidFill>
              </a:rPr>
              <a:t>Introduction</a:t>
            </a:r>
            <a:endParaRPr lang="en-US" sz="6000" dirty="0">
              <a:solidFill>
                <a:srgbClr val="9B0A7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2113C-060E-3D4A-50AD-BE40CF2F9BC2}"/>
              </a:ext>
            </a:extLst>
          </p:cNvPr>
          <p:cNvSpPr txBox="1"/>
          <p:nvPr/>
        </p:nvSpPr>
        <p:spPr>
          <a:xfrm>
            <a:off x="322618" y="8713580"/>
            <a:ext cx="2849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dirty="0">
                <a:solidFill>
                  <a:srgbClr val="9B0A7D"/>
                </a:solidFill>
              </a:rPr>
              <a:t>Method</a:t>
            </a:r>
            <a:endParaRPr lang="en-US" sz="6000" dirty="0">
              <a:solidFill>
                <a:srgbClr val="9B0A7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EFD8F-C82F-AC12-F9CB-C102D2395058}"/>
              </a:ext>
            </a:extLst>
          </p:cNvPr>
          <p:cNvSpPr txBox="1"/>
          <p:nvPr/>
        </p:nvSpPr>
        <p:spPr>
          <a:xfrm>
            <a:off x="322618" y="5023565"/>
            <a:ext cx="5716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/>
              <a:t>What this Project is about</a:t>
            </a:r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D1F969-B5D1-7AB9-F03F-8C847A83CE31}"/>
              </a:ext>
            </a:extLst>
          </p:cNvPr>
          <p:cNvSpPr txBox="1"/>
          <p:nvPr/>
        </p:nvSpPr>
        <p:spPr>
          <a:xfrm>
            <a:off x="322618" y="9976565"/>
            <a:ext cx="8366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noProof="0" dirty="0"/>
              <a:t>Data collection, cleaning and analyzing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CA018-BED0-5C5D-F19F-9189EA766555}"/>
              </a:ext>
            </a:extLst>
          </p:cNvPr>
          <p:cNvSpPr txBox="1"/>
          <p:nvPr/>
        </p:nvSpPr>
        <p:spPr>
          <a:xfrm>
            <a:off x="322618" y="13108813"/>
            <a:ext cx="2459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noProof="0" dirty="0">
                <a:solidFill>
                  <a:srgbClr val="9B0A7D"/>
                </a:solidFill>
              </a:rPr>
              <a:t>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AC31C4-0EA6-5C4E-7D4B-E44ADEBDE47C}"/>
              </a:ext>
            </a:extLst>
          </p:cNvPr>
          <p:cNvSpPr txBox="1"/>
          <p:nvPr/>
        </p:nvSpPr>
        <p:spPr>
          <a:xfrm>
            <a:off x="322618" y="14339743"/>
            <a:ext cx="13839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2 How do the averages of tournaments vary over time?</a:t>
            </a:r>
          </a:p>
          <a:p>
            <a:r>
              <a:rPr lang="de-DE" sz="4800" dirty="0" err="1">
                <a:solidFill>
                  <a:srgbClr val="9B0A7D"/>
                </a:solidFill>
              </a:rPr>
              <a:t>first</a:t>
            </a:r>
            <a:r>
              <a:rPr lang="de-DE" sz="4800" dirty="0">
                <a:solidFill>
                  <a:srgbClr val="9B0A7D"/>
                </a:solidFill>
              </a:rPr>
              <a:t> </a:t>
            </a:r>
            <a:r>
              <a:rPr lang="de-DE" sz="4800" dirty="0" err="1">
                <a:solidFill>
                  <a:srgbClr val="9B0A7D"/>
                </a:solidFill>
              </a:rPr>
              <a:t>diagram</a:t>
            </a:r>
            <a:r>
              <a:rPr lang="de-DE" sz="4800" dirty="0">
                <a:solidFill>
                  <a:srgbClr val="9B0A7D"/>
                </a:solidFill>
              </a:rPr>
              <a:t>: </a:t>
            </a:r>
            <a:r>
              <a:rPr lang="de-DE" sz="4800" dirty="0" err="1">
                <a:solidFill>
                  <a:srgbClr val="9B0A7D"/>
                </a:solidFill>
              </a:rPr>
              <a:t>world</a:t>
            </a:r>
            <a:r>
              <a:rPr lang="de-DE" sz="4800" dirty="0">
                <a:solidFill>
                  <a:srgbClr val="9B0A7D"/>
                </a:solidFill>
              </a:rPr>
              <a:t> </a:t>
            </a:r>
            <a:r>
              <a:rPr lang="de-DE" sz="4800" dirty="0" err="1">
                <a:solidFill>
                  <a:srgbClr val="9B0A7D"/>
                </a:solidFill>
              </a:rPr>
              <a:t>championship</a:t>
            </a:r>
            <a:r>
              <a:rPr lang="de-DE" sz="4800" dirty="0">
                <a:solidFill>
                  <a:srgbClr val="9B0A7D"/>
                </a:solidFill>
              </a:rPr>
              <a:t>, </a:t>
            </a:r>
            <a:r>
              <a:rPr lang="de-DE" sz="4800" dirty="0" err="1">
                <a:solidFill>
                  <a:srgbClr val="9B0A7D"/>
                </a:solidFill>
              </a:rPr>
              <a:t>players</a:t>
            </a:r>
            <a:r>
              <a:rPr lang="de-DE" sz="4800" dirty="0">
                <a:solidFill>
                  <a:srgbClr val="9B0A7D"/>
                </a:solidFill>
              </a:rPr>
              <a:t> </a:t>
            </a:r>
            <a:r>
              <a:rPr lang="de-DE" sz="4800" dirty="0" err="1">
                <a:solidFill>
                  <a:srgbClr val="9B0A7D"/>
                </a:solidFill>
              </a:rPr>
              <a:t>championship</a:t>
            </a:r>
            <a:r>
              <a:rPr lang="de-DE" sz="4800" dirty="0">
                <a:solidFill>
                  <a:srgbClr val="9B0A7D"/>
                </a:solidFill>
              </a:rPr>
              <a:t>, </a:t>
            </a:r>
            <a:r>
              <a:rPr lang="de-DE" sz="4800" dirty="0" err="1">
                <a:solidFill>
                  <a:srgbClr val="9B0A7D"/>
                </a:solidFill>
              </a:rPr>
              <a:t>regression</a:t>
            </a:r>
            <a:r>
              <a:rPr lang="de-DE" sz="4800" dirty="0">
                <a:solidFill>
                  <a:srgbClr val="9B0A7D"/>
                </a:solidFill>
              </a:rPr>
              <a:t>, </a:t>
            </a:r>
            <a:r>
              <a:rPr lang="de-DE" sz="4800" dirty="0" err="1">
                <a:solidFill>
                  <a:srgbClr val="9B0A7D"/>
                </a:solidFill>
              </a:rPr>
              <a:t>avg</a:t>
            </a:r>
            <a:r>
              <a:rPr lang="de-DE" sz="4800" dirty="0">
                <a:solidFill>
                  <a:srgbClr val="9B0A7D"/>
                </a:solidFill>
              </a:rPr>
              <a:t>.</a:t>
            </a:r>
            <a:endParaRPr lang="en-US" sz="4800" dirty="0">
              <a:solidFill>
                <a:srgbClr val="9B0A7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7F1B69-13CB-EC38-84B0-878285BD80EE}"/>
              </a:ext>
            </a:extLst>
          </p:cNvPr>
          <p:cNvSpPr txBox="1"/>
          <p:nvPr/>
        </p:nvSpPr>
        <p:spPr>
          <a:xfrm>
            <a:off x="322618" y="24097994"/>
            <a:ext cx="13839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5 How does the price money and number of participants vary over time?</a:t>
            </a:r>
            <a:r>
              <a:rPr lang="tr-TR" sz="4800" dirty="0">
                <a:solidFill>
                  <a:srgbClr val="9B0A7D"/>
                </a:solidFill>
              </a:rPr>
              <a:t> </a:t>
            </a:r>
            <a:r>
              <a:rPr lang="de-DE" sz="4800" dirty="0">
                <a:solidFill>
                  <a:srgbClr val="9B0A7D"/>
                </a:solidFill>
              </a:rPr>
              <a:t>YES</a:t>
            </a:r>
            <a:endParaRPr lang="en-US" sz="4800" dirty="0">
              <a:solidFill>
                <a:srgbClr val="9B0A7D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6C9BA3-FD49-49BF-F12C-F32440558CFC}"/>
              </a:ext>
            </a:extLst>
          </p:cNvPr>
          <p:cNvSpPr txBox="1"/>
          <p:nvPr/>
        </p:nvSpPr>
        <p:spPr>
          <a:xfrm>
            <a:off x="15002815" y="3732931"/>
            <a:ext cx="15034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4 What are most popular double fields and their corresponding checkout quotes? Linke </a:t>
            </a:r>
            <a:r>
              <a:rPr lang="en-GB" sz="4800" dirty="0" err="1">
                <a:solidFill>
                  <a:srgbClr val="9B0A7D"/>
                </a:solidFill>
              </a:rPr>
              <a:t>Kreisdiagramme</a:t>
            </a:r>
            <a:endParaRPr lang="en-US" sz="4800" dirty="0">
              <a:solidFill>
                <a:srgbClr val="9B0A7D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E88A3C-992B-15A2-B79A-95D725C7994D}"/>
              </a:ext>
            </a:extLst>
          </p:cNvPr>
          <p:cNvCxnSpPr>
            <a:cxnSpLocks/>
          </p:cNvCxnSpPr>
          <p:nvPr/>
        </p:nvCxnSpPr>
        <p:spPr>
          <a:xfrm>
            <a:off x="1085850" y="35661600"/>
            <a:ext cx="279463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AFD558-B8B0-7725-F15B-92724854A99E}"/>
              </a:ext>
            </a:extLst>
          </p:cNvPr>
          <p:cNvSpPr txBox="1"/>
          <p:nvPr/>
        </p:nvSpPr>
        <p:spPr>
          <a:xfrm>
            <a:off x="15002815" y="14339743"/>
            <a:ext cx="15034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6 How does age, nationality and handiness effects the rankings? Absolute nationalities for 5 (card from 7)</a:t>
            </a:r>
            <a:endParaRPr lang="en-US" sz="4800" dirty="0">
              <a:solidFill>
                <a:srgbClr val="9B0A7D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5F7094-02FE-49E9-92D3-3CCC6B1995F7}"/>
              </a:ext>
            </a:extLst>
          </p:cNvPr>
          <p:cNvSpPr txBox="1"/>
          <p:nvPr/>
        </p:nvSpPr>
        <p:spPr>
          <a:xfrm>
            <a:off x="1085850" y="35876868"/>
            <a:ext cx="4065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noProof="0" dirty="0">
                <a:solidFill>
                  <a:srgbClr val="9B0A7D"/>
                </a:solidFill>
              </a:rPr>
              <a:t>Bibliography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7AEBF1-63E1-D616-EAE2-D492B7BAC1B5}"/>
              </a:ext>
            </a:extLst>
          </p:cNvPr>
          <p:cNvSpPr txBox="1"/>
          <p:nvPr/>
        </p:nvSpPr>
        <p:spPr>
          <a:xfrm>
            <a:off x="993600" y="37426099"/>
            <a:ext cx="10227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noProof="0" dirty="0"/>
              <a:t>List the</a:t>
            </a:r>
            <a:r>
              <a:rPr lang="en-US" sz="4000" noProof="0" dirty="0"/>
              <a:t> refence of the APIs, resources you used.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DD4779-BB22-CFED-CC32-5477604ABDBB}"/>
              </a:ext>
            </a:extLst>
          </p:cNvPr>
          <p:cNvSpPr/>
          <p:nvPr/>
        </p:nvSpPr>
        <p:spPr>
          <a:xfrm>
            <a:off x="24358775" y="38175567"/>
            <a:ext cx="4914900" cy="3792088"/>
          </a:xfrm>
          <a:prstGeom prst="rect">
            <a:avLst/>
          </a:prstGeom>
          <a:solidFill>
            <a:srgbClr val="FFFFFF"/>
          </a:solidFill>
          <a:ln>
            <a:solidFill>
              <a:srgbClr val="9B0A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2" name="TextBox 25">
            <a:extLst>
              <a:ext uri="{FF2B5EF4-FFF2-40B4-BE49-F238E27FC236}">
                <a16:creationId xmlns:a16="http://schemas.microsoft.com/office/drawing/2014/main" id="{0065BF61-98DC-B7C2-AB39-FEB14B562B4E}"/>
              </a:ext>
            </a:extLst>
          </p:cNvPr>
          <p:cNvSpPr txBox="1"/>
          <p:nvPr/>
        </p:nvSpPr>
        <p:spPr>
          <a:xfrm>
            <a:off x="15002820" y="24097994"/>
            <a:ext cx="15034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15 How does the performance of individual players change over time? One player, second and third graph</a:t>
            </a:r>
            <a:endParaRPr lang="en-US" sz="4800" dirty="0">
              <a:solidFill>
                <a:srgbClr val="9B0A7D"/>
              </a:solidFill>
            </a:endParaRPr>
          </a:p>
        </p:txBody>
      </p:sp>
      <p:pic>
        <p:nvPicPr>
          <p:cNvPr id="5" name="Grafik 4" descr="Ein Bild, das Muster, Grafiken, Pixel, Design enthält.&#10;&#10;KI-generierte Inhalte können fehlerhaft sein.">
            <a:extLst>
              <a:ext uri="{FF2B5EF4-FFF2-40B4-BE49-F238E27FC236}">
                <a16:creationId xmlns:a16="http://schemas.microsoft.com/office/drawing/2014/main" id="{AF1ABF3E-6617-07BD-EFAD-9E4A4CD2D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3" t="8637" r="7303" b="7884"/>
          <a:stretch/>
        </p:blipFill>
        <p:spPr>
          <a:xfrm>
            <a:off x="24970965" y="38274280"/>
            <a:ext cx="3690520" cy="359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4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121</TotalTime>
  <Words>129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Cicem Cicek 2</dc:creator>
  <cp:lastModifiedBy>Tyra Kausch</cp:lastModifiedBy>
  <cp:revision>11</cp:revision>
  <dcterms:created xsi:type="dcterms:W3CDTF">2025-03-19T12:41:27Z</dcterms:created>
  <dcterms:modified xsi:type="dcterms:W3CDTF">2025-03-24T14:51:11Z</dcterms:modified>
</cp:coreProperties>
</file>