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0" d="100"/>
          <a:sy n="30" d="100"/>
        </p:scale>
        <p:origin x="1396" y="-9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61FB3-8AD9-4FB8-974D-F86165F25BC9}" type="doc">
      <dgm:prSet loTypeId="urn:microsoft.com/office/officeart/2005/8/layout/hChevron3" loCatId="process" qsTypeId="urn:microsoft.com/office/officeart/2005/8/quickstyle/simple1" qsCatId="simple" csTypeId="urn:microsoft.com/office/officeart/2005/8/colors/accent1_2" csCatId="accent1" phldr="1"/>
      <dgm:spPr/>
    </dgm:pt>
    <dgm:pt modelId="{6362D661-F19C-42CA-BB63-E2875E55AF10}">
      <dgm:prSet phldrT="[Text]" custT="1"/>
      <dgm:spPr>
        <a:solidFill>
          <a:srgbClr val="9B0A7D"/>
        </a:solidFill>
      </dgm:spPr>
      <dgm:t>
        <a:bodyPr/>
        <a:lstStyle/>
        <a:p>
          <a:r>
            <a:rPr lang="de-DE" sz="2800" dirty="0" err="1"/>
            <a:t>Formulate</a:t>
          </a:r>
          <a:r>
            <a:rPr lang="de-DE" sz="2800" dirty="0"/>
            <a:t> Research Questions</a:t>
          </a:r>
          <a:endParaRPr lang="LID4096" sz="2800" dirty="0"/>
        </a:p>
      </dgm:t>
    </dgm:pt>
    <dgm:pt modelId="{1AE2141D-1027-4B2F-B82E-51312C731E91}" type="parTrans" cxnId="{49EEFD6E-99CE-4094-96C6-DAD11E7291B2}">
      <dgm:prSet/>
      <dgm:spPr/>
      <dgm:t>
        <a:bodyPr/>
        <a:lstStyle/>
        <a:p>
          <a:endParaRPr lang="LID4096"/>
        </a:p>
      </dgm:t>
    </dgm:pt>
    <dgm:pt modelId="{35D33579-8F0A-4BF1-9AF1-18EBF8DB5802}" type="sibTrans" cxnId="{49EEFD6E-99CE-4094-96C6-DAD11E7291B2}">
      <dgm:prSet/>
      <dgm:spPr/>
      <dgm:t>
        <a:bodyPr/>
        <a:lstStyle/>
        <a:p>
          <a:endParaRPr lang="LID4096"/>
        </a:p>
      </dgm:t>
    </dgm:pt>
    <dgm:pt modelId="{291865AA-8EA2-4F27-A312-007B418DFFC1}">
      <dgm:prSet phldrT="[Text]" custT="1"/>
      <dgm:spPr>
        <a:solidFill>
          <a:srgbClr val="9B0A7D"/>
        </a:solidFill>
      </dgm:spPr>
      <dgm:t>
        <a:bodyPr/>
        <a:lstStyle/>
        <a:p>
          <a:r>
            <a:rPr lang="de-DE" sz="2800" dirty="0"/>
            <a:t>Web </a:t>
          </a:r>
          <a:r>
            <a:rPr lang="de-DE" sz="2800" dirty="0" err="1"/>
            <a:t>Scraping</a:t>
          </a:r>
          <a:endParaRPr lang="LID4096" sz="2800" dirty="0"/>
        </a:p>
      </dgm:t>
    </dgm:pt>
    <dgm:pt modelId="{74B8A82C-0CC6-4B86-B099-420E661E18CC}" type="parTrans" cxnId="{F413C015-5572-4780-855C-60323AA0774B}">
      <dgm:prSet/>
      <dgm:spPr/>
      <dgm:t>
        <a:bodyPr/>
        <a:lstStyle/>
        <a:p>
          <a:endParaRPr lang="LID4096"/>
        </a:p>
      </dgm:t>
    </dgm:pt>
    <dgm:pt modelId="{B937DB2B-84F2-4527-9BC8-17D8ECC818AA}" type="sibTrans" cxnId="{F413C015-5572-4780-855C-60323AA0774B}">
      <dgm:prSet/>
      <dgm:spPr/>
      <dgm:t>
        <a:bodyPr/>
        <a:lstStyle/>
        <a:p>
          <a:endParaRPr lang="LID4096"/>
        </a:p>
      </dgm:t>
    </dgm:pt>
    <dgm:pt modelId="{88729835-60CE-409D-80AB-A88329A6C8B9}">
      <dgm:prSet phldrT="[Text]" custT="1"/>
      <dgm:spPr>
        <a:solidFill>
          <a:srgbClr val="9B0A7D"/>
        </a:solidFill>
      </dgm:spPr>
      <dgm:t>
        <a:bodyPr/>
        <a:lstStyle/>
        <a:p>
          <a:r>
            <a:rPr lang="de-DE" sz="2800" dirty="0"/>
            <a:t>Data </a:t>
          </a:r>
          <a:r>
            <a:rPr lang="de-DE" sz="2800" dirty="0" err="1"/>
            <a:t>Visualization</a:t>
          </a:r>
          <a:r>
            <a:rPr lang="de-DE" sz="2800" dirty="0"/>
            <a:t> and Analysis</a:t>
          </a:r>
          <a:endParaRPr lang="LID4096" sz="2800" dirty="0"/>
        </a:p>
      </dgm:t>
    </dgm:pt>
    <dgm:pt modelId="{4F323C09-19D1-4807-A4C8-984321B6207E}" type="parTrans" cxnId="{075350D6-3769-4DBA-BCEC-F963B74A198E}">
      <dgm:prSet/>
      <dgm:spPr/>
      <dgm:t>
        <a:bodyPr/>
        <a:lstStyle/>
        <a:p>
          <a:endParaRPr lang="LID4096"/>
        </a:p>
      </dgm:t>
    </dgm:pt>
    <dgm:pt modelId="{69DBB6A0-CD2A-44C0-968D-DBFFEBAD4121}" type="sibTrans" cxnId="{075350D6-3769-4DBA-BCEC-F963B74A198E}">
      <dgm:prSet/>
      <dgm:spPr/>
      <dgm:t>
        <a:bodyPr/>
        <a:lstStyle/>
        <a:p>
          <a:endParaRPr lang="LID4096"/>
        </a:p>
      </dgm:t>
    </dgm:pt>
    <dgm:pt modelId="{BDDBDC8B-B59A-42BF-A080-CA109EE3573E}">
      <dgm:prSet phldrT="[Text]" custT="1"/>
      <dgm:spPr>
        <a:solidFill>
          <a:srgbClr val="9B0A7D"/>
        </a:solidFill>
      </dgm:spPr>
      <dgm:t>
        <a:bodyPr/>
        <a:lstStyle/>
        <a:p>
          <a:r>
            <a:rPr lang="de-DE" sz="2800" dirty="0"/>
            <a:t>Data </a:t>
          </a:r>
          <a:r>
            <a:rPr lang="de-DE" sz="2800" dirty="0" err="1"/>
            <a:t>Cleaning</a:t>
          </a:r>
          <a:r>
            <a:rPr lang="de-DE" sz="2800" dirty="0"/>
            <a:t> and Storage</a:t>
          </a:r>
          <a:endParaRPr lang="LID4096" sz="2800" dirty="0"/>
        </a:p>
      </dgm:t>
    </dgm:pt>
    <dgm:pt modelId="{5229245A-8029-48A6-BF30-AED970942F68}" type="parTrans" cxnId="{EDEAB094-3EDA-4096-A9A4-465608E5BC76}">
      <dgm:prSet/>
      <dgm:spPr/>
      <dgm:t>
        <a:bodyPr/>
        <a:lstStyle/>
        <a:p>
          <a:endParaRPr lang="LID4096"/>
        </a:p>
      </dgm:t>
    </dgm:pt>
    <dgm:pt modelId="{F6CAD903-C247-4BDF-A5C1-4DC9F8133B2B}" type="sibTrans" cxnId="{EDEAB094-3EDA-4096-A9A4-465608E5BC76}">
      <dgm:prSet/>
      <dgm:spPr/>
      <dgm:t>
        <a:bodyPr/>
        <a:lstStyle/>
        <a:p>
          <a:endParaRPr lang="LID4096"/>
        </a:p>
      </dgm:t>
    </dgm:pt>
    <dgm:pt modelId="{26E949EB-E1E8-4760-8F81-86E41A103517}" type="pres">
      <dgm:prSet presAssocID="{29461FB3-8AD9-4FB8-974D-F86165F25BC9}" presName="Name0" presStyleCnt="0">
        <dgm:presLayoutVars>
          <dgm:dir/>
          <dgm:resizeHandles val="exact"/>
        </dgm:presLayoutVars>
      </dgm:prSet>
      <dgm:spPr/>
    </dgm:pt>
    <dgm:pt modelId="{F441D682-FBAF-4581-ACCB-ACDAFE4AF8B5}" type="pres">
      <dgm:prSet presAssocID="{6362D661-F19C-42CA-BB63-E2875E55AF10}" presName="parTxOnly" presStyleLbl="node1" presStyleIdx="0" presStyleCnt="4">
        <dgm:presLayoutVars>
          <dgm:bulletEnabled val="1"/>
        </dgm:presLayoutVars>
      </dgm:prSet>
      <dgm:spPr/>
    </dgm:pt>
    <dgm:pt modelId="{E0122702-BC5B-4BBA-B37E-5E7E644945D2}" type="pres">
      <dgm:prSet presAssocID="{35D33579-8F0A-4BF1-9AF1-18EBF8DB5802}" presName="parSpace" presStyleCnt="0"/>
      <dgm:spPr/>
    </dgm:pt>
    <dgm:pt modelId="{69D5769C-CD0F-42AB-980E-9E8A7DD0488A}" type="pres">
      <dgm:prSet presAssocID="{291865AA-8EA2-4F27-A312-007B418DFFC1}" presName="parTxOnly" presStyleLbl="node1" presStyleIdx="1" presStyleCnt="4">
        <dgm:presLayoutVars>
          <dgm:bulletEnabled val="1"/>
        </dgm:presLayoutVars>
      </dgm:prSet>
      <dgm:spPr/>
    </dgm:pt>
    <dgm:pt modelId="{EDE9C273-E6A4-4712-81CF-E1F3D3498291}" type="pres">
      <dgm:prSet presAssocID="{B937DB2B-84F2-4527-9BC8-17D8ECC818AA}" presName="parSpace" presStyleCnt="0"/>
      <dgm:spPr/>
    </dgm:pt>
    <dgm:pt modelId="{10C52877-26DB-48E5-8560-4FEEE369D9B5}" type="pres">
      <dgm:prSet presAssocID="{BDDBDC8B-B59A-42BF-A080-CA109EE3573E}" presName="parTxOnly" presStyleLbl="node1" presStyleIdx="2" presStyleCnt="4">
        <dgm:presLayoutVars>
          <dgm:bulletEnabled val="1"/>
        </dgm:presLayoutVars>
      </dgm:prSet>
      <dgm:spPr/>
    </dgm:pt>
    <dgm:pt modelId="{D3AE99A3-CBF4-487D-A68A-87D4A22AFBC9}" type="pres">
      <dgm:prSet presAssocID="{F6CAD903-C247-4BDF-A5C1-4DC9F8133B2B}" presName="parSpace" presStyleCnt="0"/>
      <dgm:spPr/>
    </dgm:pt>
    <dgm:pt modelId="{ABD72502-FEF5-4906-B844-72A6592431D5}" type="pres">
      <dgm:prSet presAssocID="{88729835-60CE-409D-80AB-A88329A6C8B9}" presName="parTxOnly" presStyleLbl="node1" presStyleIdx="3" presStyleCnt="4">
        <dgm:presLayoutVars>
          <dgm:bulletEnabled val="1"/>
        </dgm:presLayoutVars>
      </dgm:prSet>
      <dgm:spPr/>
    </dgm:pt>
  </dgm:ptLst>
  <dgm:cxnLst>
    <dgm:cxn modelId="{F413C015-5572-4780-855C-60323AA0774B}" srcId="{29461FB3-8AD9-4FB8-974D-F86165F25BC9}" destId="{291865AA-8EA2-4F27-A312-007B418DFFC1}" srcOrd="1" destOrd="0" parTransId="{74B8A82C-0CC6-4B86-B099-420E661E18CC}" sibTransId="{B937DB2B-84F2-4527-9BC8-17D8ECC818AA}"/>
    <dgm:cxn modelId="{7DB2EB36-FD89-404C-B932-D7935D3F70EA}" type="presOf" srcId="{6362D661-F19C-42CA-BB63-E2875E55AF10}" destId="{F441D682-FBAF-4581-ACCB-ACDAFE4AF8B5}" srcOrd="0" destOrd="0" presId="urn:microsoft.com/office/officeart/2005/8/layout/hChevron3"/>
    <dgm:cxn modelId="{59894266-9B01-47BC-A257-F657CA72C408}" type="presOf" srcId="{291865AA-8EA2-4F27-A312-007B418DFFC1}" destId="{69D5769C-CD0F-42AB-980E-9E8A7DD0488A}" srcOrd="0" destOrd="0" presId="urn:microsoft.com/office/officeart/2005/8/layout/hChevron3"/>
    <dgm:cxn modelId="{49EEFD6E-99CE-4094-96C6-DAD11E7291B2}" srcId="{29461FB3-8AD9-4FB8-974D-F86165F25BC9}" destId="{6362D661-F19C-42CA-BB63-E2875E55AF10}" srcOrd="0" destOrd="0" parTransId="{1AE2141D-1027-4B2F-B82E-51312C731E91}" sibTransId="{35D33579-8F0A-4BF1-9AF1-18EBF8DB5802}"/>
    <dgm:cxn modelId="{D4304578-E10E-4F67-857B-2F1BEDEDC077}" type="presOf" srcId="{29461FB3-8AD9-4FB8-974D-F86165F25BC9}" destId="{26E949EB-E1E8-4760-8F81-86E41A103517}" srcOrd="0" destOrd="0" presId="urn:microsoft.com/office/officeart/2005/8/layout/hChevron3"/>
    <dgm:cxn modelId="{EDEAB094-3EDA-4096-A9A4-465608E5BC76}" srcId="{29461FB3-8AD9-4FB8-974D-F86165F25BC9}" destId="{BDDBDC8B-B59A-42BF-A080-CA109EE3573E}" srcOrd="2" destOrd="0" parTransId="{5229245A-8029-48A6-BF30-AED970942F68}" sibTransId="{F6CAD903-C247-4BDF-A5C1-4DC9F8133B2B}"/>
    <dgm:cxn modelId="{0CF4EFB2-E6A7-4B0B-9606-3563B5CBAA2E}" type="presOf" srcId="{BDDBDC8B-B59A-42BF-A080-CA109EE3573E}" destId="{10C52877-26DB-48E5-8560-4FEEE369D9B5}" srcOrd="0" destOrd="0" presId="urn:microsoft.com/office/officeart/2005/8/layout/hChevron3"/>
    <dgm:cxn modelId="{F686EACE-9586-4F19-8866-5D9D84900F78}" type="presOf" srcId="{88729835-60CE-409D-80AB-A88329A6C8B9}" destId="{ABD72502-FEF5-4906-B844-72A6592431D5}" srcOrd="0" destOrd="0" presId="urn:microsoft.com/office/officeart/2005/8/layout/hChevron3"/>
    <dgm:cxn modelId="{075350D6-3769-4DBA-BCEC-F963B74A198E}" srcId="{29461FB3-8AD9-4FB8-974D-F86165F25BC9}" destId="{88729835-60CE-409D-80AB-A88329A6C8B9}" srcOrd="3" destOrd="0" parTransId="{4F323C09-19D1-4807-A4C8-984321B6207E}" sibTransId="{69DBB6A0-CD2A-44C0-968D-DBFFEBAD4121}"/>
    <dgm:cxn modelId="{A3861F80-C96D-43EF-B9B6-DB0E99781DAD}" type="presParOf" srcId="{26E949EB-E1E8-4760-8F81-86E41A103517}" destId="{F441D682-FBAF-4581-ACCB-ACDAFE4AF8B5}" srcOrd="0" destOrd="0" presId="urn:microsoft.com/office/officeart/2005/8/layout/hChevron3"/>
    <dgm:cxn modelId="{3F371607-D939-4139-9732-0E41A9984160}" type="presParOf" srcId="{26E949EB-E1E8-4760-8F81-86E41A103517}" destId="{E0122702-BC5B-4BBA-B37E-5E7E644945D2}" srcOrd="1" destOrd="0" presId="urn:microsoft.com/office/officeart/2005/8/layout/hChevron3"/>
    <dgm:cxn modelId="{E5D954D6-F6B6-46D5-9DF2-742988CFFD96}" type="presParOf" srcId="{26E949EB-E1E8-4760-8F81-86E41A103517}" destId="{69D5769C-CD0F-42AB-980E-9E8A7DD0488A}" srcOrd="2" destOrd="0" presId="urn:microsoft.com/office/officeart/2005/8/layout/hChevron3"/>
    <dgm:cxn modelId="{0FA7B6DE-EE8C-46C5-9CFF-8BC30E362641}" type="presParOf" srcId="{26E949EB-E1E8-4760-8F81-86E41A103517}" destId="{EDE9C273-E6A4-4712-81CF-E1F3D3498291}" srcOrd="3" destOrd="0" presId="urn:microsoft.com/office/officeart/2005/8/layout/hChevron3"/>
    <dgm:cxn modelId="{24F4E172-48C2-439A-8C85-EE7B2987BE99}" type="presParOf" srcId="{26E949EB-E1E8-4760-8F81-86E41A103517}" destId="{10C52877-26DB-48E5-8560-4FEEE369D9B5}" srcOrd="4" destOrd="0" presId="urn:microsoft.com/office/officeart/2005/8/layout/hChevron3"/>
    <dgm:cxn modelId="{82406225-0710-4627-81EF-BDBF42DA02D2}" type="presParOf" srcId="{26E949EB-E1E8-4760-8F81-86E41A103517}" destId="{D3AE99A3-CBF4-487D-A68A-87D4A22AFBC9}" srcOrd="5" destOrd="0" presId="urn:microsoft.com/office/officeart/2005/8/layout/hChevron3"/>
    <dgm:cxn modelId="{3765113E-EE8D-4F57-A3FA-997D437F8E61}" type="presParOf" srcId="{26E949EB-E1E8-4760-8F81-86E41A103517}" destId="{ABD72502-FEF5-4906-B844-72A6592431D5}" srcOrd="6"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1D682-FBAF-4581-ACCB-ACDAFE4AF8B5}">
      <dsp:nvSpPr>
        <dsp:cNvPr id="0" name=""/>
        <dsp:cNvSpPr/>
      </dsp:nvSpPr>
      <dsp:spPr>
        <a:xfrm>
          <a:off x="4066" y="0"/>
          <a:ext cx="4079612" cy="1440000"/>
        </a:xfrm>
        <a:prstGeom prst="homePlate">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err="1"/>
            <a:t>Formulate</a:t>
          </a:r>
          <a:r>
            <a:rPr lang="de-DE" sz="2800" kern="1200" dirty="0"/>
            <a:t> Research Questions</a:t>
          </a:r>
          <a:endParaRPr lang="LID4096" sz="2800" kern="1200" dirty="0"/>
        </a:p>
      </dsp:txBody>
      <dsp:txXfrm>
        <a:off x="4066" y="0"/>
        <a:ext cx="3719612" cy="1440000"/>
      </dsp:txXfrm>
    </dsp:sp>
    <dsp:sp modelId="{69D5769C-CD0F-42AB-980E-9E8A7DD0488A}">
      <dsp:nvSpPr>
        <dsp:cNvPr id="0" name=""/>
        <dsp:cNvSpPr/>
      </dsp:nvSpPr>
      <dsp:spPr>
        <a:xfrm>
          <a:off x="326775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Web </a:t>
          </a:r>
          <a:r>
            <a:rPr lang="de-DE" sz="2800" kern="1200" dirty="0" err="1"/>
            <a:t>Scraping</a:t>
          </a:r>
          <a:endParaRPr lang="LID4096" sz="2800" kern="1200" dirty="0"/>
        </a:p>
      </dsp:txBody>
      <dsp:txXfrm>
        <a:off x="3987755" y="0"/>
        <a:ext cx="2639612" cy="1440000"/>
      </dsp:txXfrm>
    </dsp:sp>
    <dsp:sp modelId="{10C52877-26DB-48E5-8560-4FEEE369D9B5}">
      <dsp:nvSpPr>
        <dsp:cNvPr id="0" name=""/>
        <dsp:cNvSpPr/>
      </dsp:nvSpPr>
      <dsp:spPr>
        <a:xfrm>
          <a:off x="653144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a:t>
          </a:r>
          <a:r>
            <a:rPr lang="de-DE" sz="2800" kern="1200" dirty="0" err="1"/>
            <a:t>Cleaning</a:t>
          </a:r>
          <a:r>
            <a:rPr lang="de-DE" sz="2800" kern="1200" dirty="0"/>
            <a:t> and Storage</a:t>
          </a:r>
          <a:endParaRPr lang="LID4096" sz="2800" kern="1200" dirty="0"/>
        </a:p>
      </dsp:txBody>
      <dsp:txXfrm>
        <a:off x="7251445" y="0"/>
        <a:ext cx="2639612" cy="1440000"/>
      </dsp:txXfrm>
    </dsp:sp>
    <dsp:sp modelId="{ABD72502-FEF5-4906-B844-72A6592431D5}">
      <dsp:nvSpPr>
        <dsp:cNvPr id="0" name=""/>
        <dsp:cNvSpPr/>
      </dsp:nvSpPr>
      <dsp:spPr>
        <a:xfrm>
          <a:off x="9795134"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a:t>
          </a:r>
          <a:r>
            <a:rPr lang="de-DE" sz="2800" kern="1200" dirty="0" err="1"/>
            <a:t>Visualization</a:t>
          </a:r>
          <a:r>
            <a:rPr lang="de-DE" sz="2800" kern="1200" dirty="0"/>
            <a:t> and Analysis</a:t>
          </a:r>
          <a:endParaRPr lang="LID4096" sz="2800" kern="1200" dirty="0"/>
        </a:p>
      </dsp:txBody>
      <dsp:txXfrm>
        <a:off x="10515134" y="0"/>
        <a:ext cx="2639612" cy="14400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03/26/2025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3/26/2025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927477"/>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293915"/>
            <a:ext cx="20151900" cy="2492990"/>
          </a:xfrm>
          <a:prstGeom prst="rect">
            <a:avLst/>
          </a:prstGeom>
          <a:noFill/>
        </p:spPr>
        <p:txBody>
          <a:bodyPr wrap="square" rtlCol="0">
            <a:spAutoFit/>
          </a:bodyPr>
          <a:lstStyle/>
          <a:p>
            <a:r>
              <a:rPr lang="en-US" sz="9600" b="1" dirty="0">
                <a:solidFill>
                  <a:schemeClr val="bg1"/>
                </a:solidFill>
              </a:rPr>
              <a:t>Data Science Project - Darts</a:t>
            </a:r>
          </a:p>
          <a:p>
            <a:r>
              <a:rPr lang="en-US" sz="6000" b="1" dirty="0">
                <a:solidFill>
                  <a:schemeClr val="bg1"/>
                </a:solidFill>
              </a:rPr>
              <a:t>Emilie Terhaar, Sara Rolfs, Tyra Kausch</a:t>
            </a:r>
            <a:endParaRPr lang="en-US" sz="6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923330"/>
          </a:xfrm>
          <a:prstGeom prst="rect">
            <a:avLst/>
          </a:prstGeom>
          <a:noFill/>
        </p:spPr>
        <p:txBody>
          <a:bodyPr wrap="square" rtlCol="0">
            <a:spAutoFit/>
          </a:bodyPr>
          <a:lstStyle/>
          <a:p>
            <a:r>
              <a:rPr lang="tr-TR" sz="5400" dirty="0">
                <a:solidFill>
                  <a:srgbClr val="9B0A7D"/>
                </a:solidFill>
              </a:rPr>
              <a:t>Introduction</a:t>
            </a:r>
            <a:endParaRPr lang="en-US" sz="5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6149524"/>
            <a:ext cx="2849452" cy="923330"/>
          </a:xfrm>
          <a:prstGeom prst="rect">
            <a:avLst/>
          </a:prstGeom>
          <a:noFill/>
        </p:spPr>
        <p:txBody>
          <a:bodyPr wrap="square" rtlCol="0">
            <a:spAutoFit/>
          </a:bodyPr>
          <a:lstStyle/>
          <a:p>
            <a:r>
              <a:rPr lang="tr-TR" sz="5400" dirty="0">
                <a:solidFill>
                  <a:srgbClr val="9B0A7D"/>
                </a:solidFill>
              </a:rPr>
              <a:t>Method</a:t>
            </a:r>
            <a:endParaRPr lang="en-US" sz="5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274879"/>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game darts using data science techniques.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42844" y="9264616"/>
            <a:ext cx="2459119" cy="923330"/>
          </a:xfrm>
          <a:prstGeom prst="rect">
            <a:avLst/>
          </a:prstGeom>
          <a:noFill/>
        </p:spPr>
        <p:txBody>
          <a:bodyPr wrap="square" rtlCol="0">
            <a:spAutoFit/>
          </a:bodyPr>
          <a:lstStyle/>
          <a:p>
            <a:r>
              <a:rPr lang="en-US" sz="5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42839" y="15146491"/>
            <a:ext cx="13839798" cy="830997"/>
          </a:xfrm>
          <a:prstGeom prst="rect">
            <a:avLst/>
          </a:prstGeom>
          <a:noFill/>
        </p:spPr>
        <p:txBody>
          <a:bodyPr wrap="square" rtlCol="0">
            <a:spAutoFit/>
          </a:bodyPr>
          <a:lstStyle/>
          <a:p>
            <a:r>
              <a:rPr lang="en-GB" sz="48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98351" y="25851033"/>
            <a:ext cx="13717978" cy="1569660"/>
          </a:xfrm>
          <a:prstGeom prst="rect">
            <a:avLst/>
          </a:prstGeom>
          <a:noFill/>
        </p:spPr>
        <p:txBody>
          <a:bodyPr wrap="square" rtlCol="0">
            <a:spAutoFit/>
          </a:bodyPr>
          <a:lstStyle/>
          <a:p>
            <a:r>
              <a:rPr lang="en-GB" sz="4800" dirty="0">
                <a:solidFill>
                  <a:srgbClr val="9B0A7D"/>
                </a:solidFill>
              </a:rPr>
              <a:t>How does the price money and number of participants vary over time?</a:t>
            </a:r>
            <a:endParaRPr lang="en-US" sz="48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569660"/>
          </a:xfrm>
          <a:prstGeom prst="rect">
            <a:avLst/>
          </a:prstGeom>
          <a:noFill/>
        </p:spPr>
        <p:txBody>
          <a:bodyPr wrap="square" rtlCol="0">
            <a:spAutoFit/>
          </a:bodyPr>
          <a:lstStyle/>
          <a:p>
            <a:r>
              <a:rPr lang="en-GB" sz="4800" dirty="0">
                <a:solidFill>
                  <a:srgbClr val="9B0A7D"/>
                </a:solidFill>
              </a:rPr>
              <a:t>What are most popular double fields and their corresponding check out quotes?</a:t>
            </a:r>
            <a:endParaRPr lang="en-US" sz="48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40073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58517" y="13207021"/>
            <a:ext cx="13695877" cy="830997"/>
          </a:xfrm>
          <a:prstGeom prst="rect">
            <a:avLst/>
          </a:prstGeom>
          <a:noFill/>
        </p:spPr>
        <p:txBody>
          <a:bodyPr wrap="square" rtlCol="0">
            <a:spAutoFit/>
          </a:bodyPr>
          <a:lstStyle/>
          <a:p>
            <a:r>
              <a:rPr lang="en-GB" sz="4800" dirty="0">
                <a:solidFill>
                  <a:srgbClr val="9B0A7D"/>
                </a:solidFill>
              </a:rPr>
              <a:t>How does the player’s nationality effect the rankings?</a:t>
            </a:r>
            <a:endParaRPr lang="en-US" sz="48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2068" y="36596235"/>
            <a:ext cx="3294492" cy="830997"/>
          </a:xfrm>
          <a:prstGeom prst="rect">
            <a:avLst/>
          </a:prstGeom>
          <a:noFill/>
        </p:spPr>
        <p:txBody>
          <a:bodyPr wrap="none" rtlCol="0">
            <a:spAutoFit/>
          </a:bodyPr>
          <a:lstStyle/>
          <a:p>
            <a:r>
              <a:rPr lang="en-US" sz="4800" noProof="0" dirty="0">
                <a:solidFill>
                  <a:srgbClr val="9B0A7D"/>
                </a:solidFill>
              </a:rPr>
              <a:t>Bibliography</a:t>
            </a:r>
            <a:endParaRPr lang="en-US" sz="4000" noProof="0" dirty="0">
              <a:solidFill>
                <a:srgbClr val="9B0A7D"/>
              </a:solidFill>
            </a:endParaRPr>
          </a:p>
        </p:txBody>
      </p:sp>
      <p:sp>
        <p:nvSpPr>
          <p:cNvPr id="28" name="TextBox 27">
            <a:extLst>
              <a:ext uri="{FF2B5EF4-FFF2-40B4-BE49-F238E27FC236}">
                <a16:creationId xmlns:a16="http://schemas.microsoft.com/office/drawing/2014/main" id="{A07AEBF1-63E1-D616-EAE2-D492B7BAC1B5}"/>
              </a:ext>
            </a:extLst>
          </p:cNvPr>
          <p:cNvSpPr txBox="1"/>
          <p:nvPr/>
        </p:nvSpPr>
        <p:spPr>
          <a:xfrm>
            <a:off x="4387239" y="36728099"/>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827023" y="38175567"/>
            <a:ext cx="3997842"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651493" y="25047121"/>
            <a:ext cx="13717975" cy="1569660"/>
          </a:xfrm>
          <a:prstGeom prst="rect">
            <a:avLst/>
          </a:prstGeom>
          <a:noFill/>
        </p:spPr>
        <p:txBody>
          <a:bodyPr wrap="square" rtlCol="0">
            <a:spAutoFit/>
          </a:bodyPr>
          <a:lstStyle/>
          <a:p>
            <a:r>
              <a:rPr lang="en-GB" sz="4800" dirty="0">
                <a:solidFill>
                  <a:srgbClr val="9B0A7D"/>
                </a:solidFill>
              </a:rPr>
              <a:t>How does the performance of individual players change over time?</a:t>
            </a:r>
            <a:endParaRPr lang="en-US" sz="48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98351" y="27748061"/>
            <a:ext cx="13869650" cy="1815882"/>
          </a:xfrm>
          <a:prstGeom prst="rect">
            <a:avLst/>
          </a:prstGeom>
          <a:noFill/>
        </p:spPr>
        <p:txBody>
          <a:bodyPr wrap="square" rtlCol="0">
            <a:spAutoFit/>
          </a:bodyPr>
          <a:lstStyle/>
          <a:p>
            <a:pPr algn="just"/>
            <a:r>
              <a:rPr lang="en-GB" sz="2800" noProof="0" dirty="0"/>
              <a:t>In this graph, the prize money</a:t>
            </a:r>
            <a:r>
              <a:rPr lang="en-GB" sz="2800" dirty="0"/>
              <a:t> and number of participants are rising. There's a clear correlation: Major increases in participants typically coincide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62624" y="14329954"/>
            <a:ext cx="13717975" cy="2677656"/>
          </a:xfrm>
          <a:prstGeom prst="rect">
            <a:avLst/>
          </a:prstGeom>
          <a:noFill/>
        </p:spPr>
        <p:txBody>
          <a:bodyPr wrap="square" rtlCol="0">
            <a:spAutoFit/>
          </a:bodyPr>
          <a:lstStyle/>
          <a:p>
            <a:pPr algn="just"/>
            <a:r>
              <a:rPr lang="en-GB" sz="2800" noProof="0" dirty="0"/>
              <a:t>The bigger the bubble, the more players belong to that nationality. As seen, there are a lot of English players who are also very highly ranked, suggesting that the sport might be better developed there.</a:t>
            </a:r>
          </a:p>
          <a:p>
            <a:pPr algn="just"/>
            <a:r>
              <a:rPr lang="en-GB" sz="2800" noProof="0" dirty="0"/>
              <a:t>There is one player in the Netherlands (Michael van Gerwen) who dominated darts for a few years and is now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58517" y="26840120"/>
            <a:ext cx="13810951" cy="1815882"/>
          </a:xfrm>
          <a:prstGeom prst="rect">
            <a:avLst/>
          </a:prstGeom>
          <a:noFill/>
        </p:spPr>
        <p:txBody>
          <a:bodyPr wrap="square" rtlCol="0">
            <a:spAutoFit/>
          </a:bodyPr>
          <a:lstStyle/>
          <a:p>
            <a:pPr algn="just"/>
            <a:r>
              <a:rPr lang="en-GB" sz="2800" noProof="0" dirty="0"/>
              <a:t>The graph below shows Rob Cross’ number of throws and check out percentages for the D1 </a:t>
            </a:r>
            <a:r>
              <a:rPr lang="en-GB" sz="2800" dirty="0"/>
              <a:t>from</a:t>
            </a:r>
            <a:r>
              <a:rPr lang="en-GB" sz="2800" noProof="0" dirty="0"/>
              <a:t> 2017 to 2024. This </a:t>
            </a:r>
            <a:r>
              <a:rPr lang="en-GB" sz="2800" dirty="0"/>
              <a:t>displays the </a:t>
            </a:r>
            <a:r>
              <a:rPr lang="en-GB" sz="2800" noProof="0" dirty="0"/>
              <a:t>phenomenon, where </a:t>
            </a:r>
            <a:r>
              <a:rPr lang="en-GB" sz="2800" dirty="0"/>
              <a:t>a </a:t>
            </a:r>
            <a:r>
              <a:rPr lang="en-GB" sz="2800" noProof="0" dirty="0"/>
              <a:t>check out percentage drops and the number of throws on this double follows in a time-shifted manner. This implies that the player noticed that this double does not work that well for </a:t>
            </a:r>
            <a:r>
              <a:rPr lang="en-GB" sz="2800" dirty="0"/>
              <a:t>him</a:t>
            </a:r>
            <a:r>
              <a:rPr lang="en-GB" sz="2800" noProof="0" dirty="0"/>
              <a:t>, so </a:t>
            </a:r>
            <a:r>
              <a:rPr lang="en-GB" sz="2800" dirty="0"/>
              <a:t>he</a:t>
            </a:r>
            <a:r>
              <a:rPr lang="en-GB" sz="2800" noProof="0" dirty="0"/>
              <a:t> adjusts his throws.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79" y="5187505"/>
            <a:ext cx="13695881" cy="2677656"/>
          </a:xfrm>
          <a:prstGeom prst="rect">
            <a:avLst/>
          </a:prstGeom>
          <a:noFill/>
        </p:spPr>
        <p:txBody>
          <a:bodyPr wrap="square" rtlCol="0">
            <a:spAutoFit/>
          </a:bodyPr>
          <a:lstStyle/>
          <a:p>
            <a:pPr algn="just"/>
            <a:r>
              <a:rPr lang="en-GB" sz="2800" dirty="0"/>
              <a:t>A</a:t>
            </a:r>
            <a:r>
              <a:rPr lang="en-GB" sz="2800" noProof="0" dirty="0"/>
              <a:t> leg ends by hitting a double field, called a check out. These create the statistic of check out percentages. Other than in the check outs, doubles are usually not targeted.</a:t>
            </a:r>
            <a:endParaRPr lang="en-GB" sz="2800" dirty="0"/>
          </a:p>
          <a:p>
            <a:pPr algn="just"/>
            <a:r>
              <a:rPr lang="en-GB" sz="2800" noProof="0" dirty="0"/>
              <a:t>The </a:t>
            </a:r>
            <a:r>
              <a:rPr lang="en-GB" sz="2800" dirty="0"/>
              <a:t>left</a:t>
            </a:r>
            <a:r>
              <a:rPr lang="en-GB" sz="2800" noProof="0" dirty="0"/>
              <a:t> pie chart shows that D20, D16, D10, and D8 are the most popular double fields. This makes sense, since if a throw on D20 or D16 fails, the player can target the double field with half the value to finish the leg. This can also be seen in the </a:t>
            </a:r>
            <a:r>
              <a:rPr lang="en-GB" sz="2800" dirty="0"/>
              <a:t>right</a:t>
            </a:r>
            <a:r>
              <a:rPr lang="en-GB" sz="2800" noProof="0" dirty="0"/>
              <a:t> chart, where most </a:t>
            </a:r>
            <a:r>
              <a:rPr lang="en-GB" sz="2800" dirty="0"/>
              <a:t>player’s most </a:t>
            </a:r>
            <a:r>
              <a:rPr lang="en-GB" sz="2800" noProof="0" dirty="0"/>
              <a:t>frequently thrown double is the D20 </a:t>
            </a:r>
            <a:r>
              <a:rPr lang="en-GB" sz="2800" dirty="0"/>
              <a:t>with</a:t>
            </a:r>
            <a:r>
              <a:rPr lang="en-GB" sz="2800" noProof="0" dirty="0"/>
              <a:t> 71.1% and the D16 </a:t>
            </a:r>
            <a:r>
              <a:rPr lang="en-GB" sz="2800" dirty="0"/>
              <a:t>with</a:t>
            </a:r>
            <a:r>
              <a:rPr lang="en-GB" sz="2800" noProof="0" dirty="0"/>
              <a:t>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98351" y="16090177"/>
            <a:ext cx="13940086" cy="3108543"/>
          </a:xfrm>
          <a:prstGeom prst="rect">
            <a:avLst/>
          </a:prstGeom>
          <a:noFill/>
        </p:spPr>
        <p:txBody>
          <a:bodyPr wrap="square" rtlCol="0">
            <a:spAutoFit/>
          </a:bodyPr>
          <a:lstStyle/>
          <a:p>
            <a:pPr algn="just"/>
            <a:r>
              <a:rPr lang="en-GB" sz="2800" noProof="0" dirty="0"/>
              <a:t>For this, it was </a:t>
            </a:r>
            <a:r>
              <a:rPr lang="en-GB" sz="2800" dirty="0"/>
              <a:t>assumed that </a:t>
            </a:r>
            <a:r>
              <a:rPr lang="en-GB" sz="2800" noProof="0" dirty="0"/>
              <a:t>the sport </a:t>
            </a:r>
            <a:r>
              <a:rPr lang="en-GB" sz="2800" dirty="0"/>
              <a:t>has</a:t>
            </a:r>
            <a:r>
              <a:rPr lang="en-GB" sz="2800" noProof="0" dirty="0"/>
              <a:t> reached a higher maturity level. Meaning the skill of players participating has become better with strategies and coaching. In this diagram, only the winners were looked at.</a:t>
            </a:r>
            <a:endParaRPr lang="en-GB" sz="2800" dirty="0"/>
          </a:p>
          <a:p>
            <a:pPr algn="just"/>
            <a:r>
              <a:rPr lang="en-GB" sz="2800" noProof="0" dirty="0"/>
              <a:t>The World Championship shows greater volatility with peaks around 2010 and 2017/2018 where the average was above</a:t>
            </a:r>
            <a:r>
              <a:rPr lang="en-GB" sz="2800" dirty="0"/>
              <a:t> 106</a:t>
            </a:r>
            <a:r>
              <a:rPr lang="en-GB" sz="2800" noProof="0" dirty="0"/>
              <a:t>. All lines generally go up, which </a:t>
            </a:r>
            <a:r>
              <a:rPr lang="en-GB" sz="2800" dirty="0"/>
              <a:t>can</a:t>
            </a:r>
            <a:r>
              <a:rPr lang="en-GB" sz="2800" noProof="0" dirty="0"/>
              <a:t> be seen in the upward tilted regression line. The average scores seem to range between 94 and 105. This validates the assumption that the sport has matured.</a:t>
            </a:r>
          </a:p>
        </p:txBody>
      </p:sp>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5">
            <a:extLst>
              <a:ext uri="{28A0092B-C50C-407E-A947-70E740481C1C}">
                <a14:useLocalDpi xmlns:a14="http://schemas.microsoft.com/office/drawing/2010/main" val="0"/>
              </a:ext>
            </a:extLst>
          </a:blip>
          <a:srcRect r="52108"/>
          <a:stretch/>
        </p:blipFill>
        <p:spPr>
          <a:xfrm>
            <a:off x="15577779" y="8091845"/>
            <a:ext cx="6559216" cy="4868837"/>
          </a:xfrm>
          <a:prstGeom prst="rect">
            <a:avLst/>
          </a:prstGeom>
        </p:spPr>
      </p:pic>
      <p:pic>
        <p:nvPicPr>
          <p:cNvPr id="25" name="Grafik 24" descr="Ein Bild, das Text, Screenshot, Diagramm, Reihe enthält.&#10;&#10;KI-generierte Inhalte können fehlerhaft sein.">
            <a:extLst>
              <a:ext uri="{FF2B5EF4-FFF2-40B4-BE49-F238E27FC236}">
                <a16:creationId xmlns:a16="http://schemas.microsoft.com/office/drawing/2014/main" id="{55BF5033-5150-D5A2-27EA-922A276B3946}"/>
              </a:ext>
            </a:extLst>
          </p:cNvPr>
          <p:cNvPicPr>
            <a:picLocks noChangeAspect="1"/>
          </p:cNvPicPr>
          <p:nvPr/>
        </p:nvPicPr>
        <p:blipFill>
          <a:blip r:embed="rId6">
            <a:extLst>
              <a:ext uri="{28A0092B-C50C-407E-A947-70E740481C1C}">
                <a14:useLocalDpi xmlns:a14="http://schemas.microsoft.com/office/drawing/2010/main" val="0"/>
              </a:ext>
            </a:extLst>
          </a:blip>
          <a:srcRect l="984" b="5233"/>
          <a:stretch/>
        </p:blipFill>
        <p:spPr>
          <a:xfrm>
            <a:off x="342839" y="29594991"/>
            <a:ext cx="13728775" cy="5879284"/>
          </a:xfrm>
          <a:prstGeom prst="rect">
            <a:avLst/>
          </a:prstGeom>
        </p:spPr>
      </p:pic>
      <p:pic>
        <p:nvPicPr>
          <p:cNvPr id="31" name="Grafik 30" descr="Ein Bild, das Text, Diagramm, Reihe, Schrift enthält.&#10;&#10;KI-generierte Inhalte können fehlerhaft sein.">
            <a:extLst>
              <a:ext uri="{FF2B5EF4-FFF2-40B4-BE49-F238E27FC236}">
                <a16:creationId xmlns:a16="http://schemas.microsoft.com/office/drawing/2014/main" id="{BB04A315-94A0-03C0-4A0A-520007F820AC}"/>
              </a:ext>
            </a:extLst>
          </p:cNvPr>
          <p:cNvPicPr>
            <a:picLocks noChangeAspect="1"/>
          </p:cNvPicPr>
          <p:nvPr/>
        </p:nvPicPr>
        <p:blipFill>
          <a:blip r:embed="rId7">
            <a:extLst>
              <a:ext uri="{28A0092B-C50C-407E-A947-70E740481C1C}">
                <a14:useLocalDpi xmlns:a14="http://schemas.microsoft.com/office/drawing/2010/main" val="0"/>
              </a:ext>
            </a:extLst>
          </a:blip>
          <a:srcRect t="20776" b="5054"/>
          <a:stretch/>
        </p:blipFill>
        <p:spPr>
          <a:xfrm>
            <a:off x="398351" y="19347378"/>
            <a:ext cx="13423743" cy="6364207"/>
          </a:xfrm>
          <a:prstGeom prst="rect">
            <a:avLst/>
          </a:prstGeom>
        </p:spPr>
      </p:pic>
      <p:pic>
        <p:nvPicPr>
          <p:cNvPr id="34" name="Grafik 33">
            <a:extLst>
              <a:ext uri="{FF2B5EF4-FFF2-40B4-BE49-F238E27FC236}">
                <a16:creationId xmlns:a16="http://schemas.microsoft.com/office/drawing/2014/main" id="{74811DAA-018E-58EB-CD24-CD6789D94E0F}"/>
              </a:ext>
            </a:extLst>
          </p:cNvPr>
          <p:cNvPicPr>
            <a:picLocks noChangeAspect="1"/>
          </p:cNvPicPr>
          <p:nvPr/>
        </p:nvPicPr>
        <p:blipFill>
          <a:blip r:embed="rId8">
            <a:extLst>
              <a:ext uri="{28A0092B-C50C-407E-A947-70E740481C1C}">
                <a14:useLocalDpi xmlns:a14="http://schemas.microsoft.com/office/drawing/2010/main" val="0"/>
              </a:ext>
            </a:extLst>
          </a:blip>
          <a:srcRect l="3772" t="21517" r="1402" b="6505"/>
          <a:stretch/>
        </p:blipFill>
        <p:spPr>
          <a:xfrm>
            <a:off x="15577780" y="18630900"/>
            <a:ext cx="13791688" cy="5203988"/>
          </a:xfrm>
          <a:prstGeom prst="rect">
            <a:avLst/>
          </a:prstGeom>
        </p:spPr>
      </p:pic>
      <p:pic>
        <p:nvPicPr>
          <p:cNvPr id="43" name="Grafik 42">
            <a:extLst>
              <a:ext uri="{FF2B5EF4-FFF2-40B4-BE49-F238E27FC236}">
                <a16:creationId xmlns:a16="http://schemas.microsoft.com/office/drawing/2014/main" id="{63675D41-7573-6D83-3EBE-3EE753C25124}"/>
              </a:ext>
            </a:extLst>
          </p:cNvPr>
          <p:cNvPicPr>
            <a:picLocks noChangeAspect="1"/>
          </p:cNvPicPr>
          <p:nvPr/>
        </p:nvPicPr>
        <p:blipFill>
          <a:blip r:embed="rId9">
            <a:extLst>
              <a:ext uri="{28A0092B-C50C-407E-A947-70E740481C1C}">
                <a14:useLocalDpi xmlns:a14="http://schemas.microsoft.com/office/drawing/2010/main" val="0"/>
              </a:ext>
            </a:extLst>
          </a:blip>
          <a:srcRect l="-539" t="14898" r="-444" b="3633"/>
          <a:stretch/>
        </p:blipFill>
        <p:spPr>
          <a:xfrm>
            <a:off x="16543539" y="28754715"/>
            <a:ext cx="11186912" cy="6719562"/>
          </a:xfrm>
          <a:prstGeom prst="rect">
            <a:avLst/>
          </a:prstGeom>
        </p:spPr>
      </p:pic>
      <p:pic>
        <p:nvPicPr>
          <p:cNvPr id="9" name="Grafik 8">
            <a:extLst>
              <a:ext uri="{FF2B5EF4-FFF2-40B4-BE49-F238E27FC236}">
                <a16:creationId xmlns:a16="http://schemas.microsoft.com/office/drawing/2014/main" id="{586D7FD0-8686-59C2-015C-ABC6F82D4ED5}"/>
              </a:ext>
            </a:extLst>
          </p:cNvPr>
          <p:cNvPicPr>
            <a:picLocks noChangeAspect="1"/>
          </p:cNvPicPr>
          <p:nvPr/>
        </p:nvPicPr>
        <p:blipFill>
          <a:blip r:embed="rId10">
            <a:extLst>
              <a:ext uri="{28A0092B-C50C-407E-A947-70E740481C1C}">
                <a14:useLocalDpi xmlns:a14="http://schemas.microsoft.com/office/drawing/2010/main" val="0"/>
              </a:ext>
            </a:extLst>
          </a:blip>
          <a:srcRect t="424"/>
          <a:stretch/>
        </p:blipFill>
        <p:spPr>
          <a:xfrm>
            <a:off x="22137000" y="8327995"/>
            <a:ext cx="6687862" cy="4397171"/>
          </a:xfrm>
          <a:prstGeom prst="rect">
            <a:avLst/>
          </a:prstGeom>
        </p:spPr>
      </p:pic>
      <p:graphicFrame>
        <p:nvGraphicFramePr>
          <p:cNvPr id="10" name="Diagramm 9">
            <a:extLst>
              <a:ext uri="{FF2B5EF4-FFF2-40B4-BE49-F238E27FC236}">
                <a16:creationId xmlns:a16="http://schemas.microsoft.com/office/drawing/2014/main" id="{E6D687AA-4DAD-5B06-D659-E6ACC7BCD7DE}"/>
              </a:ext>
            </a:extLst>
          </p:cNvPr>
          <p:cNvGraphicFramePr/>
          <p:nvPr>
            <p:extLst>
              <p:ext uri="{D42A27DB-BD31-4B8C-83A1-F6EECF244321}">
                <p14:modId xmlns:p14="http://schemas.microsoft.com/office/powerpoint/2010/main" val="3503691968"/>
              </p:ext>
            </p:extLst>
          </p:nvPr>
        </p:nvGraphicFramePr>
        <p:xfrm>
          <a:off x="345256" y="7400222"/>
          <a:ext cx="13878813" cy="1440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2" name="TextBox 11">
            <a:extLst>
              <a:ext uri="{FF2B5EF4-FFF2-40B4-BE49-F238E27FC236}">
                <a16:creationId xmlns:a16="http://schemas.microsoft.com/office/drawing/2014/main" id="{E6008C13-5DBA-41C4-A15C-3BFA4D97D3D1}"/>
              </a:ext>
            </a:extLst>
          </p:cNvPr>
          <p:cNvSpPr txBox="1"/>
          <p:nvPr/>
        </p:nvSpPr>
        <p:spPr>
          <a:xfrm>
            <a:off x="398351" y="12040295"/>
            <a:ext cx="5812464" cy="2677656"/>
          </a:xfrm>
          <a:prstGeom prst="rect">
            <a:avLst/>
          </a:prstGeom>
          <a:noFill/>
        </p:spPr>
        <p:txBody>
          <a:bodyPr wrap="square" rtlCol="0">
            <a:spAutoFit/>
          </a:bodyPr>
          <a:lstStyle/>
          <a:p>
            <a:pPr algn="just"/>
            <a:r>
              <a:rPr lang="en-US" sz="2800" dirty="0">
                <a:solidFill>
                  <a:srgbClr val="31333F"/>
                </a:solidFill>
              </a:rPr>
              <a:t>There is a big difference between the number of tournaments held in the UK and Germany and other countries. This shows that there is a much bigger influence on darts in Europe than in the rest of the world.</a:t>
            </a:r>
          </a:p>
        </p:txBody>
      </p:sp>
      <p:sp>
        <p:nvSpPr>
          <p:cNvPr id="24" name="TextBox 14">
            <a:extLst>
              <a:ext uri="{FF2B5EF4-FFF2-40B4-BE49-F238E27FC236}">
                <a16:creationId xmlns:a16="http://schemas.microsoft.com/office/drawing/2014/main" id="{403F7BA0-0223-716F-BFA3-BB63BE584879}"/>
              </a:ext>
            </a:extLst>
          </p:cNvPr>
          <p:cNvSpPr txBox="1"/>
          <p:nvPr/>
        </p:nvSpPr>
        <p:spPr>
          <a:xfrm>
            <a:off x="342844" y="10343159"/>
            <a:ext cx="6782307" cy="1569660"/>
          </a:xfrm>
          <a:prstGeom prst="rect">
            <a:avLst/>
          </a:prstGeom>
          <a:noFill/>
        </p:spPr>
        <p:txBody>
          <a:bodyPr wrap="square" rtlCol="0">
            <a:spAutoFit/>
          </a:bodyPr>
          <a:lstStyle/>
          <a:p>
            <a:r>
              <a:rPr lang="en-GB" sz="4800" dirty="0">
                <a:solidFill>
                  <a:srgbClr val="9B0A7D"/>
                </a:solidFill>
              </a:rPr>
              <a:t>How are the tournament’s locations distributed?</a:t>
            </a:r>
          </a:p>
        </p:txBody>
      </p:sp>
      <p:pic>
        <p:nvPicPr>
          <p:cNvPr id="30" name="Grafik 29">
            <a:extLst>
              <a:ext uri="{FF2B5EF4-FFF2-40B4-BE49-F238E27FC236}">
                <a16:creationId xmlns:a16="http://schemas.microsoft.com/office/drawing/2014/main" id="{AE627B18-EE16-201C-0A27-F7A48102B367}"/>
              </a:ext>
            </a:extLst>
          </p:cNvPr>
          <p:cNvPicPr>
            <a:picLocks noChangeAspect="1"/>
          </p:cNvPicPr>
          <p:nvPr/>
        </p:nvPicPr>
        <p:blipFill>
          <a:blip r:embed="rId16">
            <a:extLst>
              <a:ext uri="{28A0092B-C50C-407E-A947-70E740481C1C}">
                <a14:useLocalDpi xmlns:a14="http://schemas.microsoft.com/office/drawing/2010/main" val="0"/>
              </a:ext>
            </a:extLst>
          </a:blip>
          <a:srcRect l="7690" t="1705" r="1444" b="5427"/>
          <a:stretch/>
        </p:blipFill>
        <p:spPr>
          <a:xfrm>
            <a:off x="7569292" y="10019067"/>
            <a:ext cx="6502322" cy="4698883"/>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100</TotalTime>
  <Words>676</Words>
  <Application>Microsoft Office PowerPoint</Application>
  <PresentationFormat>Benutzerdefiniert</PresentationFormat>
  <Paragraphs>33</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126</cp:revision>
  <dcterms:created xsi:type="dcterms:W3CDTF">2025-03-19T12:41:27Z</dcterms:created>
  <dcterms:modified xsi:type="dcterms:W3CDTF">2025-03-26T11:18:50Z</dcterms:modified>
</cp:coreProperties>
</file>