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0A7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20" d="100"/>
          <a:sy n="20" d="100"/>
        </p:scale>
        <p:origin x="2388" y="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92045E-7EFE-4DAB-BDF8-4B2476C952E6}" type="datetimeFigureOut">
              <a:rPr lang="LID4096" smtClean="0"/>
              <a:t>03/25/2025</a:t>
            </a:fld>
            <a:endParaRPr lang="LID4096"/>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A6EB8-9E45-4C99-8FE5-0C82B101C847}" type="slidenum">
              <a:rPr lang="LID4096" smtClean="0"/>
              <a:t>‹Nr.›</a:t>
            </a:fld>
            <a:endParaRPr lang="LID4096"/>
          </a:p>
        </p:txBody>
      </p:sp>
    </p:spTree>
    <p:extLst>
      <p:ext uri="{BB962C8B-B14F-4D97-AF65-F5344CB8AC3E}">
        <p14:creationId xmlns:p14="http://schemas.microsoft.com/office/powerpoint/2010/main" val="5491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LID4096" dirty="0"/>
          </a:p>
        </p:txBody>
      </p:sp>
      <p:sp>
        <p:nvSpPr>
          <p:cNvPr id="4" name="Foliennummernplatzhalter 3"/>
          <p:cNvSpPr>
            <a:spLocks noGrp="1"/>
          </p:cNvSpPr>
          <p:nvPr>
            <p:ph type="sldNum" sz="quarter" idx="5"/>
          </p:nvPr>
        </p:nvSpPr>
        <p:spPr/>
        <p:txBody>
          <a:bodyPr/>
          <a:lstStyle/>
          <a:p>
            <a:fld id="{273A6EB8-9E45-4C99-8FE5-0C82B101C847}" type="slidenum">
              <a:rPr lang="LID4096" smtClean="0"/>
              <a:t>1</a:t>
            </a:fld>
            <a:endParaRPr lang="LID4096"/>
          </a:p>
        </p:txBody>
      </p:sp>
    </p:spTree>
    <p:extLst>
      <p:ext uri="{BB962C8B-B14F-4D97-AF65-F5344CB8AC3E}">
        <p14:creationId xmlns:p14="http://schemas.microsoft.com/office/powerpoint/2010/main" val="1457043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16462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3359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80009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00303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13259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10092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75787-DA3F-4332-A401-8C5831ED470E}" type="datetimeFigureOut">
              <a:rPr lang="en-US" smtClean="0"/>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24307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75787-DA3F-4332-A401-8C5831ED470E}" type="datetimeFigureOut">
              <a:rPr lang="en-US" smtClean="0"/>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62711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75787-DA3F-4332-A401-8C5831ED470E}" type="datetimeFigureOut">
              <a:rPr lang="en-US" smtClean="0"/>
              <a:t>3/25/2025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9137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74632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39550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3A675787-DA3F-4332-A401-8C5831ED470E}" type="datetimeFigureOut">
              <a:rPr lang="en-US" smtClean="0"/>
              <a:t>3/25/2025</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E196A55A-7F8B-4F47-9A8B-50961D5C2917}" type="slidenum">
              <a:rPr lang="en-US" smtClean="0"/>
              <a:t>‹Nr.›</a:t>
            </a:fld>
            <a:endParaRPr lang="en-US"/>
          </a:p>
        </p:txBody>
      </p:sp>
    </p:spTree>
    <p:extLst>
      <p:ext uri="{BB962C8B-B14F-4D97-AF65-F5344CB8AC3E}">
        <p14:creationId xmlns:p14="http://schemas.microsoft.com/office/powerpoint/2010/main" val="282206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2387B42-F36C-836F-9ED8-B95945B739B5}"/>
              </a:ext>
            </a:extLst>
          </p:cNvPr>
          <p:cNvCxnSpPr>
            <a:cxnSpLocks/>
          </p:cNvCxnSpPr>
          <p:nvPr/>
        </p:nvCxnSpPr>
        <p:spPr>
          <a:xfrm>
            <a:off x="15133637" y="3013081"/>
            <a:ext cx="0" cy="31546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2201D5D-7820-9E1D-677F-49898A114032}"/>
              </a:ext>
            </a:extLst>
          </p:cNvPr>
          <p:cNvSpPr txBox="1"/>
          <p:nvPr/>
        </p:nvSpPr>
        <p:spPr>
          <a:xfrm>
            <a:off x="993600" y="457200"/>
            <a:ext cx="20151900" cy="2092881"/>
          </a:xfrm>
          <a:prstGeom prst="rect">
            <a:avLst/>
          </a:prstGeom>
          <a:noFill/>
        </p:spPr>
        <p:txBody>
          <a:bodyPr wrap="square" rtlCol="0">
            <a:spAutoFit/>
          </a:bodyPr>
          <a:lstStyle/>
          <a:p>
            <a:r>
              <a:rPr lang="en-US" sz="8000" b="1" dirty="0">
                <a:solidFill>
                  <a:schemeClr val="bg1"/>
                </a:solidFill>
              </a:rPr>
              <a:t>Data Science Project - Darts</a:t>
            </a:r>
          </a:p>
          <a:p>
            <a:r>
              <a:rPr lang="en-US" sz="5000" b="1" dirty="0">
                <a:solidFill>
                  <a:schemeClr val="bg1"/>
                </a:solidFill>
              </a:rPr>
              <a:t>Emilie Terhaar, Sara Rolfs, Tyra Kausch</a:t>
            </a:r>
            <a:endParaRPr lang="en-US" sz="5000" b="1" noProof="0" dirty="0">
              <a:solidFill>
                <a:schemeClr val="bg1"/>
              </a:solidFill>
            </a:endParaRPr>
          </a:p>
        </p:txBody>
      </p:sp>
      <p:sp>
        <p:nvSpPr>
          <p:cNvPr id="8" name="TextBox 7">
            <a:extLst>
              <a:ext uri="{FF2B5EF4-FFF2-40B4-BE49-F238E27FC236}">
                <a16:creationId xmlns:a16="http://schemas.microsoft.com/office/drawing/2014/main" id="{158C8AA4-8D9F-2515-7738-19AD15C39734}"/>
              </a:ext>
            </a:extLst>
          </p:cNvPr>
          <p:cNvSpPr txBox="1"/>
          <p:nvPr/>
        </p:nvSpPr>
        <p:spPr>
          <a:xfrm>
            <a:off x="332240" y="3509836"/>
            <a:ext cx="4121790" cy="707886"/>
          </a:xfrm>
          <a:prstGeom prst="rect">
            <a:avLst/>
          </a:prstGeom>
          <a:noFill/>
        </p:spPr>
        <p:txBody>
          <a:bodyPr wrap="square" rtlCol="0">
            <a:spAutoFit/>
          </a:bodyPr>
          <a:lstStyle/>
          <a:p>
            <a:r>
              <a:rPr lang="tr-TR" sz="4000" dirty="0">
                <a:solidFill>
                  <a:srgbClr val="9B0A7D"/>
                </a:solidFill>
              </a:rPr>
              <a:t>Introduction</a:t>
            </a:r>
            <a:endParaRPr lang="en-US" sz="4000" dirty="0">
              <a:solidFill>
                <a:srgbClr val="9B0A7D"/>
              </a:solidFill>
            </a:endParaRPr>
          </a:p>
        </p:txBody>
      </p:sp>
      <p:sp>
        <p:nvSpPr>
          <p:cNvPr id="11" name="TextBox 10">
            <a:extLst>
              <a:ext uri="{FF2B5EF4-FFF2-40B4-BE49-F238E27FC236}">
                <a16:creationId xmlns:a16="http://schemas.microsoft.com/office/drawing/2014/main" id="{1BA2113C-060E-3D4A-50AD-BE40CF2F9BC2}"/>
              </a:ext>
            </a:extLst>
          </p:cNvPr>
          <p:cNvSpPr txBox="1"/>
          <p:nvPr/>
        </p:nvSpPr>
        <p:spPr>
          <a:xfrm>
            <a:off x="332240" y="6158457"/>
            <a:ext cx="2849452" cy="707886"/>
          </a:xfrm>
          <a:prstGeom prst="rect">
            <a:avLst/>
          </a:prstGeom>
          <a:noFill/>
        </p:spPr>
        <p:txBody>
          <a:bodyPr wrap="square" rtlCol="0">
            <a:spAutoFit/>
          </a:bodyPr>
          <a:lstStyle/>
          <a:p>
            <a:r>
              <a:rPr lang="tr-TR" sz="4000" dirty="0">
                <a:solidFill>
                  <a:srgbClr val="9B0A7D"/>
                </a:solidFill>
              </a:rPr>
              <a:t>Method</a:t>
            </a:r>
            <a:endParaRPr lang="en-US" sz="4000" dirty="0">
              <a:solidFill>
                <a:srgbClr val="9B0A7D"/>
              </a:solidFill>
            </a:endParaRPr>
          </a:p>
        </p:txBody>
      </p:sp>
      <p:sp>
        <p:nvSpPr>
          <p:cNvPr id="12" name="TextBox 11">
            <a:extLst>
              <a:ext uri="{FF2B5EF4-FFF2-40B4-BE49-F238E27FC236}">
                <a16:creationId xmlns:a16="http://schemas.microsoft.com/office/drawing/2014/main" id="{D3DEFD8F-C82F-AC12-F9CB-C102D2395058}"/>
              </a:ext>
            </a:extLst>
          </p:cNvPr>
          <p:cNvSpPr txBox="1"/>
          <p:nvPr/>
        </p:nvSpPr>
        <p:spPr>
          <a:xfrm>
            <a:off x="332240" y="4282524"/>
            <a:ext cx="13869655" cy="1815882"/>
          </a:xfrm>
          <a:prstGeom prst="rect">
            <a:avLst/>
          </a:prstGeom>
          <a:noFill/>
        </p:spPr>
        <p:txBody>
          <a:bodyPr wrap="square" rtlCol="0">
            <a:spAutoFit/>
          </a:bodyPr>
          <a:lstStyle/>
          <a:p>
            <a:pPr algn="just"/>
            <a:r>
              <a:rPr lang="en-GB" sz="2800" b="0" i="0" dirty="0">
                <a:solidFill>
                  <a:srgbClr val="31333F"/>
                </a:solidFill>
                <a:effectLst/>
              </a:rPr>
              <a:t>This project dives into the world of darts using data science techniques to uncover fascinating insights. It aims to transform raw data into structured datasets suitable for visualization and analysis. The goal is to answer predefined research questions by gathering data from multiple sources, processing it, and generating analytical datasets.</a:t>
            </a:r>
            <a:endParaRPr lang="en-US" sz="2800" dirty="0"/>
          </a:p>
        </p:txBody>
      </p:sp>
      <p:sp>
        <p:nvSpPr>
          <p:cNvPr id="13" name="TextBox 12">
            <a:extLst>
              <a:ext uri="{FF2B5EF4-FFF2-40B4-BE49-F238E27FC236}">
                <a16:creationId xmlns:a16="http://schemas.microsoft.com/office/drawing/2014/main" id="{CAD1F969-B5D1-7AB9-F03F-8C847A83CE31}"/>
              </a:ext>
            </a:extLst>
          </p:cNvPr>
          <p:cNvSpPr txBox="1"/>
          <p:nvPr/>
        </p:nvSpPr>
        <p:spPr>
          <a:xfrm>
            <a:off x="332241" y="6904148"/>
            <a:ext cx="13869651" cy="3539430"/>
          </a:xfrm>
          <a:prstGeom prst="rect">
            <a:avLst/>
          </a:prstGeom>
          <a:noFill/>
        </p:spPr>
        <p:txBody>
          <a:bodyPr wrap="square" rtlCol="0">
            <a:spAutoFit/>
          </a:bodyPr>
          <a:lstStyle/>
          <a:p>
            <a:pPr algn="just"/>
            <a:r>
              <a:rPr lang="en-US" sz="2800" noProof="0" dirty="0"/>
              <a:t>The research questions – of which a few are represented on this poster – were formulated </a:t>
            </a:r>
            <a:r>
              <a:rPr lang="en-US" sz="2800" dirty="0"/>
              <a:t>while looking ahead at available data sources. </a:t>
            </a:r>
            <a:r>
              <a:rPr lang="en-GB" sz="2800" b="0" i="0" dirty="0">
                <a:solidFill>
                  <a:srgbClr val="31333F"/>
                </a:solidFill>
                <a:effectLst/>
              </a:rPr>
              <a:t>Web scraping scripts were then developed and executed to extract structured data. This data consisted of player statistics, match results, and other relevant information. The extracted data was validated, cleaned, and stored in organized CSV files. In the next step, datasets were transformed to ensure correctness and consistency, addressing any missing values or errors manually. The final datasets were then analysed and visualized using appropriate graphical representations, forming the basis for answering the research questions</a:t>
            </a:r>
            <a:r>
              <a:rPr lang="de-DE" sz="2800" b="0" i="0" dirty="0">
                <a:solidFill>
                  <a:srgbClr val="31333F"/>
                </a:solidFill>
                <a:effectLst/>
              </a:rPr>
              <a:t>.</a:t>
            </a:r>
            <a:endParaRPr lang="en-US" sz="2800" noProof="0" dirty="0"/>
          </a:p>
        </p:txBody>
      </p:sp>
      <p:sp>
        <p:nvSpPr>
          <p:cNvPr id="14" name="TextBox 13">
            <a:extLst>
              <a:ext uri="{FF2B5EF4-FFF2-40B4-BE49-F238E27FC236}">
                <a16:creationId xmlns:a16="http://schemas.microsoft.com/office/drawing/2014/main" id="{62BCA018-BED0-5C5D-F19F-9189EA766555}"/>
              </a:ext>
            </a:extLst>
          </p:cNvPr>
          <p:cNvSpPr txBox="1"/>
          <p:nvPr/>
        </p:nvSpPr>
        <p:spPr>
          <a:xfrm>
            <a:off x="332241" y="10503629"/>
            <a:ext cx="2459119" cy="707886"/>
          </a:xfrm>
          <a:prstGeom prst="rect">
            <a:avLst/>
          </a:prstGeom>
          <a:noFill/>
        </p:spPr>
        <p:txBody>
          <a:bodyPr wrap="square" rtlCol="0">
            <a:spAutoFit/>
          </a:bodyPr>
          <a:lstStyle/>
          <a:p>
            <a:r>
              <a:rPr lang="en-US" sz="4000" noProof="0" dirty="0">
                <a:solidFill>
                  <a:srgbClr val="9B0A7D"/>
                </a:solidFill>
              </a:rPr>
              <a:t>Results</a:t>
            </a:r>
          </a:p>
        </p:txBody>
      </p:sp>
      <p:sp>
        <p:nvSpPr>
          <p:cNvPr id="15" name="TextBox 14">
            <a:extLst>
              <a:ext uri="{FF2B5EF4-FFF2-40B4-BE49-F238E27FC236}">
                <a16:creationId xmlns:a16="http://schemas.microsoft.com/office/drawing/2014/main" id="{ACAC31C4-0EA6-5C4E-7D4B-E44ADEBDE47C}"/>
              </a:ext>
            </a:extLst>
          </p:cNvPr>
          <p:cNvSpPr txBox="1"/>
          <p:nvPr/>
        </p:nvSpPr>
        <p:spPr>
          <a:xfrm>
            <a:off x="332242" y="11279450"/>
            <a:ext cx="13839798" cy="646331"/>
          </a:xfrm>
          <a:prstGeom prst="rect">
            <a:avLst/>
          </a:prstGeom>
          <a:noFill/>
        </p:spPr>
        <p:txBody>
          <a:bodyPr wrap="square" rtlCol="0">
            <a:spAutoFit/>
          </a:bodyPr>
          <a:lstStyle/>
          <a:p>
            <a:r>
              <a:rPr lang="en-GB" sz="3600" dirty="0">
                <a:solidFill>
                  <a:srgbClr val="9B0A7D"/>
                </a:solidFill>
              </a:rPr>
              <a:t>How do the averages of tournaments vary over time?</a:t>
            </a:r>
          </a:p>
        </p:txBody>
      </p:sp>
      <p:sp>
        <p:nvSpPr>
          <p:cNvPr id="16" name="TextBox 15">
            <a:extLst>
              <a:ext uri="{FF2B5EF4-FFF2-40B4-BE49-F238E27FC236}">
                <a16:creationId xmlns:a16="http://schemas.microsoft.com/office/drawing/2014/main" id="{667F1B69-13CB-EC38-84B0-878285BD80EE}"/>
              </a:ext>
            </a:extLst>
          </p:cNvPr>
          <p:cNvSpPr txBox="1"/>
          <p:nvPr/>
        </p:nvSpPr>
        <p:spPr>
          <a:xfrm>
            <a:off x="332241" y="22425984"/>
            <a:ext cx="13717978" cy="646331"/>
          </a:xfrm>
          <a:prstGeom prst="rect">
            <a:avLst/>
          </a:prstGeom>
          <a:noFill/>
        </p:spPr>
        <p:txBody>
          <a:bodyPr wrap="square" rtlCol="0">
            <a:spAutoFit/>
          </a:bodyPr>
          <a:lstStyle/>
          <a:p>
            <a:r>
              <a:rPr lang="en-GB" sz="3600" dirty="0">
                <a:solidFill>
                  <a:srgbClr val="9B0A7D"/>
                </a:solidFill>
              </a:rPr>
              <a:t>How does the price money and number of participants vary over time?</a:t>
            </a:r>
            <a:endParaRPr lang="en-US" sz="3600" dirty="0">
              <a:solidFill>
                <a:srgbClr val="9B0A7D"/>
              </a:solidFill>
            </a:endParaRPr>
          </a:p>
        </p:txBody>
      </p:sp>
      <p:sp>
        <p:nvSpPr>
          <p:cNvPr id="18" name="TextBox 17">
            <a:extLst>
              <a:ext uri="{FF2B5EF4-FFF2-40B4-BE49-F238E27FC236}">
                <a16:creationId xmlns:a16="http://schemas.microsoft.com/office/drawing/2014/main" id="{096C9BA3-FD49-49BF-F12C-F32440558CFC}"/>
              </a:ext>
            </a:extLst>
          </p:cNvPr>
          <p:cNvSpPr txBox="1"/>
          <p:nvPr/>
        </p:nvSpPr>
        <p:spPr>
          <a:xfrm>
            <a:off x="15577790" y="3622017"/>
            <a:ext cx="13695885" cy="1200329"/>
          </a:xfrm>
          <a:prstGeom prst="rect">
            <a:avLst/>
          </a:prstGeom>
          <a:noFill/>
        </p:spPr>
        <p:txBody>
          <a:bodyPr wrap="square" rtlCol="0">
            <a:spAutoFit/>
          </a:bodyPr>
          <a:lstStyle/>
          <a:p>
            <a:r>
              <a:rPr lang="en-GB" sz="3600" dirty="0">
                <a:solidFill>
                  <a:srgbClr val="9B0A7D"/>
                </a:solidFill>
              </a:rPr>
              <a:t>What are most popular double fields and their corresponding check out quotes?</a:t>
            </a:r>
            <a:endParaRPr lang="en-US" sz="3600" dirty="0">
              <a:solidFill>
                <a:srgbClr val="9B0A7D"/>
              </a:solidFill>
            </a:endParaRPr>
          </a:p>
        </p:txBody>
      </p:sp>
      <p:cxnSp>
        <p:nvCxnSpPr>
          <p:cNvPr id="23" name="Straight Connector 22">
            <a:extLst>
              <a:ext uri="{FF2B5EF4-FFF2-40B4-BE49-F238E27FC236}">
                <a16:creationId xmlns:a16="http://schemas.microsoft.com/office/drawing/2014/main" id="{E0E88A3C-992B-15A2-B79A-95D725C7994D}"/>
              </a:ext>
            </a:extLst>
          </p:cNvPr>
          <p:cNvCxnSpPr>
            <a:cxnSpLocks/>
          </p:cNvCxnSpPr>
          <p:nvPr/>
        </p:nvCxnSpPr>
        <p:spPr>
          <a:xfrm>
            <a:off x="1029640" y="36469674"/>
            <a:ext cx="2794635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3AFD558-B8B0-7725-F15B-92724854A99E}"/>
              </a:ext>
            </a:extLst>
          </p:cNvPr>
          <p:cNvSpPr txBox="1"/>
          <p:nvPr/>
        </p:nvSpPr>
        <p:spPr>
          <a:xfrm>
            <a:off x="15577784" y="14145180"/>
            <a:ext cx="13810968" cy="646331"/>
          </a:xfrm>
          <a:prstGeom prst="rect">
            <a:avLst/>
          </a:prstGeom>
          <a:noFill/>
        </p:spPr>
        <p:txBody>
          <a:bodyPr wrap="square" rtlCol="0">
            <a:spAutoFit/>
          </a:bodyPr>
          <a:lstStyle/>
          <a:p>
            <a:r>
              <a:rPr lang="en-GB" sz="3600" dirty="0">
                <a:solidFill>
                  <a:srgbClr val="9B0A7D"/>
                </a:solidFill>
              </a:rPr>
              <a:t>How does nationality effect the rankings?</a:t>
            </a:r>
            <a:endParaRPr lang="en-US" sz="3600" dirty="0">
              <a:solidFill>
                <a:srgbClr val="9B0A7D"/>
              </a:solidFill>
            </a:endParaRPr>
          </a:p>
        </p:txBody>
      </p:sp>
      <p:sp>
        <p:nvSpPr>
          <p:cNvPr id="27" name="TextBox 26">
            <a:extLst>
              <a:ext uri="{FF2B5EF4-FFF2-40B4-BE49-F238E27FC236}">
                <a16:creationId xmlns:a16="http://schemas.microsoft.com/office/drawing/2014/main" id="{E15F7094-02FE-49E9-92D3-3CCC6B1995F7}"/>
              </a:ext>
            </a:extLst>
          </p:cNvPr>
          <p:cNvSpPr txBox="1"/>
          <p:nvPr/>
        </p:nvSpPr>
        <p:spPr>
          <a:xfrm>
            <a:off x="993600" y="36874004"/>
            <a:ext cx="2772747" cy="707886"/>
          </a:xfrm>
          <a:prstGeom prst="rect">
            <a:avLst/>
          </a:prstGeom>
          <a:noFill/>
        </p:spPr>
        <p:txBody>
          <a:bodyPr wrap="none" rtlCol="0">
            <a:spAutoFit/>
          </a:bodyPr>
          <a:lstStyle/>
          <a:p>
            <a:r>
              <a:rPr lang="en-US" sz="4000" noProof="0" dirty="0">
                <a:solidFill>
                  <a:srgbClr val="9B0A7D"/>
                </a:solidFill>
              </a:rPr>
              <a:t>Bibliography</a:t>
            </a:r>
          </a:p>
        </p:txBody>
      </p:sp>
      <p:sp>
        <p:nvSpPr>
          <p:cNvPr id="28" name="TextBox 27">
            <a:extLst>
              <a:ext uri="{FF2B5EF4-FFF2-40B4-BE49-F238E27FC236}">
                <a16:creationId xmlns:a16="http://schemas.microsoft.com/office/drawing/2014/main" id="{A07AEBF1-63E1-D616-EAE2-D492B7BAC1B5}"/>
              </a:ext>
            </a:extLst>
          </p:cNvPr>
          <p:cNvSpPr txBox="1"/>
          <p:nvPr/>
        </p:nvSpPr>
        <p:spPr>
          <a:xfrm>
            <a:off x="4428771" y="36842583"/>
            <a:ext cx="9733643" cy="2677656"/>
          </a:xfrm>
          <a:prstGeom prst="rect">
            <a:avLst/>
          </a:prstGeom>
          <a:noFill/>
        </p:spPr>
        <p:txBody>
          <a:bodyPr wrap="square" rtlCol="0">
            <a:spAutoFit/>
          </a:bodyPr>
          <a:lstStyle/>
          <a:p>
            <a:r>
              <a:rPr lang="tr-TR" sz="2800" noProof="0" dirty="0"/>
              <a:t>https://app.dartsorakel.com/</a:t>
            </a:r>
          </a:p>
          <a:p>
            <a:r>
              <a:rPr lang="tr-TR" sz="2800" noProof="0" dirty="0"/>
              <a:t>https://mastercaller.com/tournaments/pdc-world-championship/</a:t>
            </a:r>
          </a:p>
          <a:p>
            <a:r>
              <a:rPr lang="tr-TR" sz="2800" noProof="0" dirty="0"/>
              <a:t>https://www.dartn.de/Dart-Profis</a:t>
            </a:r>
          </a:p>
          <a:p>
            <a:r>
              <a:rPr lang="tr-TR" sz="2800" noProof="0" dirty="0"/>
              <a:t>https://de.wikipedia.org/wiki/Professional_Darts_Corporation</a:t>
            </a:r>
          </a:p>
          <a:p>
            <a:r>
              <a:rPr lang="tr-TR" sz="2800" noProof="0" dirty="0"/>
              <a:t>https://de.wikipedia.org/wiki/PDC_World_Darts_Championship</a:t>
            </a:r>
          </a:p>
          <a:p>
            <a:r>
              <a:rPr lang="tr-TR" sz="2800" noProof="0" dirty="0"/>
              <a:t>https://www.flashscore.de/</a:t>
            </a:r>
            <a:endParaRPr lang="en-US" sz="2800" noProof="0" dirty="0"/>
          </a:p>
        </p:txBody>
      </p:sp>
      <p:sp>
        <p:nvSpPr>
          <p:cNvPr id="29" name="Rectangle 28">
            <a:extLst>
              <a:ext uri="{FF2B5EF4-FFF2-40B4-BE49-F238E27FC236}">
                <a16:creationId xmlns:a16="http://schemas.microsoft.com/office/drawing/2014/main" id="{D9DD4779-BB22-CFED-CC32-5477604ABDBB}"/>
              </a:ext>
            </a:extLst>
          </p:cNvPr>
          <p:cNvSpPr/>
          <p:nvPr/>
        </p:nvSpPr>
        <p:spPr>
          <a:xfrm>
            <a:off x="24358775" y="38175567"/>
            <a:ext cx="4914900" cy="3792088"/>
          </a:xfrm>
          <a:prstGeom prst="rect">
            <a:avLst/>
          </a:prstGeom>
          <a:solidFill>
            <a:srgbClr val="FFFFFF"/>
          </a:solidFill>
          <a:ln>
            <a:solidFill>
              <a:srgbClr val="9B0A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0" dirty="0">
              <a:solidFill>
                <a:schemeClr val="tx1"/>
              </a:solidFill>
            </a:endParaRPr>
          </a:p>
        </p:txBody>
      </p:sp>
      <p:sp>
        <p:nvSpPr>
          <p:cNvPr id="2" name="TextBox 25">
            <a:extLst>
              <a:ext uri="{FF2B5EF4-FFF2-40B4-BE49-F238E27FC236}">
                <a16:creationId xmlns:a16="http://schemas.microsoft.com/office/drawing/2014/main" id="{0065BF61-98DC-B7C2-AB39-FEB14B562B4E}"/>
              </a:ext>
            </a:extLst>
          </p:cNvPr>
          <p:cNvSpPr txBox="1"/>
          <p:nvPr/>
        </p:nvSpPr>
        <p:spPr>
          <a:xfrm>
            <a:off x="15577784" y="24177261"/>
            <a:ext cx="15034830" cy="646331"/>
          </a:xfrm>
          <a:prstGeom prst="rect">
            <a:avLst/>
          </a:prstGeom>
          <a:noFill/>
        </p:spPr>
        <p:txBody>
          <a:bodyPr wrap="square" rtlCol="0">
            <a:spAutoFit/>
          </a:bodyPr>
          <a:lstStyle/>
          <a:p>
            <a:r>
              <a:rPr lang="en-GB" sz="3600" dirty="0">
                <a:solidFill>
                  <a:srgbClr val="9B0A7D"/>
                </a:solidFill>
              </a:rPr>
              <a:t>How does the performance of individual players change over time?</a:t>
            </a:r>
            <a:endParaRPr lang="en-US" sz="3600" dirty="0">
              <a:solidFill>
                <a:srgbClr val="9B0A7D"/>
              </a:solidFill>
            </a:endParaRPr>
          </a:p>
        </p:txBody>
      </p:sp>
      <p:pic>
        <p:nvPicPr>
          <p:cNvPr id="5" name="Grafik 4" descr="Ein Bild, das Muster, Grafiken, Pixel, Design enthält.&#10;&#10;KI-generierte Inhalte können fehlerhaft sein.">
            <a:extLst>
              <a:ext uri="{FF2B5EF4-FFF2-40B4-BE49-F238E27FC236}">
                <a16:creationId xmlns:a16="http://schemas.microsoft.com/office/drawing/2014/main" id="{AF1ABF3E-6617-07BD-EFAD-9E4A4CD2DA8B}"/>
              </a:ext>
            </a:extLst>
          </p:cNvPr>
          <p:cNvPicPr>
            <a:picLocks noChangeAspect="1"/>
          </p:cNvPicPr>
          <p:nvPr/>
        </p:nvPicPr>
        <p:blipFill>
          <a:blip r:embed="rId4">
            <a:extLst>
              <a:ext uri="{28A0092B-C50C-407E-A947-70E740481C1C}">
                <a14:useLocalDpi xmlns:a14="http://schemas.microsoft.com/office/drawing/2010/main" val="0"/>
              </a:ext>
            </a:extLst>
          </a:blip>
          <a:srcRect l="6993" t="8637" r="7303" b="7884"/>
          <a:stretch/>
        </p:blipFill>
        <p:spPr>
          <a:xfrm>
            <a:off x="24970965" y="38274280"/>
            <a:ext cx="3690520" cy="3594662"/>
          </a:xfrm>
          <a:prstGeom prst="rect">
            <a:avLst/>
          </a:prstGeom>
        </p:spPr>
      </p:pic>
      <p:pic>
        <p:nvPicPr>
          <p:cNvPr id="22" name="Grafik 21">
            <a:extLst>
              <a:ext uri="{FF2B5EF4-FFF2-40B4-BE49-F238E27FC236}">
                <a16:creationId xmlns:a16="http://schemas.microsoft.com/office/drawing/2014/main" id="{2FED093D-4F5C-1881-B265-095E75FBAB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52634" y="28356785"/>
            <a:ext cx="10546190" cy="6896718"/>
          </a:xfrm>
          <a:prstGeom prst="rect">
            <a:avLst/>
          </a:prstGeom>
        </p:spPr>
      </p:pic>
      <p:pic>
        <p:nvPicPr>
          <p:cNvPr id="32" name="Grafik 31">
            <a:extLst>
              <a:ext uri="{FF2B5EF4-FFF2-40B4-BE49-F238E27FC236}">
                <a16:creationId xmlns:a16="http://schemas.microsoft.com/office/drawing/2014/main" id="{8C7686EC-6397-4082-6CFC-2DCD1EC51A50}"/>
              </a:ext>
            </a:extLst>
          </p:cNvPr>
          <p:cNvPicPr>
            <a:picLocks noChangeAspect="1"/>
          </p:cNvPicPr>
          <p:nvPr/>
        </p:nvPicPr>
        <p:blipFill>
          <a:blip r:embed="rId6">
            <a:extLst>
              <a:ext uri="{28A0092B-C50C-407E-A947-70E740481C1C}">
                <a14:useLocalDpi xmlns:a14="http://schemas.microsoft.com/office/drawing/2010/main" val="0"/>
              </a:ext>
            </a:extLst>
          </a:blip>
          <a:srcRect t="8073"/>
          <a:stretch/>
        </p:blipFill>
        <p:spPr>
          <a:xfrm>
            <a:off x="16724769" y="18389139"/>
            <a:ext cx="11001195" cy="5788122"/>
          </a:xfrm>
          <a:prstGeom prst="rect">
            <a:avLst/>
          </a:prstGeom>
        </p:spPr>
      </p:pic>
      <p:sp>
        <p:nvSpPr>
          <p:cNvPr id="37" name="TextBox 12">
            <a:extLst>
              <a:ext uri="{FF2B5EF4-FFF2-40B4-BE49-F238E27FC236}">
                <a16:creationId xmlns:a16="http://schemas.microsoft.com/office/drawing/2014/main" id="{DCA07421-F0DC-D9B9-E726-1464D30ED90B}"/>
              </a:ext>
            </a:extLst>
          </p:cNvPr>
          <p:cNvSpPr txBox="1"/>
          <p:nvPr/>
        </p:nvSpPr>
        <p:spPr>
          <a:xfrm>
            <a:off x="332242" y="23122057"/>
            <a:ext cx="13869650" cy="2677656"/>
          </a:xfrm>
          <a:prstGeom prst="rect">
            <a:avLst/>
          </a:prstGeom>
          <a:noFill/>
        </p:spPr>
        <p:txBody>
          <a:bodyPr wrap="square" rtlCol="0">
            <a:spAutoFit/>
          </a:bodyPr>
          <a:lstStyle/>
          <a:p>
            <a:pPr algn="just"/>
            <a:r>
              <a:rPr lang="en-GB" sz="2800" noProof="0" dirty="0"/>
              <a:t>For this question, only the  data for the PDC World Championship was analysed. In this graph, the prize money</a:t>
            </a:r>
            <a:r>
              <a:rPr lang="en-GB" sz="2800" dirty="0"/>
              <a:t> and number of participants is rising. The coloured stacked bars indicate prize allocation by tournament stage, while the red line shows the increasing participant numbers. There's a clear correlation between participant numbers and prize money: Major increases in participants typically coincided with significant prize money increases. The graphs show that while the total prize pool has increased, the distribution maintains a similar structure.</a:t>
            </a:r>
            <a:endParaRPr lang="LID4096" sz="2800" dirty="0"/>
          </a:p>
        </p:txBody>
      </p:sp>
      <p:sp>
        <p:nvSpPr>
          <p:cNvPr id="39" name="TextBox 12">
            <a:extLst>
              <a:ext uri="{FF2B5EF4-FFF2-40B4-BE49-F238E27FC236}">
                <a16:creationId xmlns:a16="http://schemas.microsoft.com/office/drawing/2014/main" id="{0BF47DE2-DBC3-C822-5E3E-66D521DA0E5F}"/>
              </a:ext>
            </a:extLst>
          </p:cNvPr>
          <p:cNvSpPr txBox="1"/>
          <p:nvPr/>
        </p:nvSpPr>
        <p:spPr>
          <a:xfrm>
            <a:off x="15577784" y="14849709"/>
            <a:ext cx="13717975" cy="3539430"/>
          </a:xfrm>
          <a:prstGeom prst="rect">
            <a:avLst/>
          </a:prstGeom>
          <a:noFill/>
        </p:spPr>
        <p:txBody>
          <a:bodyPr wrap="square" rtlCol="0">
            <a:spAutoFit/>
          </a:bodyPr>
          <a:lstStyle/>
          <a:p>
            <a:pPr algn="just"/>
            <a:r>
              <a:rPr lang="en-GB" sz="2800" noProof="0" dirty="0"/>
              <a:t>The graph below shows the player's nationality demographics related to their rankings. The bigger the bubble, the more players belong to that demographic. As we seen, there are a lot of English players which are also very high ranked, suggesting that the sport might be better developed there.</a:t>
            </a:r>
          </a:p>
          <a:p>
            <a:pPr algn="just"/>
            <a:r>
              <a:rPr lang="en-GB" sz="2800" noProof="0" dirty="0"/>
              <a:t>It is also seen that there is one player in the Netherlands (Michael van Gerwen) which dominated the darts for a few years and is now </a:t>
            </a:r>
            <a:r>
              <a:rPr lang="en-GB" sz="2800" dirty="0"/>
              <a:t>also</a:t>
            </a:r>
            <a:r>
              <a:rPr lang="en-GB" sz="2800" noProof="0" dirty="0"/>
              <a:t> on a high-ranking position. Other countries like Germany, Japan, and Australia have representation, but their players are less frequent and frequent lower ranks.</a:t>
            </a:r>
          </a:p>
        </p:txBody>
      </p:sp>
      <p:sp>
        <p:nvSpPr>
          <p:cNvPr id="40" name="TextBox 12">
            <a:extLst>
              <a:ext uri="{FF2B5EF4-FFF2-40B4-BE49-F238E27FC236}">
                <a16:creationId xmlns:a16="http://schemas.microsoft.com/office/drawing/2014/main" id="{63BB22EC-8D4B-A18D-B295-4FF506706057}"/>
              </a:ext>
            </a:extLst>
          </p:cNvPr>
          <p:cNvSpPr txBox="1"/>
          <p:nvPr/>
        </p:nvSpPr>
        <p:spPr>
          <a:xfrm>
            <a:off x="15577783" y="24823592"/>
            <a:ext cx="13810951" cy="3539430"/>
          </a:xfrm>
          <a:prstGeom prst="rect">
            <a:avLst/>
          </a:prstGeom>
          <a:noFill/>
        </p:spPr>
        <p:txBody>
          <a:bodyPr wrap="square" rtlCol="0">
            <a:spAutoFit/>
          </a:bodyPr>
          <a:lstStyle/>
          <a:p>
            <a:pPr algn="just"/>
            <a:r>
              <a:rPr lang="en-GB" sz="2800" noProof="0" dirty="0"/>
              <a:t>The graphs below shows the player Rob Cross’ performance </a:t>
            </a:r>
            <a:r>
              <a:rPr lang="en-GB" sz="2800" dirty="0"/>
              <a:t>from</a:t>
            </a:r>
            <a:r>
              <a:rPr lang="en-GB" sz="2800" noProof="0" dirty="0"/>
              <a:t> 2017 to 2024. On the left is the number of throws and check out percentage respective of the double 1. This player is a good example of the phenomenon, where their check out percentage drops and therefore the number of throws on this double drops in a time-shifted manner, too. This is because the player noticed that this double field does not work that well for them, so they adjust their throws so that they didn't always end up with the previously bad double at the end of a leg anymore. On the right is the gradual average of Rob Cross. The average collapse in 2020 can be explained by problems due to the Corona pandemic.</a:t>
            </a:r>
          </a:p>
        </p:txBody>
      </p:sp>
      <p:sp>
        <p:nvSpPr>
          <p:cNvPr id="41" name="TextBox 12">
            <a:extLst>
              <a:ext uri="{FF2B5EF4-FFF2-40B4-BE49-F238E27FC236}">
                <a16:creationId xmlns:a16="http://schemas.microsoft.com/office/drawing/2014/main" id="{5BE7297E-3034-BD2E-6B8F-DF1DC7731827}"/>
              </a:ext>
            </a:extLst>
          </p:cNvPr>
          <p:cNvSpPr txBox="1"/>
          <p:nvPr/>
        </p:nvSpPr>
        <p:spPr>
          <a:xfrm>
            <a:off x="15577789" y="4816109"/>
            <a:ext cx="13695881" cy="3539430"/>
          </a:xfrm>
          <a:prstGeom prst="rect">
            <a:avLst/>
          </a:prstGeom>
          <a:noFill/>
        </p:spPr>
        <p:txBody>
          <a:bodyPr wrap="square" rtlCol="0">
            <a:spAutoFit/>
          </a:bodyPr>
          <a:lstStyle/>
          <a:p>
            <a:pPr algn="just"/>
            <a:r>
              <a:rPr lang="en-GB" sz="2800" dirty="0"/>
              <a:t>A</a:t>
            </a:r>
            <a:r>
              <a:rPr lang="en-GB" sz="2800" noProof="0" dirty="0"/>
              <a:t> leg ends by hitting a double field, called a check out. With these come the statistics of the check out percentage. Other than in the check outs, doubles are usually not targeted. In this context, the distribution of throws on the different double fields was analysed.</a:t>
            </a:r>
          </a:p>
          <a:p>
            <a:pPr algn="just"/>
            <a:r>
              <a:rPr lang="en-GB" sz="2800" noProof="0" dirty="0"/>
              <a:t>The upper pie chart shows that D20, D16, D10, and D8 are the most popular double fields. This makes sense, since if a throw on D20 or D16 fails, the player can target the double field with the value half as big as D10 or D8 to finish the leg with a check out. This can also be seen in the lower chart, where the most player's frequently thrown double field is the D20 for 71.1% and the D16 for 20.1%.</a:t>
            </a:r>
          </a:p>
        </p:txBody>
      </p:sp>
      <p:sp>
        <p:nvSpPr>
          <p:cNvPr id="42" name="TextBox 12">
            <a:extLst>
              <a:ext uri="{FF2B5EF4-FFF2-40B4-BE49-F238E27FC236}">
                <a16:creationId xmlns:a16="http://schemas.microsoft.com/office/drawing/2014/main" id="{7AFA065E-FC8B-3DF3-93B2-32320716FA2A}"/>
              </a:ext>
            </a:extLst>
          </p:cNvPr>
          <p:cNvSpPr txBox="1"/>
          <p:nvPr/>
        </p:nvSpPr>
        <p:spPr>
          <a:xfrm>
            <a:off x="332241" y="11979111"/>
            <a:ext cx="13869651" cy="3970318"/>
          </a:xfrm>
          <a:prstGeom prst="rect">
            <a:avLst/>
          </a:prstGeom>
          <a:noFill/>
        </p:spPr>
        <p:txBody>
          <a:bodyPr wrap="square" rtlCol="0">
            <a:spAutoFit/>
          </a:bodyPr>
          <a:lstStyle/>
          <a:p>
            <a:pPr algn="just"/>
            <a:r>
              <a:rPr lang="en-GB" sz="2800" noProof="0" dirty="0"/>
              <a:t>This question was asked, assuming that over time, the sport </a:t>
            </a:r>
            <a:r>
              <a:rPr lang="en-GB" sz="2800" dirty="0"/>
              <a:t>have</a:t>
            </a:r>
            <a:r>
              <a:rPr lang="en-GB" sz="2800" noProof="0" dirty="0"/>
              <a:t> reached a higher maturity level. Meaning the standards for the skill of players participating in the tournaments will rise with better strategies and better coaching. In this diagram, only the averages of the tournament's winners between 2000 and 2025 were looked at.</a:t>
            </a:r>
            <a:endParaRPr lang="en-GB" sz="2800" dirty="0"/>
          </a:p>
          <a:p>
            <a:pPr algn="just"/>
            <a:r>
              <a:rPr lang="en-GB" sz="2800" noProof="0" dirty="0"/>
              <a:t>The World Championship scores demonstrate greater volatility, with notable peaks around 2010 and 2017-2018 where </a:t>
            </a:r>
            <a:r>
              <a:rPr lang="en-GB" sz="2800" dirty="0"/>
              <a:t>an average of 106</a:t>
            </a:r>
            <a:r>
              <a:rPr lang="en-GB" sz="2800" noProof="0" dirty="0"/>
              <a:t> exceeded. All lines generally show an upward trend over time, which could also be seen because of the increasing regression line. The average scores generally range between 94 and 105. This validates the assumption the research came into existence with.</a:t>
            </a:r>
          </a:p>
        </p:txBody>
      </p:sp>
      <p:pic>
        <p:nvPicPr>
          <p:cNvPr id="9" name="Grafik 8">
            <a:extLst>
              <a:ext uri="{FF2B5EF4-FFF2-40B4-BE49-F238E27FC236}">
                <a16:creationId xmlns:a16="http://schemas.microsoft.com/office/drawing/2014/main" id="{A00E59CC-AEC8-DC98-4F7C-2745EBFB8C93}"/>
              </a:ext>
            </a:extLst>
          </p:cNvPr>
          <p:cNvPicPr>
            <a:picLocks noChangeAspect="1"/>
          </p:cNvPicPr>
          <p:nvPr/>
        </p:nvPicPr>
        <p:blipFill>
          <a:blip r:embed="rId7">
            <a:extLst>
              <a:ext uri="{28A0092B-C50C-407E-A947-70E740481C1C}">
                <a14:useLocalDpi xmlns:a14="http://schemas.microsoft.com/office/drawing/2010/main" val="0"/>
              </a:ext>
            </a:extLst>
          </a:blip>
          <a:srcRect l="880" t="10394" r="1185"/>
          <a:stretch/>
        </p:blipFill>
        <p:spPr>
          <a:xfrm>
            <a:off x="332241" y="15945475"/>
            <a:ext cx="13839792" cy="6507905"/>
          </a:xfrm>
          <a:prstGeom prst="rect">
            <a:avLst/>
          </a:prstGeom>
        </p:spPr>
      </p:pic>
    </p:spTree>
    <p:extLst>
      <p:ext uri="{BB962C8B-B14F-4D97-AF65-F5344CB8AC3E}">
        <p14:creationId xmlns:p14="http://schemas.microsoft.com/office/powerpoint/2010/main" val="33311456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36</TotalTime>
  <Words>913</Words>
  <Application>Microsoft Office PowerPoint</Application>
  <PresentationFormat>Benutzerdefiniert</PresentationFormat>
  <Paragraphs>28</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Aptos</vt:lpstr>
      <vt:lpstr>Arial</vt:lpstr>
      <vt:lpstr>Calibri</vt:lpstr>
      <vt:lpstr>Calibri Light</vt:lpstr>
      <vt:lpstr>Office Theme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Cicem Cicek 2</dc:creator>
  <cp:lastModifiedBy>Tyra Kausch</cp:lastModifiedBy>
  <cp:revision>70</cp:revision>
  <dcterms:created xsi:type="dcterms:W3CDTF">2025-03-19T12:41:27Z</dcterms:created>
  <dcterms:modified xsi:type="dcterms:W3CDTF">2025-03-25T10:07:47Z</dcterms:modified>
</cp:coreProperties>
</file>