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3" d="100"/>
          <a:sy n="33" d="100"/>
        </p:scale>
        <p:origin x="300" y="-57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4582615" y="3011745"/>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22619" y="3760580"/>
            <a:ext cx="4121790" cy="769441"/>
          </a:xfrm>
          <a:prstGeom prst="rect">
            <a:avLst/>
          </a:prstGeom>
          <a:noFill/>
        </p:spPr>
        <p:txBody>
          <a:bodyPr wrap="square" rtlCol="0">
            <a:spAutoFit/>
          </a:bodyPr>
          <a:lstStyle/>
          <a:p>
            <a:r>
              <a:rPr lang="tr-TR" sz="4400" dirty="0">
                <a:solidFill>
                  <a:srgbClr val="9B0A7D"/>
                </a:solidFill>
              </a:rPr>
              <a:t>Introduction</a:t>
            </a:r>
            <a:endParaRPr lang="en-US" sz="4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22618" y="7613438"/>
            <a:ext cx="2849452" cy="769441"/>
          </a:xfrm>
          <a:prstGeom prst="rect">
            <a:avLst/>
          </a:prstGeom>
          <a:noFill/>
        </p:spPr>
        <p:txBody>
          <a:bodyPr wrap="square" rtlCol="0">
            <a:spAutoFit/>
          </a:bodyPr>
          <a:lstStyle/>
          <a:p>
            <a:r>
              <a:rPr lang="tr-TR" sz="4400" dirty="0">
                <a:solidFill>
                  <a:srgbClr val="9B0A7D"/>
                </a:solidFill>
              </a:rPr>
              <a:t>Method</a:t>
            </a:r>
            <a:endParaRPr lang="en-US" sz="4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22618" y="4534816"/>
            <a:ext cx="13869655" cy="2862322"/>
          </a:xfrm>
          <a:prstGeom prst="rect">
            <a:avLst/>
          </a:prstGeom>
          <a:noFill/>
        </p:spPr>
        <p:txBody>
          <a:bodyPr wrap="square" rtlCol="0">
            <a:spAutoFit/>
          </a:bodyPr>
          <a:lstStyle/>
          <a:p>
            <a:pPr algn="just"/>
            <a:r>
              <a:rPr lang="en-GB" sz="36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36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22617" y="8376447"/>
            <a:ext cx="13869651" cy="5632311"/>
          </a:xfrm>
          <a:prstGeom prst="rect">
            <a:avLst/>
          </a:prstGeom>
          <a:noFill/>
        </p:spPr>
        <p:txBody>
          <a:bodyPr wrap="square" rtlCol="0">
            <a:spAutoFit/>
          </a:bodyPr>
          <a:lstStyle/>
          <a:p>
            <a:pPr algn="just"/>
            <a:r>
              <a:rPr lang="en-US" sz="3600" noProof="0" dirty="0"/>
              <a:t>The research questions – of which a few are represented on this poster – were formulated </a:t>
            </a:r>
            <a:r>
              <a:rPr lang="en-US" sz="3600" dirty="0"/>
              <a:t>while looking ahead at available data sources. </a:t>
            </a:r>
            <a:r>
              <a:rPr lang="en-GB" sz="36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3600" b="0" i="0" dirty="0">
                <a:solidFill>
                  <a:srgbClr val="31333F"/>
                </a:solidFill>
                <a:effectLst/>
              </a:rPr>
              <a:t>.</a:t>
            </a:r>
            <a:endParaRPr lang="en-US" sz="36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22617" y="14105091"/>
            <a:ext cx="2459119" cy="769441"/>
          </a:xfrm>
          <a:prstGeom prst="rect">
            <a:avLst/>
          </a:prstGeom>
          <a:noFill/>
        </p:spPr>
        <p:txBody>
          <a:bodyPr wrap="square" rtlCol="0">
            <a:spAutoFit/>
          </a:bodyPr>
          <a:lstStyle/>
          <a:p>
            <a:r>
              <a:rPr lang="en-US" sz="4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22616" y="14988925"/>
            <a:ext cx="13839798" cy="707886"/>
          </a:xfrm>
          <a:prstGeom prst="rect">
            <a:avLst/>
          </a:prstGeom>
          <a:noFill/>
        </p:spPr>
        <p:txBody>
          <a:bodyPr wrap="square" rtlCol="0">
            <a:spAutoFit/>
          </a:bodyPr>
          <a:lstStyle/>
          <a:p>
            <a:r>
              <a:rPr lang="en-GB" sz="40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22616" y="26897882"/>
            <a:ext cx="13717978" cy="1323439"/>
          </a:xfrm>
          <a:prstGeom prst="rect">
            <a:avLst/>
          </a:prstGeom>
          <a:noFill/>
        </p:spPr>
        <p:txBody>
          <a:bodyPr wrap="square" rtlCol="0">
            <a:spAutoFit/>
          </a:bodyPr>
          <a:lstStyle/>
          <a:p>
            <a:r>
              <a:rPr lang="en-GB" sz="4000" dirty="0">
                <a:solidFill>
                  <a:srgbClr val="9B0A7D"/>
                </a:solidFill>
              </a:rPr>
              <a:t>How does the price money and number of participants vary over time?</a:t>
            </a:r>
            <a:endParaRPr lang="en-US" sz="40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002807" y="3732856"/>
            <a:ext cx="14920824" cy="1323439"/>
          </a:xfrm>
          <a:prstGeom prst="rect">
            <a:avLst/>
          </a:prstGeom>
          <a:noFill/>
        </p:spPr>
        <p:txBody>
          <a:bodyPr wrap="square" rtlCol="0">
            <a:spAutoFit/>
          </a:bodyPr>
          <a:lstStyle/>
          <a:p>
            <a:r>
              <a:rPr lang="en-GB" sz="4000" dirty="0">
                <a:solidFill>
                  <a:srgbClr val="9B0A7D"/>
                </a:solidFill>
              </a:rPr>
              <a:t>What are most popular double fields and their corresponding check out quotes?</a:t>
            </a:r>
            <a:endParaRPr lang="en-US" sz="40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29640" y="36469674"/>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002814" y="14008758"/>
            <a:ext cx="15034835" cy="707886"/>
          </a:xfrm>
          <a:prstGeom prst="rect">
            <a:avLst/>
          </a:prstGeom>
          <a:noFill/>
        </p:spPr>
        <p:txBody>
          <a:bodyPr wrap="square" rtlCol="0">
            <a:spAutoFit/>
          </a:bodyPr>
          <a:lstStyle/>
          <a:p>
            <a:r>
              <a:rPr lang="en-GB" sz="4000" dirty="0">
                <a:solidFill>
                  <a:srgbClr val="9B0A7D"/>
                </a:solidFill>
              </a:rPr>
              <a:t>How does nationality effect the rankings?</a:t>
            </a:r>
            <a:endParaRPr lang="en-US" sz="40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93600" y="36874004"/>
            <a:ext cx="4065921" cy="1015663"/>
          </a:xfrm>
          <a:prstGeom prst="rect">
            <a:avLst/>
          </a:prstGeom>
          <a:noFill/>
        </p:spPr>
        <p:txBody>
          <a:bodyPr wrap="none" rtlCol="0">
            <a:spAutoFit/>
          </a:bodyPr>
          <a:lstStyle/>
          <a:p>
            <a:r>
              <a:rPr lang="en-US" sz="6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993600" y="37889667"/>
            <a:ext cx="14009215" cy="3785652"/>
          </a:xfrm>
          <a:prstGeom prst="rect">
            <a:avLst/>
          </a:prstGeom>
          <a:noFill/>
        </p:spPr>
        <p:txBody>
          <a:bodyPr wrap="square" rtlCol="0">
            <a:spAutoFit/>
          </a:bodyPr>
          <a:lstStyle/>
          <a:p>
            <a:r>
              <a:rPr lang="tr-TR" sz="4000" noProof="0" dirty="0"/>
              <a:t>https://app.dartsorakel.com/</a:t>
            </a:r>
          </a:p>
          <a:p>
            <a:r>
              <a:rPr lang="tr-TR" sz="4000" noProof="0" dirty="0"/>
              <a:t>https://mastercaller.com/tournaments/pdc-world-championship/</a:t>
            </a:r>
          </a:p>
          <a:p>
            <a:r>
              <a:rPr lang="tr-TR" sz="4000" noProof="0" dirty="0"/>
              <a:t>https://www.dartn.de/Dart-Profis</a:t>
            </a:r>
          </a:p>
          <a:p>
            <a:r>
              <a:rPr lang="tr-TR" sz="4000" noProof="0" dirty="0">
                <a:solidFill>
                  <a:schemeClr val="bg1"/>
                </a:solidFill>
              </a:rPr>
              <a:t>https://de.wikipedia.org/wiki/Professional_Darts_Corporation</a:t>
            </a:r>
          </a:p>
          <a:p>
            <a:r>
              <a:rPr lang="tr-TR" sz="4000" noProof="0" dirty="0">
                <a:solidFill>
                  <a:schemeClr val="bg1"/>
                </a:solidFill>
              </a:rPr>
              <a:t>https://de.wikipedia.org/wiki/PDC_World_Darts_Championship</a:t>
            </a:r>
          </a:p>
          <a:p>
            <a:r>
              <a:rPr lang="tr-TR" sz="4000" noProof="0" dirty="0">
                <a:solidFill>
                  <a:schemeClr val="bg1"/>
                </a:solidFill>
              </a:rPr>
              <a:t>https://www.flashscore.de/</a:t>
            </a:r>
            <a:endParaRPr lang="en-US" sz="4000" noProof="0" dirty="0">
              <a:solidFill>
                <a:schemeClr val="bg1"/>
              </a:solidFill>
            </a:endParaRPr>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4787997" y="26293885"/>
            <a:ext cx="15034830" cy="707886"/>
          </a:xfrm>
          <a:prstGeom prst="rect">
            <a:avLst/>
          </a:prstGeom>
          <a:noFill/>
        </p:spPr>
        <p:txBody>
          <a:bodyPr wrap="square" rtlCol="0">
            <a:spAutoFit/>
          </a:bodyPr>
          <a:lstStyle/>
          <a:p>
            <a:r>
              <a:rPr lang="en-GB" sz="4000" dirty="0">
                <a:solidFill>
                  <a:srgbClr val="9B0A7D"/>
                </a:solidFill>
              </a:rPr>
              <a:t>How does the performance of individual players change over time?</a:t>
            </a:r>
            <a:endParaRPr lang="en-US" sz="40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3">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6" name="Grafik 5">
            <a:extLst>
              <a:ext uri="{FF2B5EF4-FFF2-40B4-BE49-F238E27FC236}">
                <a16:creationId xmlns:a16="http://schemas.microsoft.com/office/drawing/2014/main" id="{7E382A02-4DF1-DDA2-3E3E-663E673B3461}"/>
              </a:ext>
            </a:extLst>
          </p:cNvPr>
          <p:cNvPicPr>
            <a:picLocks noChangeAspect="1"/>
          </p:cNvPicPr>
          <p:nvPr/>
        </p:nvPicPr>
        <p:blipFill>
          <a:blip r:embed="rId4">
            <a:extLst>
              <a:ext uri="{28A0092B-C50C-407E-A947-70E740481C1C}">
                <a14:useLocalDpi xmlns:a14="http://schemas.microsoft.com/office/drawing/2010/main" val="0"/>
              </a:ext>
            </a:extLst>
          </a:blip>
          <a:srcRect b="2714"/>
          <a:stretch/>
        </p:blipFill>
        <p:spPr>
          <a:xfrm>
            <a:off x="6620385" y="27652915"/>
            <a:ext cx="7726392" cy="4398793"/>
          </a:xfrm>
          <a:prstGeom prst="rect">
            <a:avLst/>
          </a:prstGeom>
        </p:spPr>
      </p:pic>
      <p:pic>
        <p:nvPicPr>
          <p:cNvPr id="10" name="Grafik 9">
            <a:extLst>
              <a:ext uri="{FF2B5EF4-FFF2-40B4-BE49-F238E27FC236}">
                <a16:creationId xmlns:a16="http://schemas.microsoft.com/office/drawing/2014/main" id="{40B89DDD-9679-C5C2-3697-F9A848A643E0}"/>
              </a:ext>
            </a:extLst>
          </p:cNvPr>
          <p:cNvPicPr>
            <a:picLocks noChangeAspect="1"/>
          </p:cNvPicPr>
          <p:nvPr/>
        </p:nvPicPr>
        <p:blipFill>
          <a:blip r:embed="rId5">
            <a:extLst>
              <a:ext uri="{28A0092B-C50C-407E-A947-70E740481C1C}">
                <a14:useLocalDpi xmlns:a14="http://schemas.microsoft.com/office/drawing/2010/main" val="0"/>
              </a:ext>
            </a:extLst>
          </a:blip>
          <a:srcRect l="4049" t="2620" b="6201"/>
          <a:stretch/>
        </p:blipFill>
        <p:spPr>
          <a:xfrm>
            <a:off x="24720822" y="4466715"/>
            <a:ext cx="5316827" cy="4425229"/>
          </a:xfrm>
          <a:prstGeom prst="rect">
            <a:avLst/>
          </a:prstGeom>
        </p:spPr>
      </p:pic>
      <p:pic>
        <p:nvPicPr>
          <p:cNvPr id="19" name="Grafik 18">
            <a:extLst>
              <a:ext uri="{FF2B5EF4-FFF2-40B4-BE49-F238E27FC236}">
                <a16:creationId xmlns:a16="http://schemas.microsoft.com/office/drawing/2014/main" id="{3C16E54E-48BE-2311-CB17-F97AE1A78C7C}"/>
              </a:ext>
            </a:extLst>
          </p:cNvPr>
          <p:cNvPicPr>
            <a:picLocks noChangeAspect="1"/>
          </p:cNvPicPr>
          <p:nvPr/>
        </p:nvPicPr>
        <p:blipFill>
          <a:blip r:embed="rId6">
            <a:extLst>
              <a:ext uri="{28A0092B-C50C-407E-A947-70E740481C1C}">
                <a14:useLocalDpi xmlns:a14="http://schemas.microsoft.com/office/drawing/2010/main" val="0"/>
              </a:ext>
            </a:extLst>
          </a:blip>
          <a:srcRect l="10556" b="4495"/>
          <a:stretch/>
        </p:blipFill>
        <p:spPr>
          <a:xfrm>
            <a:off x="24720822" y="8891944"/>
            <a:ext cx="5316828" cy="4425229"/>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88798" y="31630960"/>
            <a:ext cx="6615169" cy="4326013"/>
          </a:xfrm>
          <a:prstGeom prst="rect">
            <a:avLst/>
          </a:prstGeom>
        </p:spPr>
      </p:pic>
      <p:pic>
        <p:nvPicPr>
          <p:cNvPr id="25" name="Grafik 24">
            <a:extLst>
              <a:ext uri="{FF2B5EF4-FFF2-40B4-BE49-F238E27FC236}">
                <a16:creationId xmlns:a16="http://schemas.microsoft.com/office/drawing/2014/main" id="{1AC9B1FD-91B3-22EE-E5D2-B878DB980B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69133" y="31630959"/>
            <a:ext cx="8568507" cy="4424721"/>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88798" y="21481634"/>
            <a:ext cx="8057952" cy="4611923"/>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22615" y="28320034"/>
            <a:ext cx="5991579" cy="3970318"/>
          </a:xfrm>
          <a:prstGeom prst="rect">
            <a:avLst/>
          </a:prstGeom>
          <a:noFill/>
        </p:spPr>
        <p:txBody>
          <a:bodyPr wrap="square" rtlCol="0">
            <a:spAutoFit/>
          </a:bodyPr>
          <a:lstStyle/>
          <a:p>
            <a:pPr algn="just"/>
            <a:r>
              <a:rPr lang="en-GB" sz="3600" noProof="0" dirty="0"/>
              <a:t>For this question, only the  data for the PDC World Championship was analysed.</a:t>
            </a:r>
          </a:p>
          <a:p>
            <a:pPr algn="just"/>
            <a:r>
              <a:rPr lang="en-GB" sz="3600" noProof="0" dirty="0"/>
              <a:t>In this graph, the prize money</a:t>
            </a:r>
            <a:r>
              <a:rPr lang="en-GB" sz="3600" dirty="0"/>
              <a:t> and number of participants is rising. The coloured stacked bars indicate prize allocation</a:t>
            </a:r>
            <a:endParaRPr lang="en-GB" sz="3600" noProof="0" dirty="0"/>
          </a:p>
        </p:txBody>
      </p:sp>
      <p:sp>
        <p:nvSpPr>
          <p:cNvPr id="38" name="Textfeld 37">
            <a:extLst>
              <a:ext uri="{FF2B5EF4-FFF2-40B4-BE49-F238E27FC236}">
                <a16:creationId xmlns:a16="http://schemas.microsoft.com/office/drawing/2014/main" id="{37E7BD97-682B-1C0A-3080-AF30298392C3}"/>
              </a:ext>
            </a:extLst>
          </p:cNvPr>
          <p:cNvSpPr txBox="1"/>
          <p:nvPr/>
        </p:nvSpPr>
        <p:spPr>
          <a:xfrm>
            <a:off x="322615" y="32150421"/>
            <a:ext cx="13953810" cy="2862322"/>
          </a:xfrm>
          <a:prstGeom prst="rect">
            <a:avLst/>
          </a:prstGeom>
          <a:noFill/>
        </p:spPr>
        <p:txBody>
          <a:bodyPr wrap="square" rtlCol="0">
            <a:spAutoFit/>
          </a:bodyPr>
          <a:lstStyle/>
          <a:p>
            <a:r>
              <a:rPr lang="en-GB" sz="3600" dirty="0"/>
              <a:t>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36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002814" y="14642614"/>
            <a:ext cx="14820022" cy="4524315"/>
          </a:xfrm>
          <a:prstGeom prst="rect">
            <a:avLst/>
          </a:prstGeom>
          <a:noFill/>
        </p:spPr>
        <p:txBody>
          <a:bodyPr wrap="square" rtlCol="0">
            <a:spAutoFit/>
          </a:bodyPr>
          <a:lstStyle/>
          <a:p>
            <a:pPr algn="just"/>
            <a:r>
              <a:rPr lang="en-GB" sz="36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3600" noProof="0" dirty="0"/>
              <a:t>It is also seen that there is one player in the Netherlands (Michael van Gerwen) which dominated the darts for a few years and is now </a:t>
            </a:r>
            <a:r>
              <a:rPr lang="en-GB" sz="3600" dirty="0"/>
              <a:t>also</a:t>
            </a:r>
            <a:r>
              <a:rPr lang="en-GB" sz="36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4888790" y="26908457"/>
            <a:ext cx="14820022" cy="4524315"/>
          </a:xfrm>
          <a:prstGeom prst="rect">
            <a:avLst/>
          </a:prstGeom>
          <a:noFill/>
        </p:spPr>
        <p:txBody>
          <a:bodyPr wrap="square" rtlCol="0">
            <a:spAutoFit/>
          </a:bodyPr>
          <a:lstStyle/>
          <a:p>
            <a:pPr algn="just"/>
            <a:r>
              <a:rPr lang="en-GB" sz="3600" noProof="0" dirty="0"/>
              <a:t>The graphs below shows the player Rob Cross’ performance </a:t>
            </a:r>
            <a:r>
              <a:rPr lang="en-GB" sz="3600" dirty="0"/>
              <a:t>from</a:t>
            </a:r>
            <a:r>
              <a:rPr lang="en-GB" sz="36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002807" y="5016853"/>
            <a:ext cx="9718014" cy="7848302"/>
          </a:xfrm>
          <a:prstGeom prst="rect">
            <a:avLst/>
          </a:prstGeom>
          <a:noFill/>
        </p:spPr>
        <p:txBody>
          <a:bodyPr wrap="square" rtlCol="0">
            <a:spAutoFit/>
          </a:bodyPr>
          <a:lstStyle/>
          <a:p>
            <a:pPr algn="just"/>
            <a:r>
              <a:rPr lang="en-GB" sz="3600" dirty="0"/>
              <a:t>A</a:t>
            </a:r>
            <a:r>
              <a:rPr lang="en-GB" sz="36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36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22615" y="15693327"/>
            <a:ext cx="13869651" cy="6186309"/>
          </a:xfrm>
          <a:prstGeom prst="rect">
            <a:avLst/>
          </a:prstGeom>
          <a:noFill/>
        </p:spPr>
        <p:txBody>
          <a:bodyPr wrap="square" rtlCol="0">
            <a:spAutoFit/>
          </a:bodyPr>
          <a:lstStyle/>
          <a:p>
            <a:pPr algn="just"/>
            <a:r>
              <a:rPr lang="en-GB" sz="3600" noProof="0" dirty="0"/>
              <a:t>This question was asked, assuming that over time, the sport </a:t>
            </a:r>
            <a:r>
              <a:rPr lang="en-GB" sz="3600" dirty="0"/>
              <a:t>have</a:t>
            </a:r>
            <a:r>
              <a:rPr lang="en-GB" sz="36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3600" dirty="0"/>
          </a:p>
          <a:p>
            <a:pPr algn="just"/>
            <a:r>
              <a:rPr lang="en-GB" sz="3600" noProof="0" dirty="0"/>
              <a:t>The World Championship scores demonstrate greater volatility, with notable peaks around 2010 and 2017-2018 where </a:t>
            </a:r>
            <a:r>
              <a:rPr lang="en-GB" sz="3600" dirty="0"/>
              <a:t>an average of 106</a:t>
            </a:r>
            <a:r>
              <a:rPr lang="en-GB" sz="36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10">
            <a:extLst>
              <a:ext uri="{28A0092B-C50C-407E-A947-70E740481C1C}">
                <a14:useLocalDpi xmlns:a14="http://schemas.microsoft.com/office/drawing/2010/main" val="0"/>
              </a:ext>
            </a:extLst>
          </a:blip>
          <a:srcRect t="10394"/>
          <a:stretch/>
        </p:blipFill>
        <p:spPr>
          <a:xfrm>
            <a:off x="3873075" y="21978349"/>
            <a:ext cx="10319191" cy="4752179"/>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896</Words>
  <Application>Microsoft Office PowerPoint</Application>
  <PresentationFormat>Benutzerdefiniert</PresentationFormat>
  <Paragraphs>29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Sara Rolfs</cp:lastModifiedBy>
  <cp:revision>51</cp:revision>
  <dcterms:created xsi:type="dcterms:W3CDTF">2025-03-19T12:41:27Z</dcterms:created>
  <dcterms:modified xsi:type="dcterms:W3CDTF">2025-03-25T09:24:44Z</dcterms:modified>
</cp:coreProperties>
</file>