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0" d="100"/>
          <a:sy n="30" d="100"/>
        </p:scale>
        <p:origin x="1396" y="-2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1085850" y="457200"/>
            <a:ext cx="2005965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1938992"/>
          </a:xfrm>
          <a:prstGeom prst="rect">
            <a:avLst/>
          </a:prstGeom>
          <a:noFill/>
        </p:spPr>
        <p:txBody>
          <a:bodyPr wrap="square" rtlCol="0">
            <a:spAutoFit/>
          </a:bodyPr>
          <a:lstStyle/>
          <a:p>
            <a:r>
              <a:rPr lang="en-GB" sz="4000" dirty="0">
                <a:solidFill>
                  <a:srgbClr val="9B0A7D"/>
                </a:solidFill>
              </a:rPr>
              <a:t>How do the averages of tournaments vary over time?</a:t>
            </a:r>
          </a:p>
          <a:p>
            <a:r>
              <a:rPr lang="de-DE" sz="4000" dirty="0">
                <a:solidFill>
                  <a:srgbClr val="9B0A7D"/>
                </a:solidFill>
              </a:rPr>
              <a:t>2 </a:t>
            </a:r>
            <a:r>
              <a:rPr lang="de-DE" sz="4000" dirty="0" err="1">
                <a:solidFill>
                  <a:srgbClr val="9B0A7D"/>
                </a:solidFill>
              </a:rPr>
              <a:t>first</a:t>
            </a:r>
            <a:r>
              <a:rPr lang="de-DE" sz="4000" dirty="0">
                <a:solidFill>
                  <a:srgbClr val="9B0A7D"/>
                </a:solidFill>
              </a:rPr>
              <a:t> </a:t>
            </a:r>
            <a:r>
              <a:rPr lang="de-DE" sz="4000" dirty="0" err="1">
                <a:solidFill>
                  <a:srgbClr val="9B0A7D"/>
                </a:solidFill>
              </a:rPr>
              <a:t>diagram</a:t>
            </a:r>
            <a:r>
              <a:rPr lang="de-DE" sz="4000" dirty="0">
                <a:solidFill>
                  <a:srgbClr val="9B0A7D"/>
                </a:solidFill>
              </a:rPr>
              <a:t>: </a:t>
            </a:r>
            <a:r>
              <a:rPr lang="de-DE" sz="4000" dirty="0" err="1">
                <a:solidFill>
                  <a:srgbClr val="9B0A7D"/>
                </a:solidFill>
              </a:rPr>
              <a:t>world</a:t>
            </a:r>
            <a:r>
              <a:rPr lang="de-DE" sz="4000" dirty="0">
                <a:solidFill>
                  <a:srgbClr val="9B0A7D"/>
                </a:solidFill>
              </a:rPr>
              <a:t> </a:t>
            </a:r>
            <a:r>
              <a:rPr lang="de-DE" sz="4000" dirty="0" err="1">
                <a:solidFill>
                  <a:srgbClr val="9B0A7D"/>
                </a:solidFill>
              </a:rPr>
              <a:t>championship</a:t>
            </a:r>
            <a:r>
              <a:rPr lang="de-DE" sz="4000" dirty="0">
                <a:solidFill>
                  <a:srgbClr val="9B0A7D"/>
                </a:solidFill>
              </a:rPr>
              <a:t>, </a:t>
            </a:r>
            <a:r>
              <a:rPr lang="de-DE" sz="4000" dirty="0" err="1">
                <a:solidFill>
                  <a:srgbClr val="9B0A7D"/>
                </a:solidFill>
              </a:rPr>
              <a:t>players</a:t>
            </a:r>
            <a:r>
              <a:rPr lang="de-DE" sz="4000" dirty="0">
                <a:solidFill>
                  <a:srgbClr val="9B0A7D"/>
                </a:solidFill>
              </a:rPr>
              <a:t> </a:t>
            </a:r>
            <a:r>
              <a:rPr lang="de-DE" sz="4000" dirty="0" err="1">
                <a:solidFill>
                  <a:srgbClr val="9B0A7D"/>
                </a:solidFill>
              </a:rPr>
              <a:t>championship</a:t>
            </a:r>
            <a:r>
              <a:rPr lang="de-DE" sz="4000" dirty="0">
                <a:solidFill>
                  <a:srgbClr val="9B0A7D"/>
                </a:solidFill>
              </a:rPr>
              <a:t>, </a:t>
            </a:r>
            <a:r>
              <a:rPr lang="de-DE" sz="4000" dirty="0" err="1">
                <a:solidFill>
                  <a:srgbClr val="9B0A7D"/>
                </a:solidFill>
              </a:rPr>
              <a:t>regression</a:t>
            </a:r>
            <a:r>
              <a:rPr lang="de-DE" sz="4000" dirty="0">
                <a:solidFill>
                  <a:srgbClr val="9B0A7D"/>
                </a:solidFill>
              </a:rPr>
              <a:t>, </a:t>
            </a:r>
            <a:r>
              <a:rPr lang="de-DE" sz="4000" dirty="0" err="1">
                <a:solidFill>
                  <a:srgbClr val="9B0A7D"/>
                </a:solidFill>
              </a:rPr>
              <a:t>avg</a:t>
            </a:r>
            <a:r>
              <a:rPr lang="de-DE" sz="4000" dirty="0">
                <a:solidFill>
                  <a:srgbClr val="9B0A7D"/>
                </a:solidFill>
              </a:rPr>
              <a:t>.</a:t>
            </a:r>
            <a:endParaRPr lang="en-US" sz="4000" dirty="0">
              <a:solidFill>
                <a:srgbClr val="9B0A7D"/>
              </a:solidFill>
            </a:endParaRPr>
          </a:p>
        </p:txBody>
      </p:sp>
      <p:sp>
        <p:nvSpPr>
          <p:cNvPr id="16" name="TextBox 15">
            <a:extLst>
              <a:ext uri="{FF2B5EF4-FFF2-40B4-BE49-F238E27FC236}">
                <a16:creationId xmlns:a16="http://schemas.microsoft.com/office/drawing/2014/main" id="{667F1B69-13CB-EC38-84B0-878285BD80EE}"/>
              </a:ext>
            </a:extLst>
          </p:cNvPr>
          <p:cNvSpPr txBox="1"/>
          <p:nvPr/>
        </p:nvSpPr>
        <p:spPr>
          <a:xfrm>
            <a:off x="200796" y="26897882"/>
            <a:ext cx="1383979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15" y="3732931"/>
            <a:ext cx="15034841" cy="1323439"/>
          </a:xfrm>
          <a:prstGeom prst="rect">
            <a:avLst/>
          </a:prstGeom>
          <a:noFill/>
        </p:spPr>
        <p:txBody>
          <a:bodyPr wrap="square" rtlCol="0">
            <a:spAutoFit/>
          </a:bodyPr>
          <a:lstStyle/>
          <a:p>
            <a:r>
              <a:rPr lang="en-GB" sz="4000" dirty="0">
                <a:solidFill>
                  <a:srgbClr val="9B0A7D"/>
                </a:solidFill>
              </a:rPr>
              <a:t>What are most popular double fields and their corresponding checkout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3" y="14988925"/>
            <a:ext cx="15034835" cy="707886"/>
          </a:xfrm>
          <a:prstGeom prst="rect">
            <a:avLst/>
          </a:prstGeom>
          <a:noFill/>
        </p:spPr>
        <p:txBody>
          <a:bodyPr wrap="square" rtlCol="0">
            <a:spAutoFit/>
          </a:bodyPr>
          <a:lstStyle/>
          <a:p>
            <a:r>
              <a:rPr lang="en-GB" sz="4000" dirty="0">
                <a:solidFill>
                  <a:srgbClr val="9B0A7D"/>
                </a:solidFill>
              </a:rPr>
              <a:t>How does </a:t>
            </a:r>
            <a:r>
              <a:rPr lang="en-GB" sz="4000">
                <a:solidFill>
                  <a:srgbClr val="9B0A7D"/>
                </a:solidFill>
              </a:rPr>
              <a:t>nationality effect </a:t>
            </a:r>
            <a:r>
              <a:rPr lang="en-GB" sz="4000" dirty="0">
                <a:solidFill>
                  <a:srgbClr val="9B0A7D"/>
                </a:solidFill>
              </a:rPr>
              <a:t>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8005" y="26945029"/>
            <a:ext cx="15034830" cy="707886"/>
          </a:xfrm>
          <a:prstGeom prst="rect">
            <a:avLst/>
          </a:prstGeom>
          <a:noFill/>
        </p:spPr>
        <p:txBody>
          <a:bodyPr wrap="square" rtlCol="0">
            <a:spAutoFit/>
          </a:bodyPr>
          <a:lstStyle/>
          <a:p>
            <a:r>
              <a:rPr lang="en-GB" sz="4000" dirty="0">
                <a:solidFill>
                  <a:srgbClr val="9B0A7D"/>
                </a:solidFill>
              </a:rPr>
              <a:t>15 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3" y="5302591"/>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9727820"/>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806" y="31946241"/>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41" y="31946240"/>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979696" y="16558585"/>
            <a:ext cx="8057952" cy="4611923"/>
          </a:xfrm>
          <a:prstGeom prst="rect">
            <a:avLst/>
          </a:prstGeom>
        </p:spPr>
      </p:pic>
      <p:pic>
        <p:nvPicPr>
          <p:cNvPr id="34" name="Grafik 33">
            <a:extLst>
              <a:ext uri="{FF2B5EF4-FFF2-40B4-BE49-F238E27FC236}">
                <a16:creationId xmlns:a16="http://schemas.microsoft.com/office/drawing/2014/main" id="{12302E72-19DC-431A-C21E-68E51AA3516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79696" y="21170508"/>
            <a:ext cx="8050141" cy="5722390"/>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200797" y="28320034"/>
            <a:ext cx="6113398"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a:t>
            </a:r>
            <a:r>
              <a:rPr lang="en-GB" sz="3600" noProof="0" dirty="0" err="1"/>
              <a:t>mone</a:t>
            </a:r>
            <a:r>
              <a:rPr lang="en-GB" sz="3600" dirty="0"/>
              <a:t>y and number of participants is rising. The coloured stacked bars indicate prize allocation by</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200795" y="32187360"/>
            <a:ext cx="14075630" cy="2862322"/>
          </a:xfrm>
          <a:prstGeom prst="rect">
            <a:avLst/>
          </a:prstGeom>
          <a:noFill/>
        </p:spPr>
        <p:txBody>
          <a:bodyPr wrap="square" rtlCol="0">
            <a:spAutoFit/>
          </a:bodyPr>
          <a:lstStyle/>
          <a:p>
            <a:r>
              <a:rPr lang="en-GB" sz="3600" dirty="0"/>
              <a:t>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162</TotalTime>
  <Words>410</Words>
  <Application>Microsoft Office PowerPoint</Application>
  <PresentationFormat>Benutzerdefiniert</PresentationFormat>
  <Paragraphs>23</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28</cp:revision>
  <dcterms:created xsi:type="dcterms:W3CDTF">2025-03-19T12:41:27Z</dcterms:created>
  <dcterms:modified xsi:type="dcterms:W3CDTF">2025-03-25T08:20:31Z</dcterms:modified>
</cp:coreProperties>
</file>