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40" d="100"/>
          <a:sy n="40" d="100"/>
        </p:scale>
        <p:origin x="468" y="-60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03/25/2025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013081"/>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319883"/>
            <a:ext cx="4121790" cy="707886"/>
          </a:xfrm>
          <a:prstGeom prst="rect">
            <a:avLst/>
          </a:prstGeom>
          <a:noFill/>
        </p:spPr>
        <p:txBody>
          <a:bodyPr wrap="square" rtlCol="0">
            <a:spAutoFit/>
          </a:bodyPr>
          <a:lstStyle/>
          <a:p>
            <a:r>
              <a:rPr lang="tr-TR" sz="4000" dirty="0">
                <a:solidFill>
                  <a:srgbClr val="9B0A7D"/>
                </a:solidFill>
              </a:rPr>
              <a:t>Introduction</a:t>
            </a:r>
            <a:endParaRPr lang="en-US" sz="40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400763" y="5920925"/>
            <a:ext cx="2849452" cy="707886"/>
          </a:xfrm>
          <a:prstGeom prst="rect">
            <a:avLst/>
          </a:prstGeom>
          <a:noFill/>
        </p:spPr>
        <p:txBody>
          <a:bodyPr wrap="square" rtlCol="0">
            <a:spAutoFit/>
          </a:bodyPr>
          <a:lstStyle/>
          <a:p>
            <a:r>
              <a:rPr lang="tr-TR" sz="4000" dirty="0">
                <a:solidFill>
                  <a:srgbClr val="9B0A7D"/>
                </a:solidFill>
              </a:rPr>
              <a:t>Method</a:t>
            </a:r>
            <a:endParaRPr lang="en-US" sz="40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45251" y="4076783"/>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400762" y="6666741"/>
            <a:ext cx="13869651" cy="3539430"/>
          </a:xfrm>
          <a:prstGeom prst="rect">
            <a:avLst/>
          </a:prstGeom>
          <a:noFill/>
        </p:spPr>
        <p:txBody>
          <a:bodyPr wrap="square" rtlCol="0">
            <a:spAutoFit/>
          </a:bodyPr>
          <a:lstStyle/>
          <a:p>
            <a:pPr algn="just"/>
            <a:r>
              <a:rPr lang="en-US" sz="2800" noProof="0" dirty="0"/>
              <a:t>The research questions – of which a few are represented on this poster – were formulated </a:t>
            </a:r>
            <a:r>
              <a:rPr lang="en-US" sz="2800" dirty="0"/>
              <a:t>while looking ahead at available data sources. </a:t>
            </a:r>
            <a:r>
              <a:rPr lang="en-GB" sz="2800" b="0" i="0" dirty="0">
                <a:solidFill>
                  <a:srgbClr val="31333F"/>
                </a:solidFill>
                <a:effectLst/>
              </a:rPr>
              <a:t>Web scraping scripts were then developed and executed to </a:t>
            </a:r>
            <a:r>
              <a:rPr lang="en-GB" sz="2800" dirty="0">
                <a:solidFill>
                  <a:srgbClr val="31333F"/>
                </a:solidFill>
              </a:rPr>
              <a:t>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a:t>
            </a:r>
            <a:r>
              <a:rPr lang="en-GB" sz="2800" b="0" i="0" dirty="0">
                <a:solidFill>
                  <a:srgbClr val="31333F"/>
                </a:solidFill>
                <a:effectLst/>
              </a:rPr>
              <a:t>questions</a:t>
            </a:r>
            <a:r>
              <a:rPr lang="de-DE" sz="2800" b="0" i="0" dirty="0">
                <a:solidFill>
                  <a:srgbClr val="31333F"/>
                </a:solidFill>
                <a:effectLst/>
              </a:rPr>
              <a:t>.</a:t>
            </a:r>
            <a:endParaRPr lang="en-US" sz="28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400762" y="10293729"/>
            <a:ext cx="2459119" cy="707886"/>
          </a:xfrm>
          <a:prstGeom prst="rect">
            <a:avLst/>
          </a:prstGeom>
          <a:noFill/>
        </p:spPr>
        <p:txBody>
          <a:bodyPr wrap="square" rtlCol="0">
            <a:spAutoFit/>
          </a:bodyPr>
          <a:lstStyle/>
          <a:p>
            <a:r>
              <a:rPr lang="en-US" sz="40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45252" y="15339912"/>
            <a:ext cx="13839798" cy="646331"/>
          </a:xfrm>
          <a:prstGeom prst="rect">
            <a:avLst/>
          </a:prstGeom>
          <a:noFill/>
        </p:spPr>
        <p:txBody>
          <a:bodyPr wrap="square" rtlCol="0">
            <a:spAutoFit/>
          </a:bodyPr>
          <a:lstStyle/>
          <a:p>
            <a:r>
              <a:rPr lang="en-GB" sz="36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45251" y="26536350"/>
            <a:ext cx="13717978" cy="646331"/>
          </a:xfrm>
          <a:prstGeom prst="rect">
            <a:avLst/>
          </a:prstGeom>
          <a:noFill/>
        </p:spPr>
        <p:txBody>
          <a:bodyPr wrap="square" rtlCol="0">
            <a:spAutoFit/>
          </a:bodyPr>
          <a:lstStyle/>
          <a:p>
            <a:r>
              <a:rPr lang="en-GB" sz="3600" dirty="0">
                <a:solidFill>
                  <a:srgbClr val="9B0A7D"/>
                </a:solidFill>
              </a:rPr>
              <a:t>How does the price money and number of participants vary over time?</a:t>
            </a:r>
            <a:endParaRPr lang="en-US" sz="36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342616"/>
            <a:ext cx="13695885" cy="1200329"/>
          </a:xfrm>
          <a:prstGeom prst="rect">
            <a:avLst/>
          </a:prstGeom>
          <a:noFill/>
        </p:spPr>
        <p:txBody>
          <a:bodyPr wrap="square" rtlCol="0">
            <a:spAutoFit/>
          </a:bodyPr>
          <a:lstStyle/>
          <a:p>
            <a:r>
              <a:rPr lang="en-GB" sz="3600" dirty="0">
                <a:solidFill>
                  <a:srgbClr val="9B0A7D"/>
                </a:solidFill>
              </a:rPr>
              <a:t>What are most popular double fields and their corresponding check out quotes?</a:t>
            </a:r>
            <a:endParaRPr lang="en-US" sz="36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40073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77782" y="13026352"/>
            <a:ext cx="13695877" cy="646331"/>
          </a:xfrm>
          <a:prstGeom prst="rect">
            <a:avLst/>
          </a:prstGeom>
          <a:noFill/>
        </p:spPr>
        <p:txBody>
          <a:bodyPr wrap="square" rtlCol="0">
            <a:spAutoFit/>
          </a:bodyPr>
          <a:lstStyle/>
          <a:p>
            <a:r>
              <a:rPr lang="en-GB" sz="3600" dirty="0">
                <a:solidFill>
                  <a:srgbClr val="9B0A7D"/>
                </a:solidFill>
              </a:rPr>
              <a:t>How does nationality effect the rankings?</a:t>
            </a:r>
            <a:endParaRPr lang="en-US" sz="36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2068" y="36759520"/>
            <a:ext cx="2772747" cy="707886"/>
          </a:xfrm>
          <a:prstGeom prst="rect">
            <a:avLst/>
          </a:prstGeom>
          <a:noFill/>
        </p:spPr>
        <p:txBody>
          <a:bodyPr wrap="none" rtlCol="0">
            <a:spAutoFit/>
          </a:bodyPr>
          <a:lstStyle/>
          <a:p>
            <a:r>
              <a:rPr lang="en-US" sz="4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4387239" y="36728099"/>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577782" y="24533278"/>
            <a:ext cx="13717975" cy="646331"/>
          </a:xfrm>
          <a:prstGeom prst="rect">
            <a:avLst/>
          </a:prstGeom>
          <a:noFill/>
        </p:spPr>
        <p:txBody>
          <a:bodyPr wrap="square" rtlCol="0">
            <a:spAutoFit/>
          </a:bodyPr>
          <a:lstStyle/>
          <a:p>
            <a:r>
              <a:rPr lang="en-GB" sz="3600" dirty="0">
                <a:solidFill>
                  <a:srgbClr val="9B0A7D"/>
                </a:solidFill>
              </a:rPr>
              <a:t>How does the performance of individual players change over time?</a:t>
            </a:r>
            <a:endParaRPr lang="en-US" sz="36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45256" y="27229649"/>
            <a:ext cx="13869650" cy="2677656"/>
          </a:xfrm>
          <a:prstGeom prst="rect">
            <a:avLst/>
          </a:prstGeom>
          <a:noFill/>
        </p:spPr>
        <p:txBody>
          <a:bodyPr wrap="square" rtlCol="0">
            <a:spAutoFit/>
          </a:bodyPr>
          <a:lstStyle/>
          <a:p>
            <a:pPr algn="just"/>
            <a:r>
              <a:rPr lang="en-GB" sz="2800" noProof="0" dirty="0"/>
              <a:t>For this question, only the  data for the PDC World Championship was analysed. In this graph, the prize money</a:t>
            </a:r>
            <a:r>
              <a:rPr lang="en-GB" sz="2800" dirty="0"/>
              <a:t> and number of participants is rising. The coloured stacked bars indicate prize allocation 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77782" y="13730881"/>
            <a:ext cx="13717975" cy="3539430"/>
          </a:xfrm>
          <a:prstGeom prst="rect">
            <a:avLst/>
          </a:prstGeom>
          <a:noFill/>
        </p:spPr>
        <p:txBody>
          <a:bodyPr wrap="square" rtlCol="0">
            <a:spAutoFit/>
          </a:bodyPr>
          <a:lstStyle/>
          <a:p>
            <a:pPr algn="just"/>
            <a:r>
              <a:rPr lang="en-GB" sz="2800" noProof="0" dirty="0"/>
              <a:t>The graph below shows the player's nationality demographics related to their rankings. The bigger the bubble, the more players belong to that demographic. As we seen, there are a lot of English players which are also very high ranked, suggesting that the sport might be better developed there.</a:t>
            </a:r>
          </a:p>
          <a:p>
            <a:pPr algn="just"/>
            <a:r>
              <a:rPr lang="en-GB" sz="2800" noProof="0" dirty="0"/>
              <a:t>It is also seen that there is one player in the Netherlands (Michael van Gerwen) which dominated the darts for a few years and is now </a:t>
            </a:r>
            <a:r>
              <a:rPr lang="en-GB" sz="2800" dirty="0"/>
              <a:t>also</a:t>
            </a:r>
            <a:r>
              <a:rPr lang="en-GB" sz="2800" noProof="0" dirty="0"/>
              <a:t>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77781" y="25179609"/>
            <a:ext cx="13810951" cy="3108543"/>
          </a:xfrm>
          <a:prstGeom prst="rect">
            <a:avLst/>
          </a:prstGeom>
          <a:noFill/>
        </p:spPr>
        <p:txBody>
          <a:bodyPr wrap="square" rtlCol="0">
            <a:spAutoFit/>
          </a:bodyPr>
          <a:lstStyle/>
          <a:p>
            <a:pPr algn="just"/>
            <a:r>
              <a:rPr lang="en-GB" sz="2800" noProof="0" dirty="0"/>
              <a:t>The graphs below shows the player Rob Cross’ performance </a:t>
            </a:r>
            <a:r>
              <a:rPr lang="en-GB" sz="2800" dirty="0"/>
              <a:t>from</a:t>
            </a:r>
            <a:r>
              <a:rPr lang="en-GB" sz="2800" noProof="0" dirty="0"/>
              <a:t>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89" y="4536708"/>
            <a:ext cx="13695881" cy="3539430"/>
          </a:xfrm>
          <a:prstGeom prst="rect">
            <a:avLst/>
          </a:prstGeom>
          <a:noFill/>
        </p:spPr>
        <p:txBody>
          <a:bodyPr wrap="square" rtlCol="0">
            <a:spAutoFit/>
          </a:bodyPr>
          <a:lstStyle/>
          <a:p>
            <a:pPr algn="just"/>
            <a:r>
              <a:rPr lang="en-GB" sz="2800" dirty="0"/>
              <a:t>A</a:t>
            </a:r>
            <a:r>
              <a:rPr lang="en-GB" sz="2800" noProof="0" dirty="0"/>
              <a:t> leg ends by hitting a double field, called a check out. With these come the statistics of the check out percentage. Other than in the check outs, doubles are usually not targeted. In this context, the distribution of throws on the different double fields was analysed.</a:t>
            </a:r>
          </a:p>
          <a:p>
            <a:pPr algn="just"/>
            <a:r>
              <a:rPr lang="en-GB" sz="2800" noProof="0" dirty="0"/>
              <a:t>The upper pie chart shows that D20, D16, D10, and D8 are the most popular double fields.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45251" y="16035985"/>
            <a:ext cx="13940086" cy="3970318"/>
          </a:xfrm>
          <a:prstGeom prst="rect">
            <a:avLst/>
          </a:prstGeom>
          <a:noFill/>
        </p:spPr>
        <p:txBody>
          <a:bodyPr wrap="square" rtlCol="0">
            <a:spAutoFit/>
          </a:bodyPr>
          <a:lstStyle/>
          <a:p>
            <a:pPr algn="just"/>
            <a:r>
              <a:rPr lang="en-GB" sz="2800" noProof="0" dirty="0"/>
              <a:t>This question was asked, assuming that over time, the sport </a:t>
            </a:r>
            <a:r>
              <a:rPr lang="en-GB" sz="2800" dirty="0"/>
              <a:t>have</a:t>
            </a:r>
            <a:r>
              <a:rPr lang="en-GB" sz="2800" noProof="0" dirty="0"/>
              <a:t> reached a higher maturity level. Meaning the standards for the skill of players participating in the tournaments will rise with better strategies and better coaching. In this diagram, only the averages of the tournament's winners between 2000 and 2025 were looked at.</a:t>
            </a:r>
            <a:endParaRPr lang="en-GB" sz="2800" dirty="0"/>
          </a:p>
          <a:p>
            <a:pPr algn="just"/>
            <a:r>
              <a:rPr lang="en-GB" sz="2800" noProof="0" dirty="0"/>
              <a:t>The World Championship scores demonstrate greater volatility, with notable peaks around 2010 and 2017-2018 where </a:t>
            </a:r>
            <a:r>
              <a:rPr lang="en-GB" sz="2800" dirty="0"/>
              <a:t>an average of 106</a:t>
            </a:r>
            <a:r>
              <a:rPr lang="en-GB" sz="2800" noProof="0" dirty="0"/>
              <a:t> exceeded. All lines generally show an upward trend over time, which could also be seen because of the increasing regression line. The average scores generally range between 94 and 105. This validates the assumption the research came into existence with.</a:t>
            </a:r>
          </a:p>
        </p:txBody>
      </p:sp>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77781" y="8058802"/>
            <a:ext cx="13695879" cy="4868837"/>
          </a:xfrm>
          <a:prstGeom prst="rect">
            <a:avLst/>
          </a:prstGeom>
        </p:spPr>
      </p:pic>
      <p:sp>
        <p:nvSpPr>
          <p:cNvPr id="19" name="TextBox 11">
            <a:extLst>
              <a:ext uri="{FF2B5EF4-FFF2-40B4-BE49-F238E27FC236}">
                <a16:creationId xmlns:a16="http://schemas.microsoft.com/office/drawing/2014/main" id="{192578EF-F9AF-6473-80A5-228C699551E6}"/>
              </a:ext>
            </a:extLst>
          </p:cNvPr>
          <p:cNvSpPr txBox="1"/>
          <p:nvPr/>
        </p:nvSpPr>
        <p:spPr>
          <a:xfrm>
            <a:off x="400765" y="12171854"/>
            <a:ext cx="5812464" cy="3108543"/>
          </a:xfrm>
          <a:prstGeom prst="rect">
            <a:avLst/>
          </a:prstGeom>
          <a:noFill/>
        </p:spPr>
        <p:txBody>
          <a:bodyPr wrap="square" rtlCol="0">
            <a:spAutoFit/>
          </a:bodyPr>
          <a:lstStyle/>
          <a:p>
            <a:pPr algn="just"/>
            <a:r>
              <a:rPr lang="en-US" sz="2800" dirty="0">
                <a:solidFill>
                  <a:srgbClr val="31333F"/>
                </a:solidFill>
              </a:rPr>
              <a:t>There is a big discrepancy of tournaments held in the United Kingdom and Germany in comparison to the other countries. This shows that there is a much bigger influence on darts in Europe than in the rest of the world.</a:t>
            </a:r>
          </a:p>
        </p:txBody>
      </p:sp>
      <p:sp>
        <p:nvSpPr>
          <p:cNvPr id="20" name="TextBox 14">
            <a:extLst>
              <a:ext uri="{FF2B5EF4-FFF2-40B4-BE49-F238E27FC236}">
                <a16:creationId xmlns:a16="http://schemas.microsoft.com/office/drawing/2014/main" id="{F71A404E-7EBB-6320-25EB-062964C1496E}"/>
              </a:ext>
            </a:extLst>
          </p:cNvPr>
          <p:cNvSpPr txBox="1"/>
          <p:nvPr/>
        </p:nvSpPr>
        <p:spPr>
          <a:xfrm>
            <a:off x="391687" y="11089173"/>
            <a:ext cx="6618713" cy="1044581"/>
          </a:xfrm>
          <a:prstGeom prst="rect">
            <a:avLst/>
          </a:prstGeom>
          <a:noFill/>
        </p:spPr>
        <p:txBody>
          <a:bodyPr wrap="square" rtlCol="0">
            <a:spAutoFit/>
          </a:bodyPr>
          <a:lstStyle/>
          <a:p>
            <a:pPr>
              <a:lnSpc>
                <a:spcPts val="3700"/>
              </a:lnSpc>
            </a:pPr>
            <a:r>
              <a:rPr lang="en-GB" sz="3600" dirty="0">
                <a:solidFill>
                  <a:srgbClr val="9B0A7D"/>
                </a:solidFill>
              </a:rPr>
              <a:t>How do the tournament’s locations are distributed?</a:t>
            </a:r>
          </a:p>
        </p:txBody>
      </p:sp>
      <p:pic>
        <p:nvPicPr>
          <p:cNvPr id="21" name="Grafik 20" descr="Ein Bild, das Karte, Text, Atlas enthält.&#10;&#10;KI-generierte Inhalte können fehlerhaft sein.">
            <a:extLst>
              <a:ext uri="{FF2B5EF4-FFF2-40B4-BE49-F238E27FC236}">
                <a16:creationId xmlns:a16="http://schemas.microsoft.com/office/drawing/2014/main" id="{D1FDCB20-C572-F873-8B2D-2A9972CFEFC4}"/>
              </a:ext>
            </a:extLst>
          </p:cNvPr>
          <p:cNvPicPr>
            <a:picLocks noChangeAspect="1"/>
          </p:cNvPicPr>
          <p:nvPr/>
        </p:nvPicPr>
        <p:blipFill>
          <a:blip r:embed="rId6">
            <a:extLst>
              <a:ext uri="{28A0092B-C50C-407E-A947-70E740481C1C}">
                <a14:useLocalDpi xmlns:a14="http://schemas.microsoft.com/office/drawing/2010/main" val="0"/>
              </a:ext>
            </a:extLst>
          </a:blip>
          <a:srcRect l="7690" t="1705" r="1444" b="5427"/>
          <a:stretch/>
        </p:blipFill>
        <p:spPr>
          <a:xfrm>
            <a:off x="6543080" y="9819049"/>
            <a:ext cx="7593953" cy="5487747"/>
          </a:xfrm>
          <a:prstGeom prst="rect">
            <a:avLst/>
          </a:prstGeom>
        </p:spPr>
      </p:pic>
      <p:pic>
        <p:nvPicPr>
          <p:cNvPr id="25" name="Grafik 24" descr="Ein Bild, das Text, Screenshot, Diagramm, Reihe enthält.&#10;&#10;KI-generierte Inhalte können fehlerhaft sein.">
            <a:extLst>
              <a:ext uri="{FF2B5EF4-FFF2-40B4-BE49-F238E27FC236}">
                <a16:creationId xmlns:a16="http://schemas.microsoft.com/office/drawing/2014/main" id="{55BF5033-5150-D5A2-27EA-922A276B39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812" y="29952963"/>
            <a:ext cx="13784287" cy="6167685"/>
          </a:xfrm>
          <a:prstGeom prst="rect">
            <a:avLst/>
          </a:prstGeom>
        </p:spPr>
      </p:pic>
      <p:pic>
        <p:nvPicPr>
          <p:cNvPr id="31" name="Grafik 30" descr="Ein Bild, das Text, Diagramm, Reihe, Schrift enthält.&#10;&#10;KI-generierte Inhalte können fehlerhaft sein.">
            <a:extLst>
              <a:ext uri="{FF2B5EF4-FFF2-40B4-BE49-F238E27FC236}">
                <a16:creationId xmlns:a16="http://schemas.microsoft.com/office/drawing/2014/main" id="{BB04A315-94A0-03C0-4A0A-520007F820AC}"/>
              </a:ext>
            </a:extLst>
          </p:cNvPr>
          <p:cNvPicPr>
            <a:picLocks noChangeAspect="1"/>
          </p:cNvPicPr>
          <p:nvPr/>
        </p:nvPicPr>
        <p:blipFill>
          <a:blip r:embed="rId8">
            <a:extLst>
              <a:ext uri="{28A0092B-C50C-407E-A947-70E740481C1C}">
                <a14:useLocalDpi xmlns:a14="http://schemas.microsoft.com/office/drawing/2010/main" val="0"/>
              </a:ext>
            </a:extLst>
          </a:blip>
          <a:srcRect t="20776" b="5054"/>
          <a:stretch/>
        </p:blipFill>
        <p:spPr>
          <a:xfrm>
            <a:off x="533404" y="19993015"/>
            <a:ext cx="13423743" cy="6364207"/>
          </a:xfrm>
          <a:prstGeom prst="rect">
            <a:avLst/>
          </a:prstGeom>
        </p:spPr>
      </p:pic>
      <p:pic>
        <p:nvPicPr>
          <p:cNvPr id="34" name="Grafik 33" descr="Ein Bild, das Screenshot, Text, Farbigkeit, Diagramm enthält.&#10;&#10;KI-generierte Inhalte können fehlerhaft sein.">
            <a:extLst>
              <a:ext uri="{FF2B5EF4-FFF2-40B4-BE49-F238E27FC236}">
                <a16:creationId xmlns:a16="http://schemas.microsoft.com/office/drawing/2014/main" id="{74811DAA-018E-58EB-CD24-CD6789D94E0F}"/>
              </a:ext>
            </a:extLst>
          </p:cNvPr>
          <p:cNvPicPr>
            <a:picLocks noChangeAspect="1"/>
          </p:cNvPicPr>
          <p:nvPr/>
        </p:nvPicPr>
        <p:blipFill>
          <a:blip r:embed="rId9">
            <a:extLst>
              <a:ext uri="{28A0092B-C50C-407E-A947-70E740481C1C}">
                <a14:useLocalDpi xmlns:a14="http://schemas.microsoft.com/office/drawing/2010/main" val="0"/>
              </a:ext>
            </a:extLst>
          </a:blip>
          <a:srcRect t="16988" b="4904"/>
          <a:stretch/>
        </p:blipFill>
        <p:spPr>
          <a:xfrm>
            <a:off x="16058137" y="17292449"/>
            <a:ext cx="12679539" cy="7033892"/>
          </a:xfrm>
          <a:prstGeom prst="rect">
            <a:avLst/>
          </a:prstGeom>
        </p:spPr>
      </p:pic>
      <p:pic>
        <p:nvPicPr>
          <p:cNvPr id="43" name="Grafik 42" descr="Ein Bild, das Reihe, Text, Diagramm enthält.&#10;&#10;KI-generierte Inhalte können fehlerhaft sein.">
            <a:extLst>
              <a:ext uri="{FF2B5EF4-FFF2-40B4-BE49-F238E27FC236}">
                <a16:creationId xmlns:a16="http://schemas.microsoft.com/office/drawing/2014/main" id="{63675D41-7573-6D83-3EBE-3EE753C25124}"/>
              </a:ext>
            </a:extLst>
          </p:cNvPr>
          <p:cNvPicPr>
            <a:picLocks noChangeAspect="1"/>
          </p:cNvPicPr>
          <p:nvPr/>
        </p:nvPicPr>
        <p:blipFill>
          <a:blip r:embed="rId10">
            <a:extLst>
              <a:ext uri="{28A0092B-C50C-407E-A947-70E740481C1C}">
                <a14:useLocalDpi xmlns:a14="http://schemas.microsoft.com/office/drawing/2010/main" val="0"/>
              </a:ext>
            </a:extLst>
          </a:blip>
          <a:srcRect t="15239" b="2597"/>
          <a:stretch/>
        </p:blipFill>
        <p:spPr>
          <a:xfrm>
            <a:off x="16720761" y="28211952"/>
            <a:ext cx="11111288" cy="7780750"/>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947</Words>
  <Application>Microsoft Office PowerPoint</Application>
  <PresentationFormat>Benutzerdefiniert</PresentationFormat>
  <Paragraphs>30</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83</cp:revision>
  <dcterms:created xsi:type="dcterms:W3CDTF">2025-03-19T12:41:27Z</dcterms:created>
  <dcterms:modified xsi:type="dcterms:W3CDTF">2025-03-25T11:31:29Z</dcterms:modified>
</cp:coreProperties>
</file>