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fr-FR" sz="3000" spc="-1" strike="noStrike" cap="small">
                <a:solidFill>
                  <a:srgbClr val="575f6d"/>
                </a:solidFill>
                <a:latin typeface="Century Schoolbook"/>
              </a:rPr>
              <a:t>Cliquez pour </a:t>
            </a:r>
            <a:r>
              <a:rPr b="1" lang="fr-FR" sz="3000" spc="-1" strike="noStrike" cap="small">
                <a:solidFill>
                  <a:srgbClr val="575f6d"/>
                </a:solidFill>
                <a:latin typeface="Century Schoolbook"/>
              </a:rPr>
              <a:t>modifier le style </a:t>
            </a:r>
            <a:r>
              <a:rPr b="1" lang="fr-FR" sz="3000" spc="-1" strike="noStrike" cap="small">
                <a:solidFill>
                  <a:srgbClr val="575f6d"/>
                </a:solidFill>
                <a:latin typeface="Century Schoolbook"/>
              </a:rPr>
              <a:t>du titre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C1C523A-6379-4678-972A-3E4A05970E18}" type="datetime">
              <a:rPr b="0" lang="en-GB" sz="1200" spc="-1" strike="noStrike">
                <a:solidFill>
                  <a:srgbClr val="575f6d"/>
                </a:solidFill>
                <a:latin typeface="Century Schoolbook"/>
              </a:rPr>
              <a:t>18/10/18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87790EE-9717-4CBA-8154-20F88CCF282F}" type="slidenum">
              <a:rPr b="1" lang="en-GB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Cliquez pour modifier le style du titre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Cliquez pour modifier les styles du texte du masque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Deuxième niveau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Troisième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Cinquième niveau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BCD72BF-B982-4F88-A27E-C1B041F58829}" type="datetime">
              <a:rPr b="0" lang="en-GB" sz="1200" spc="-1" strike="noStrike">
                <a:solidFill>
                  <a:srgbClr val="575f6d"/>
                </a:solidFill>
                <a:latin typeface="Century Schoolbook"/>
              </a:rPr>
              <a:t>18/10/18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7EEBE3D-409D-4C67-8E97-A0728DEF0AA2}" type="slidenum">
              <a:rPr b="1" lang="en-GB" sz="1400" spc="-1" strike="noStrike">
                <a:solidFill>
                  <a:srgbClr val="ffffff"/>
                </a:solidFill>
                <a:latin typeface="Century Schoolbook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PlaceHolder 7"/>
          <p:cNvSpPr>
            <a:spLocks noGrp="1"/>
          </p:cNvSpPr>
          <p:nvPr>
            <p:ph type="title"/>
          </p:nvPr>
        </p:nvSpPr>
        <p:spPr>
          <a:xfrm>
            <a:off x="457200" y="272880"/>
            <a:ext cx="754344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Cliquez pour modifier le style du titre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188459-9255-4C17-A987-30F3F777A5CF}" type="datetime">
              <a:rPr b="0" lang="en-GB" sz="1200" spc="-1" strike="noStrike">
                <a:solidFill>
                  <a:srgbClr val="575f6d"/>
                </a:solidFill>
                <a:latin typeface="Century Schoolbook"/>
              </a:rPr>
              <a:t>18/10/18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18" name="PlaceHolder 9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19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41217E7-4335-49A5-A730-ED3713635D70}" type="slidenum">
              <a:rPr b="1" lang="en-GB" sz="1400" spc="-1" strike="noStrike">
                <a:solidFill>
                  <a:srgbClr val="ffffff"/>
                </a:solidFill>
                <a:latin typeface="Century Schoolbook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0" name="PlaceHolder 11"/>
          <p:cNvSpPr>
            <a:spLocks noGrp="1"/>
          </p:cNvSpPr>
          <p:nvPr>
            <p:ph type="body"/>
          </p:nvPr>
        </p:nvSpPr>
        <p:spPr>
          <a:xfrm>
            <a:off x="457200" y="2362320"/>
            <a:ext cx="3657240" cy="38858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Cliquez pour modifier les styles du texte du masque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Deuxième niveau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Troisième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Cinquième niveau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12"/>
          <p:cNvSpPr>
            <a:spLocks noGrp="1"/>
          </p:cNvSpPr>
          <p:nvPr>
            <p:ph type="body"/>
          </p:nvPr>
        </p:nvSpPr>
        <p:spPr>
          <a:xfrm>
            <a:off x="4371840" y="2362320"/>
            <a:ext cx="3657240" cy="38858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Cliquez pour modifier les styles du texte du masque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Deuxième niveau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Troisième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Cinquième niveau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13"/>
          <p:cNvSpPr>
            <a:spLocks noGrp="1"/>
          </p:cNvSpPr>
          <p:nvPr>
            <p:ph type="body"/>
          </p:nvPr>
        </p:nvSpPr>
        <p:spPr>
          <a:xfrm>
            <a:off x="457200" y="1569600"/>
            <a:ext cx="3657240" cy="6580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entury Schoolbook"/>
              </a:rPr>
              <a:t>Cliquez pour modifier les styles du texte du masque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14"/>
          <p:cNvSpPr>
            <a:spLocks noGrp="1"/>
          </p:cNvSpPr>
          <p:nvPr>
            <p:ph type="body"/>
          </p:nvPr>
        </p:nvSpPr>
        <p:spPr>
          <a:xfrm>
            <a:off x="4343400" y="1569600"/>
            <a:ext cx="3657240" cy="6580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entury Schoolbook"/>
              </a:rPr>
              <a:t>Cliquez pour modifier les styles du texte du masque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fr-FR" sz="3000" spc="-1" strike="noStrike" cap="small">
                <a:solidFill>
                  <a:srgbClr val="575f6d"/>
                </a:solidFill>
                <a:latin typeface="Century Schoolbook"/>
              </a:rPr>
              <a:t>ECG Heartbeat Categorization Dataset</a:t>
            </a:r>
            <a:br/>
            <a:r>
              <a:rPr b="1" lang="fr-FR" sz="3000" spc="-1" strike="noStrike" cap="small">
                <a:solidFill>
                  <a:srgbClr val="575f6d"/>
                </a:solidFill>
                <a:latin typeface="Century Schoolbook"/>
              </a:rPr>
              <a:t>(From Kaggle)</a:t>
            </a:r>
            <a:br/>
            <a:br/>
            <a:r>
              <a:rPr b="1" lang="fr-FR" sz="2200" spc="-1" strike="noStrike" cap="small">
                <a:solidFill>
                  <a:srgbClr val="575f6d"/>
                </a:solidFill>
                <a:latin typeface="Century Schoolbook"/>
              </a:rPr>
              <a:t>Casper Andersen – Emilie Trouillard</a:t>
            </a:r>
            <a:endParaRPr b="0" lang="fr-FR" sz="22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 – New Features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Results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Binary dataset: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82.5% accuracy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72.0% (normal) and 86.6% (abnormal) recall values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5-class: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90.4% accuracy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97.8% (normal), 42.2%, 48.5%, 25.9%, 67.8% (abnormal) recall values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Conclusions: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640080" indent="-273960"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We might have issues due to imbalanced datasets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The new features that have been tested don’t seem relevant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200" spc="-1" strike="noStrike">
                <a:solidFill>
                  <a:srgbClr val="000000"/>
                </a:solidFill>
                <a:latin typeface="Century Schoolbook"/>
              </a:rPr>
              <a:t>Dealing with an unbalanced dataset…</a:t>
            </a:r>
            <a:endParaRPr b="0" lang="fr-FR" sz="2200" spc="-1" strike="noStrike">
              <a:solidFill>
                <a:srgbClr val="000000"/>
              </a:solidFill>
              <a:latin typeface="Century Schoolbook"/>
            </a:endParaRPr>
          </a:p>
          <a:p>
            <a:pPr marL="1463040" indent="-182520">
              <a:lnSpc>
                <a:spcPct val="100000"/>
              </a:lnSpc>
              <a:spcBef>
                <a:spcPts val="320"/>
              </a:spcBef>
            </a:pPr>
            <a:endParaRPr b="0" lang="fr-FR" sz="22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Initial split: </a:t>
            </a:r>
            <a:r>
              <a:rPr b="0" lang="fr-FR" sz="2000" spc="-1" strike="noStrike">
                <a:solidFill>
                  <a:srgbClr val="00b050"/>
                </a:solidFill>
                <a:latin typeface="Century Schoolbook"/>
              </a:rPr>
              <a:t>72 471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e8637"/>
                </a:solidFill>
                <a:latin typeface="Century Schoolbook"/>
              </a:rPr>
              <a:t>2 223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fc000"/>
                </a:solidFill>
                <a:latin typeface="Century Schoolbook"/>
              </a:rPr>
              <a:t>5 788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f0000"/>
                </a:solidFill>
                <a:latin typeface="Century Schoolbook"/>
              </a:rPr>
              <a:t>641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fc000"/>
                </a:solidFill>
                <a:latin typeface="Century Schoolbook"/>
              </a:rPr>
              <a:t>6 431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Initial recalls: 99.4%,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62.1%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89.6%,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63.6%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94.4%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Undersample the majority class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Oversample the 2 smallest minority classes (duplicates)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New split: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50 000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4 000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5 788,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2 000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6 431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New recalls: 98.8%,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70.3%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89.4%,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79.6%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94.7%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37" name="Picture 1" descr=""/>
          <p:cNvPicPr/>
          <p:nvPr/>
        </p:nvPicPr>
        <p:blipFill>
          <a:blip r:embed="rId1"/>
          <a:stretch/>
        </p:blipFill>
        <p:spPr>
          <a:xfrm>
            <a:off x="7632000" y="4176000"/>
            <a:ext cx="1007640" cy="98892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457200" y="160056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200" spc="-1" strike="noStrike">
                <a:solidFill>
                  <a:srgbClr val="000000"/>
                </a:solidFill>
                <a:latin typeface="Century Schoolbook"/>
              </a:rPr>
              <a:t>Dealing with an unbalanced dataset…</a:t>
            </a:r>
            <a:endParaRPr b="0" lang="fr-FR" sz="2200" spc="-1" strike="noStrike">
              <a:solidFill>
                <a:srgbClr val="000000"/>
              </a:solidFill>
              <a:latin typeface="Century Schoolbook"/>
            </a:endParaRPr>
          </a:p>
          <a:p>
            <a:pPr marL="1463040" indent="-182520">
              <a:lnSpc>
                <a:spcPct val="100000"/>
              </a:lnSpc>
              <a:spcBef>
                <a:spcPts val="320"/>
              </a:spcBef>
            </a:pPr>
            <a:endParaRPr b="0" lang="fr-FR" sz="22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Initial split: </a:t>
            </a:r>
            <a:r>
              <a:rPr b="0" lang="fr-FR" sz="2000" spc="-1" strike="noStrike">
                <a:solidFill>
                  <a:srgbClr val="00b050"/>
                </a:solidFill>
                <a:latin typeface="Century Schoolbook"/>
              </a:rPr>
              <a:t>72 471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e8637"/>
                </a:solidFill>
                <a:latin typeface="Century Schoolbook"/>
              </a:rPr>
              <a:t>2 223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fc000"/>
                </a:solidFill>
                <a:latin typeface="Century Schoolbook"/>
              </a:rPr>
              <a:t>5 788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f0000"/>
                </a:solidFill>
                <a:latin typeface="Century Schoolbook"/>
              </a:rPr>
              <a:t>641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fr-FR" sz="2000" spc="-1" strike="noStrike">
                <a:solidFill>
                  <a:srgbClr val="ffc000"/>
                </a:solidFill>
                <a:latin typeface="Century Schoolbook"/>
              </a:rPr>
              <a:t>6 431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Initial recalls: 99.4%,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62.1%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89.6%,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63.6%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94.4%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Undersample the majority class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Oversample the 2 smallest minority classes (duplicates)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New split: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50 000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4 000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5 788,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2 000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6 431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New recalls: 98.8%,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70.3%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89.4%,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79.6%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, 94.7%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Dealing with minority classes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Already done: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Duplicate samples with replacement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Other leads: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Add small white noise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Add delay in the temporal signal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SMOTE (interpolating between neighbors)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Convolutional Neural network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Using convolutional network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Not doing so well 50ish %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Homemade architecture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Try a premade one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Using SGD, maybe stop doing that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2880"/>
            <a:ext cx="7543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Convolutional Neural network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2362320"/>
            <a:ext cx="3657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6x1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4x2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2x4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Fully connected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4371840" y="2362320"/>
            <a:ext cx="3657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2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4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Flat layer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457200" y="1569600"/>
            <a:ext cx="3657240" cy="658080"/>
          </a:xfrm>
          <a:prstGeom prst="rect">
            <a:avLst/>
          </a:prstGeom>
          <a:solidFill>
            <a:srgbClr val="fe8637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entury Schoolbook"/>
              </a:rPr>
              <a:t>Kernels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7" name="TextShape 5"/>
          <p:cNvSpPr txBox="1"/>
          <p:nvPr/>
        </p:nvSpPr>
        <p:spPr>
          <a:xfrm>
            <a:off x="4343400" y="1569600"/>
            <a:ext cx="3657240" cy="658080"/>
          </a:xfrm>
          <a:prstGeom prst="rect">
            <a:avLst/>
          </a:prstGeom>
          <a:solidFill>
            <a:srgbClr val="fe8637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Century Schoolbook"/>
              </a:rPr>
              <a:t>Feature Maps</a:t>
            </a:r>
            <a:r>
              <a:rPr b="1" lang="fr-FR" sz="2000" spc="-1" strike="noStrike">
                <a:solidFill>
                  <a:srgbClr val="ffffff"/>
                </a:solidFill>
                <a:latin typeface="Century Schoolbook"/>
              </a:rPr>
              <a:t>	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Considerations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Add batch-norm to make training easier.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Change optimization procedure.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Batch size 20- too big?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Throw out garbage network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Use premade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2 datasets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62" name="Group 2"/>
          <p:cNvGrpSpPr/>
          <p:nvPr/>
        </p:nvGrpSpPr>
        <p:grpSpPr>
          <a:xfrm>
            <a:off x="1979640" y="1412640"/>
            <a:ext cx="4962600" cy="5333400"/>
            <a:chOff x="1979640" y="1412640"/>
            <a:chExt cx="4962600" cy="5333400"/>
          </a:xfrm>
        </p:grpSpPr>
        <p:pic>
          <p:nvPicPr>
            <p:cNvPr id="163" name="Image 5" descr=""/>
            <p:cNvPicPr/>
            <p:nvPr/>
          </p:nvPicPr>
          <p:blipFill>
            <a:blip r:embed="rId1"/>
            <a:stretch/>
          </p:blipFill>
          <p:spPr>
            <a:xfrm>
              <a:off x="1979640" y="1412640"/>
              <a:ext cx="4962600" cy="4896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" name="CustomShape 3"/>
            <p:cNvSpPr/>
            <p:nvPr/>
          </p:nvSpPr>
          <p:spPr>
            <a:xfrm>
              <a:off x="2728080" y="6381360"/>
              <a:ext cx="976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entury Schoolbook"/>
                </a:rPr>
                <a:t>10 000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65" name="CustomShape 4"/>
            <p:cNvSpPr/>
            <p:nvPr/>
          </p:nvSpPr>
          <p:spPr>
            <a:xfrm>
              <a:off x="5328720" y="6381360"/>
              <a:ext cx="831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entury Schoolbook"/>
                </a:rPr>
                <a:t>4 000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2 </a:t>
            </a: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datase</a:t>
            </a: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ts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67" name="Image 3" descr=""/>
          <p:cNvPicPr/>
          <p:nvPr/>
        </p:nvPicPr>
        <p:blipFill>
          <a:blip r:embed="rId1"/>
          <a:stretch/>
        </p:blipFill>
        <p:spPr>
          <a:xfrm>
            <a:off x="812520" y="1610280"/>
            <a:ext cx="6984360" cy="46987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1115640" y="6309360"/>
            <a:ext cx="93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50"/>
                </a:solidFill>
                <a:latin typeface="Century Schoolbook"/>
              </a:rPr>
              <a:t>72 000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520360" y="6309360"/>
            <a:ext cx="83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e8637"/>
                </a:solidFill>
                <a:latin typeface="Century Schoolbook"/>
              </a:rPr>
              <a:t>2 000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888720" y="6309360"/>
            <a:ext cx="83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c000"/>
                </a:solidFill>
                <a:latin typeface="Century Schoolbook"/>
              </a:rPr>
              <a:t>6 000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341680" y="6309360"/>
            <a:ext cx="61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entury Schoolbook"/>
              </a:rPr>
              <a:t>600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6625080" y="6309360"/>
            <a:ext cx="83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c000"/>
                </a:solidFill>
                <a:latin typeface="Century Schoolbook"/>
              </a:rPr>
              <a:t>6 000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74" name="Image 3" descr=""/>
          <p:cNvPicPr/>
          <p:nvPr/>
        </p:nvPicPr>
        <p:blipFill>
          <a:blip r:embed="rId1"/>
          <a:stretch/>
        </p:blipFill>
        <p:spPr>
          <a:xfrm>
            <a:off x="2555640" y="1772640"/>
            <a:ext cx="3357000" cy="33120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988000" y="5157360"/>
            <a:ext cx="107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</a:rPr>
              <a:t>10 000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72000" y="5157360"/>
            <a:ext cx="93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</a:rPr>
              <a:t>4 000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495480" y="2709000"/>
            <a:ext cx="157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</a:rPr>
              <a:t>95%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823120" y="558936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623480" y="558936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6300360" y="2637000"/>
            <a:ext cx="1728000" cy="863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1235160" y="5589360"/>
            <a:ext cx="93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83" name="Image 3" descr=""/>
          <p:cNvPicPr/>
          <p:nvPr/>
        </p:nvPicPr>
        <p:blipFill>
          <a:blip r:embed="rId1"/>
          <a:stretch/>
        </p:blipFill>
        <p:spPr>
          <a:xfrm>
            <a:off x="2555640" y="1772640"/>
            <a:ext cx="3357000" cy="331200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2988000" y="5157360"/>
            <a:ext cx="107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</a:rPr>
              <a:t>10 000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0" y="5157360"/>
            <a:ext cx="93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</a:rPr>
              <a:t>4 000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495480" y="2709000"/>
            <a:ext cx="157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</a:rPr>
              <a:t>95%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2823120" y="558936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623480" y="558936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96%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Picture 1" descr=""/>
          <p:cNvPicPr/>
          <p:nvPr/>
        </p:nvPicPr>
        <p:blipFill>
          <a:blip r:embed="rId2"/>
          <a:stretch/>
        </p:blipFill>
        <p:spPr>
          <a:xfrm>
            <a:off x="7236360" y="4400640"/>
            <a:ext cx="1007640" cy="988920"/>
          </a:xfrm>
          <a:prstGeom prst="rect">
            <a:avLst/>
          </a:prstGeom>
          <a:ln>
            <a:noFill/>
          </a:ln>
        </p:spPr>
      </p:pic>
      <p:sp>
        <p:nvSpPr>
          <p:cNvPr id="190" name="CustomShape 7"/>
          <p:cNvSpPr/>
          <p:nvPr/>
        </p:nvSpPr>
        <p:spPr>
          <a:xfrm>
            <a:off x="6300360" y="2637000"/>
            <a:ext cx="1728000" cy="863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1235160" y="5589360"/>
            <a:ext cx="93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469200" y="2709000"/>
            <a:ext cx="1820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</a:rPr>
              <a:t>97.8%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372360" y="2565000"/>
            <a:ext cx="1944000" cy="863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Image 10" descr=""/>
          <p:cNvPicPr/>
          <p:nvPr/>
        </p:nvPicPr>
        <p:blipFill>
          <a:blip r:embed="rId1"/>
          <a:stretch/>
        </p:blipFill>
        <p:spPr>
          <a:xfrm>
            <a:off x="1475640" y="1556640"/>
            <a:ext cx="4752000" cy="319680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1619640" y="4869000"/>
            <a:ext cx="79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b050"/>
                </a:solidFill>
                <a:latin typeface="Century Schoolbook"/>
              </a:rPr>
              <a:t>72 000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2627640" y="4869000"/>
            <a:ext cx="64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e8637"/>
                </a:solidFill>
                <a:latin typeface="Century Schoolbook"/>
              </a:rPr>
              <a:t>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3564000" y="4869000"/>
            <a:ext cx="64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4500000" y="4869000"/>
            <a:ext cx="481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0000"/>
                </a:solidFill>
                <a:latin typeface="Century Schoolbook"/>
              </a:rPr>
              <a:t>600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5436000" y="4869000"/>
            <a:ext cx="64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54764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99.4%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248364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62.1%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342000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89.6%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435600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63.6%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536400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94.4%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>
            <a:off x="179640" y="5301360"/>
            <a:ext cx="100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469200" y="2709000"/>
            <a:ext cx="1820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</a:rPr>
              <a:t>97.8%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372360" y="2565000"/>
            <a:ext cx="1944000" cy="863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Image 10" descr=""/>
          <p:cNvPicPr/>
          <p:nvPr/>
        </p:nvPicPr>
        <p:blipFill>
          <a:blip r:embed="rId1"/>
          <a:stretch/>
        </p:blipFill>
        <p:spPr>
          <a:xfrm>
            <a:off x="1475640" y="1556640"/>
            <a:ext cx="4752000" cy="319680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1619640" y="4869000"/>
            <a:ext cx="79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b050"/>
                </a:solidFill>
                <a:latin typeface="Century Schoolbook"/>
              </a:rPr>
              <a:t>72 000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2627640" y="4869000"/>
            <a:ext cx="64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e8637"/>
                </a:solidFill>
                <a:latin typeface="Century Schoolbook"/>
              </a:rPr>
              <a:t>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3564000" y="4869000"/>
            <a:ext cx="64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4500000" y="4869000"/>
            <a:ext cx="481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0000"/>
                </a:solidFill>
                <a:latin typeface="Century Schoolbook"/>
              </a:rPr>
              <a:t>600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5436000" y="4869000"/>
            <a:ext cx="64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154764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99.4%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248364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62.1%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342000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89.6%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435600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63.6%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5364000" y="530136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94.4%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179640" y="5301360"/>
            <a:ext cx="100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2"/>
          <a:stretch/>
        </p:blipFill>
        <p:spPr>
          <a:xfrm>
            <a:off x="7164360" y="4653000"/>
            <a:ext cx="1079640" cy="925560"/>
          </a:xfrm>
          <a:prstGeom prst="rect">
            <a:avLst/>
          </a:prstGeom>
          <a:ln>
            <a:noFill/>
          </a:ln>
        </p:spPr>
      </p:pic>
      <p:sp>
        <p:nvSpPr>
          <p:cNvPr id="223" name="CustomShape 15"/>
          <p:cNvSpPr/>
          <p:nvPr/>
        </p:nvSpPr>
        <p:spPr>
          <a:xfrm flipV="1">
            <a:off x="2843640" y="580464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24" name="CustomShape 16"/>
          <p:cNvSpPr/>
          <p:nvPr/>
        </p:nvSpPr>
        <p:spPr>
          <a:xfrm flipV="1">
            <a:off x="4716000" y="580464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Conclusions: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640080" indent="-273960"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We might have issues due to imbalanced datasets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575f6d"/>
                </a:solidFill>
                <a:latin typeface="Century Schoolbook"/>
              </a:rPr>
              <a:t>Baseline KNN model – New Features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New features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Mean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Median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Std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Length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Quantiles: 5%, 25%, 75%, 95%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29" name="Image 4" descr=""/>
          <p:cNvPicPr/>
          <p:nvPr/>
        </p:nvPicPr>
        <p:blipFill>
          <a:blip r:embed="rId1"/>
          <a:srcRect l="0" t="0" r="0" b="64848"/>
          <a:stretch/>
        </p:blipFill>
        <p:spPr>
          <a:xfrm>
            <a:off x="2915640" y="2205000"/>
            <a:ext cx="4968360" cy="17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620</TotalTime>
  <Application>LibreOffice/6.0.6.2$Linux_X86_64 LibreOffice_project/00m0$Build-2</Application>
  <Words>364</Words>
  <Paragraphs>136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2018-10-04T12:51:49Z</dcterms:created>
  <dc:creator>user</dc:creator>
  <dc:description/>
  <dc:language>en-GB</dc:language>
  <cp:lastModifiedBy/>
  <dcterms:modified xsi:type="dcterms:W3CDTF">2018-10-18T11:32:10Z</dcterms:modified>
  <cp:revision>41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