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80880" y="0"/>
            <a:ext cx="608760" cy="685728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76480" y="0"/>
            <a:ext cx="104040" cy="685728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90720" y="0"/>
            <a:ext cx="181080" cy="685728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141200" y="0"/>
            <a:ext cx="229680" cy="685728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219320" y="0"/>
            <a:ext cx="75600" cy="685728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09480" y="3429000"/>
            <a:ext cx="1294560" cy="12945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309680" y="4866840"/>
            <a:ext cx="640800" cy="6408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91160" y="5500800"/>
            <a:ext cx="136440" cy="13644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664280" y="5788080"/>
            <a:ext cx="273600" cy="2736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905120" y="4495680"/>
            <a:ext cx="365040" cy="36504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676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286000" y="3124080"/>
            <a:ext cx="6171480" cy="18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GB" sz="3000" spc="-1" strike="noStrike" cap="small">
                <a:solidFill>
                  <a:srgbClr val="575f6d"/>
                </a:solidFill>
                <a:latin typeface="Century Schoolbook"/>
              </a:rPr>
              <a:t>ECG Heartbeat Categorization Dataset</a:t>
            </a:r>
            <a:br/>
            <a:r>
              <a:rPr b="1" lang="en-GB" sz="3000" spc="-1" strike="noStrike" cap="small">
                <a:solidFill>
                  <a:srgbClr val="575f6d"/>
                </a:solidFill>
                <a:latin typeface="Century Schoolbook"/>
              </a:rPr>
              <a:t>(From Kaggle)</a:t>
            </a:r>
            <a:br/>
            <a:br/>
            <a:r>
              <a:rPr b="1" lang="en-GB" sz="2200" spc="-1" strike="noStrike" cap="small">
                <a:solidFill>
                  <a:srgbClr val="575f6d"/>
                </a:solidFill>
                <a:latin typeface="Century Schoolbook"/>
              </a:rPr>
              <a:t>Casper Andersen – Emilie Trouillard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 – New Features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Results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Binary dataset:</a:t>
            </a:r>
            <a:endParaRPr b="0" lang="en-GB" sz="2100" spc="-1" strike="noStrike">
              <a:latin typeface="Arial"/>
            </a:endParaRPr>
          </a:p>
          <a:p>
            <a:pPr lvl="2" marL="914400" indent="-18216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82.5% accuracy</a:t>
            </a:r>
            <a:endParaRPr b="0" lang="en-GB" sz="1800" spc="-1" strike="noStrike">
              <a:latin typeface="Arial"/>
            </a:endParaRPr>
          </a:p>
          <a:p>
            <a:pPr lvl="2" marL="914400" indent="-18216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72.0% (normal) and 86.6% (abnormal) recall values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5-class:</a:t>
            </a:r>
            <a:endParaRPr b="0" lang="en-GB" sz="2100" spc="-1" strike="noStrike">
              <a:latin typeface="Arial"/>
            </a:endParaRPr>
          </a:p>
          <a:p>
            <a:pPr lvl="2" marL="914400" indent="-18216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90.4% accuracy</a:t>
            </a:r>
            <a:endParaRPr b="0" lang="en-GB" sz="1800" spc="-1" strike="noStrike">
              <a:latin typeface="Arial"/>
            </a:endParaRPr>
          </a:p>
          <a:p>
            <a:pPr lvl="2" marL="914400" indent="-18216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97.8% (normal), 42.2%, 48.5%, 25.9%, 67.8% (abnormal) recall values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Conclusions:</a:t>
            </a:r>
            <a:endParaRPr b="0" lang="en-GB" sz="2400" spc="-1" strike="noStrike">
              <a:latin typeface="Arial"/>
            </a:endParaRPr>
          </a:p>
          <a:p>
            <a:pPr marL="640080" indent="-273600">
              <a:lnSpc>
                <a:spcPct val="100000"/>
              </a:lnSpc>
              <a:spcBef>
                <a:spcPts val="420"/>
              </a:spcBef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We might have issues due to imbalanced datasets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The new features that have been tested don’t seem relevant</a:t>
            </a:r>
            <a:endParaRPr b="0" lang="en-GB" sz="21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200" spc="-1" strike="noStrike">
                <a:solidFill>
                  <a:srgbClr val="000000"/>
                </a:solidFill>
                <a:latin typeface="Century Schoolbook"/>
              </a:rPr>
              <a:t>Dealing with an unbalanced dataset…</a:t>
            </a:r>
            <a:endParaRPr b="0" lang="en-GB" sz="2200" spc="-1" strike="noStrike">
              <a:latin typeface="Arial"/>
            </a:endParaRPr>
          </a:p>
          <a:p>
            <a:pPr marL="1463040" indent="-182160">
              <a:lnSpc>
                <a:spcPct val="100000"/>
              </a:lnSpc>
              <a:spcBef>
                <a:spcPts val="320"/>
              </a:spcBef>
            </a:pPr>
            <a:endParaRPr b="0" lang="en-GB" sz="22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Initial split: </a:t>
            </a:r>
            <a:r>
              <a:rPr b="0" lang="en-GB" sz="2000" spc="-1" strike="noStrike">
                <a:solidFill>
                  <a:srgbClr val="00b050"/>
                </a:solidFill>
                <a:latin typeface="Century Schoolbook"/>
              </a:rPr>
              <a:t>72 471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en-GB" sz="2000" spc="-1" strike="noStrike">
                <a:solidFill>
                  <a:srgbClr val="fe8637"/>
                </a:solidFill>
                <a:latin typeface="Century Schoolbook"/>
              </a:rPr>
              <a:t>2 223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en-GB" sz="2000" spc="-1" strike="noStrike">
                <a:solidFill>
                  <a:srgbClr val="ffc000"/>
                </a:solidFill>
                <a:latin typeface="Century Schoolbook"/>
              </a:rPr>
              <a:t>5 788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en-GB" sz="2000" spc="-1" strike="noStrike">
                <a:solidFill>
                  <a:srgbClr val="ff0000"/>
                </a:solidFill>
                <a:latin typeface="Century Schoolbook"/>
              </a:rPr>
              <a:t>641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en-GB" sz="2000" spc="-1" strike="noStrike">
                <a:solidFill>
                  <a:srgbClr val="ffc000"/>
                </a:solidFill>
                <a:latin typeface="Century Schoolbook"/>
              </a:rPr>
              <a:t>6 431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Initial recalls: 99.4%,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62.1%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89.6%,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63.6%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94.4%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" charset="2"/>
              <a:buChar char=""/>
            </a:pP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Undersample the majority class</a:t>
            </a:r>
            <a:endParaRPr b="0" lang="en-GB" sz="20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" charset="2"/>
              <a:buChar char=""/>
            </a:pP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Oversample the 2 smallest minority classes (duplicates)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New split: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50 000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4 000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5 788,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2 000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6 431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New recalls: 98.8%,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70.3%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89.4%,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79.6%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94.7%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225" name="Picture 1" descr=""/>
          <p:cNvPicPr/>
          <p:nvPr/>
        </p:nvPicPr>
        <p:blipFill>
          <a:blip r:embed="rId1"/>
          <a:stretch/>
        </p:blipFill>
        <p:spPr>
          <a:xfrm>
            <a:off x="7632000" y="4176000"/>
            <a:ext cx="1007280" cy="98856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457200" y="160056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200" spc="-1" strike="noStrike">
                <a:solidFill>
                  <a:srgbClr val="000000"/>
                </a:solidFill>
                <a:latin typeface="Century Schoolbook"/>
              </a:rPr>
              <a:t>Dealing with an unbalanced dataset…</a:t>
            </a:r>
            <a:endParaRPr b="0" lang="en-GB" sz="2200" spc="-1" strike="noStrike">
              <a:latin typeface="Arial"/>
            </a:endParaRPr>
          </a:p>
          <a:p>
            <a:pPr marL="1463040" indent="-182160">
              <a:lnSpc>
                <a:spcPct val="100000"/>
              </a:lnSpc>
              <a:spcBef>
                <a:spcPts val="320"/>
              </a:spcBef>
            </a:pPr>
            <a:endParaRPr b="0" lang="en-GB" sz="22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Initial split: </a:t>
            </a:r>
            <a:r>
              <a:rPr b="0" lang="en-GB" sz="2000" spc="-1" strike="noStrike">
                <a:solidFill>
                  <a:srgbClr val="00b050"/>
                </a:solidFill>
                <a:latin typeface="Century Schoolbook"/>
              </a:rPr>
              <a:t>72 471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en-GB" sz="2000" spc="-1" strike="noStrike">
                <a:solidFill>
                  <a:srgbClr val="fe8637"/>
                </a:solidFill>
                <a:latin typeface="Century Schoolbook"/>
              </a:rPr>
              <a:t>2 223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en-GB" sz="2000" spc="-1" strike="noStrike">
                <a:solidFill>
                  <a:srgbClr val="ffc000"/>
                </a:solidFill>
                <a:latin typeface="Century Schoolbook"/>
              </a:rPr>
              <a:t>5 788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en-GB" sz="2000" spc="-1" strike="noStrike">
                <a:solidFill>
                  <a:srgbClr val="ff0000"/>
                </a:solidFill>
                <a:latin typeface="Century Schoolbook"/>
              </a:rPr>
              <a:t>641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0" lang="en-GB" sz="2000" spc="-1" strike="noStrike">
                <a:solidFill>
                  <a:srgbClr val="ffc000"/>
                </a:solidFill>
                <a:latin typeface="Century Schoolbook"/>
              </a:rPr>
              <a:t>6 431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Initial recalls: 99.4%,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62.1%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89.6%,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63.6%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94.4%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" charset="2"/>
              <a:buChar char=""/>
            </a:pP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Undersample the majority class</a:t>
            </a:r>
            <a:endParaRPr b="0" lang="en-GB" sz="20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" charset="2"/>
              <a:buChar char=""/>
            </a:pP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Oversample the 2 smallest minority classes (duplicates)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New split: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50 000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4 000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5 788,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2 000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6 431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New recalls: 98.8%,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70.3%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89.4%, </a:t>
            </a:r>
            <a:r>
              <a:rPr b="1" lang="en-GB" sz="2000" spc="-1" strike="noStrike">
                <a:solidFill>
                  <a:srgbClr val="000000"/>
                </a:solidFill>
                <a:latin typeface="Century Schoolbook"/>
              </a:rPr>
              <a:t>79.6%</a:t>
            </a:r>
            <a:r>
              <a:rPr b="0" lang="en-GB" sz="2000" spc="-1" strike="noStrike">
                <a:solidFill>
                  <a:srgbClr val="000000"/>
                </a:solidFill>
                <a:latin typeface="Century Schoolbook"/>
              </a:rPr>
              <a:t>, 94.7%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Balancing dataset attempts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604520"/>
            <a:ext cx="8228880" cy="30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457200" y="1604520"/>
            <a:ext cx="8228880" cy="30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457200" y="1604520"/>
            <a:ext cx="8228880" cy="30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457200" y="1604520"/>
            <a:ext cx="8228880" cy="30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TextShape 6"/>
          <p:cNvSpPr txBox="1"/>
          <p:nvPr/>
        </p:nvSpPr>
        <p:spPr>
          <a:xfrm>
            <a:off x="457200" y="1604520"/>
            <a:ext cx="8228880" cy="30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3" name="TextShape 7"/>
          <p:cNvSpPr txBox="1"/>
          <p:nvPr/>
        </p:nvSpPr>
        <p:spPr>
          <a:xfrm>
            <a:off x="457200" y="1604520"/>
            <a:ext cx="8228880" cy="30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4" name="TextShape 8"/>
          <p:cNvSpPr txBox="1"/>
          <p:nvPr/>
        </p:nvSpPr>
        <p:spPr>
          <a:xfrm>
            <a:off x="457200" y="1604520"/>
            <a:ext cx="8228880" cy="30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graphicFrame>
        <p:nvGraphicFramePr>
          <p:cNvPr id="235" name="Table 9"/>
          <p:cNvGraphicFramePr/>
          <p:nvPr/>
        </p:nvGraphicFramePr>
        <p:xfrm>
          <a:off x="457200" y="1604520"/>
          <a:ext cx="8228520" cy="3035520"/>
        </p:xfrm>
        <a:graphic>
          <a:graphicData uri="http://schemas.openxmlformats.org/drawingml/2006/table">
            <a:tbl>
              <a:tblPr/>
              <a:tblGrid>
                <a:gridCol w="914040"/>
                <a:gridCol w="914040"/>
                <a:gridCol w="914040"/>
                <a:gridCol w="914040"/>
                <a:gridCol w="914040"/>
                <a:gridCol w="914040"/>
                <a:gridCol w="914040"/>
                <a:gridCol w="914040"/>
                <a:gridCol w="91656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GB" sz="1050" spc="-1" strike="noStrike">
                          <a:latin typeface="Arial"/>
                        </a:rPr>
                        <a:t>Under sampling class0</a:t>
                      </a:r>
                      <a:endParaRPr b="0" lang="en-GB" sz="105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600" spc="-1" strike="noStrike">
                          <a:latin typeface="Arial"/>
                        </a:rPr>
                        <a:t>SMOTE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300" spc="-1" strike="noStrike">
                          <a:latin typeface="Arial"/>
                        </a:rPr>
                        <a:t>Duplicate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Class0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Class1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Class2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Class3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Class4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99.4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62.1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86.6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63.6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94.4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98.8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70.3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89.4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79.6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Dealing with minority classes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Already done:</a:t>
            </a:r>
            <a:endParaRPr b="0" lang="en-GB" sz="24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Duplicate samples with replacement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1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Other leads:</a:t>
            </a:r>
            <a:endParaRPr b="0" lang="en-GB" sz="24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Add small white noise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Add delay in the temporal signal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SMOTE (interpolating between neighbors)</a:t>
            </a:r>
            <a:endParaRPr b="0" lang="en-GB" sz="21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Convolutional Neural network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Using convolutional network</a:t>
            </a:r>
            <a:endParaRPr b="0" lang="en-GB" sz="24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Not doing so well 50ish %</a:t>
            </a:r>
            <a:endParaRPr b="0" lang="en-GB" sz="21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Homemade architecture</a:t>
            </a:r>
            <a:endParaRPr b="0" lang="en-GB" sz="24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Try a premade one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Using SGD, maybe stop doing that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1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7288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Convolutional Neural network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7200" y="2362320"/>
            <a:ext cx="365688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6x1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4x2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2x4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Fully connected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371840" y="2362320"/>
            <a:ext cx="3656880" cy="38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2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4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Flat layer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457200" y="1569600"/>
            <a:ext cx="3656880" cy="657720"/>
          </a:xfrm>
          <a:prstGeom prst="rect">
            <a:avLst/>
          </a:prstGeom>
          <a:solidFill>
            <a:srgbClr val="fe863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GB" sz="2000" spc="-1" strike="noStrike">
                <a:solidFill>
                  <a:srgbClr val="ffffff"/>
                </a:solidFill>
                <a:latin typeface="Century Schoolbook"/>
              </a:rPr>
              <a:t>Kernels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4343400" y="1569600"/>
            <a:ext cx="3656880" cy="657720"/>
          </a:xfrm>
          <a:prstGeom prst="rect">
            <a:avLst/>
          </a:prstGeom>
          <a:solidFill>
            <a:srgbClr val="fe863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GB" sz="2000" spc="-1" strike="noStrike">
                <a:solidFill>
                  <a:srgbClr val="ffffff"/>
                </a:solidFill>
                <a:latin typeface="Century Schoolbook"/>
              </a:rPr>
              <a:t>Feature Maps</a:t>
            </a:r>
            <a:r>
              <a:rPr b="1" lang="en-GB" sz="2000" spc="-1" strike="noStrike">
                <a:solidFill>
                  <a:srgbClr val="ffffff"/>
                </a:solidFill>
                <a:latin typeface="Century Schoolbook"/>
              </a:rPr>
              <a:t>	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Considerations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Add batch-norm to make training easier.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Change optimization procedure.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Batch size 20- too big?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Throw out garbage network</a:t>
            </a:r>
            <a:endParaRPr b="0" lang="en-GB" sz="24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Use premade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1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2 datasets</a:t>
            </a:r>
            <a:endParaRPr b="0" lang="en-GB" sz="3000" spc="-1" strike="noStrike">
              <a:latin typeface="Arial"/>
            </a:endParaRPr>
          </a:p>
        </p:txBody>
      </p:sp>
      <p:grpSp>
        <p:nvGrpSpPr>
          <p:cNvPr id="150" name="Group 2"/>
          <p:cNvGrpSpPr/>
          <p:nvPr/>
        </p:nvGrpSpPr>
        <p:grpSpPr>
          <a:xfrm>
            <a:off x="1979640" y="1412640"/>
            <a:ext cx="4962240" cy="5333040"/>
            <a:chOff x="1979640" y="1412640"/>
            <a:chExt cx="4962240" cy="5333040"/>
          </a:xfrm>
        </p:grpSpPr>
        <p:pic>
          <p:nvPicPr>
            <p:cNvPr id="151" name="Image 5" descr=""/>
            <p:cNvPicPr/>
            <p:nvPr/>
          </p:nvPicPr>
          <p:blipFill>
            <a:blip r:embed="rId1"/>
            <a:stretch/>
          </p:blipFill>
          <p:spPr>
            <a:xfrm>
              <a:off x="1979640" y="1412640"/>
              <a:ext cx="4962240" cy="489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3"/>
            <p:cNvSpPr/>
            <p:nvPr/>
          </p:nvSpPr>
          <p:spPr>
            <a:xfrm>
              <a:off x="2728080" y="6381360"/>
              <a:ext cx="9763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10 000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53" name="CustomShape 4"/>
            <p:cNvSpPr/>
            <p:nvPr/>
          </p:nvSpPr>
          <p:spPr>
            <a:xfrm>
              <a:off x="5328720" y="6381360"/>
              <a:ext cx="8316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entury Schoolbook"/>
                  <a:ea typeface="DejaVu Sans"/>
                </a:rPr>
                <a:t>4 000</a:t>
              </a:r>
              <a:endParaRPr b="0" lang="en-GB" sz="1800" spc="-1" strike="noStrike">
                <a:latin typeface="Arial"/>
              </a:endParaRPr>
            </a:p>
          </p:txBody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2 datasets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55" name="Image 3" descr=""/>
          <p:cNvPicPr/>
          <p:nvPr/>
        </p:nvPicPr>
        <p:blipFill>
          <a:blip r:embed="rId1"/>
          <a:stretch/>
        </p:blipFill>
        <p:spPr>
          <a:xfrm>
            <a:off x="812520" y="1610280"/>
            <a:ext cx="6984000" cy="469836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1115640" y="6309360"/>
            <a:ext cx="935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50"/>
                </a:solidFill>
                <a:latin typeface="Century Schoolbook"/>
                <a:ea typeface="DejaVu Sans"/>
              </a:rPr>
              <a:t>72 000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520360" y="6309360"/>
            <a:ext cx="831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e8637"/>
                </a:solidFill>
                <a:latin typeface="Century Schoolbook"/>
                <a:ea typeface="DejaVu Sans"/>
              </a:rPr>
              <a:t>2 000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3888720" y="6309360"/>
            <a:ext cx="831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c000"/>
                </a:solidFill>
                <a:latin typeface="Century Schoolbook"/>
                <a:ea typeface="DejaVu Sans"/>
              </a:rPr>
              <a:t>6 000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5341680" y="6309360"/>
            <a:ext cx="613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600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6625080" y="6309360"/>
            <a:ext cx="831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c000"/>
                </a:solidFill>
                <a:latin typeface="Century Schoolbook"/>
                <a:ea typeface="DejaVu Sans"/>
              </a:rPr>
              <a:t>6 000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62" name="Image 3" descr=""/>
          <p:cNvPicPr/>
          <p:nvPr/>
        </p:nvPicPr>
        <p:blipFill>
          <a:blip r:embed="rId1"/>
          <a:stretch/>
        </p:blipFill>
        <p:spPr>
          <a:xfrm>
            <a:off x="2555640" y="1772640"/>
            <a:ext cx="3356640" cy="331164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2988000" y="5157360"/>
            <a:ext cx="1079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10 000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572000" y="5157360"/>
            <a:ext cx="935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4 000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6495480" y="2709000"/>
            <a:ext cx="1575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95% </a:t>
            </a: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global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accuracy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823120" y="5589360"/>
            <a:ext cx="68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623480" y="5589360"/>
            <a:ext cx="68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6300360" y="2637000"/>
            <a:ext cx="1727640" cy="863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8"/>
          <p:cNvSpPr/>
          <p:nvPr/>
        </p:nvSpPr>
        <p:spPr>
          <a:xfrm>
            <a:off x="1235160" y="5589360"/>
            <a:ext cx="938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Recall: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71" name="Image 3" descr=""/>
          <p:cNvPicPr/>
          <p:nvPr/>
        </p:nvPicPr>
        <p:blipFill>
          <a:blip r:embed="rId1"/>
          <a:stretch/>
        </p:blipFill>
        <p:spPr>
          <a:xfrm>
            <a:off x="2555640" y="1772640"/>
            <a:ext cx="3356640" cy="33116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988000" y="5157360"/>
            <a:ext cx="1079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10 000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0" y="5157360"/>
            <a:ext cx="935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4 000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495480" y="2709000"/>
            <a:ext cx="1575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95% </a:t>
            </a: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global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accuracy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823120" y="5589360"/>
            <a:ext cx="68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4623480" y="5589360"/>
            <a:ext cx="68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96%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7" name="Picture 1" descr=""/>
          <p:cNvPicPr/>
          <p:nvPr/>
        </p:nvPicPr>
        <p:blipFill>
          <a:blip r:embed="rId2"/>
          <a:stretch/>
        </p:blipFill>
        <p:spPr>
          <a:xfrm>
            <a:off x="7236360" y="4400640"/>
            <a:ext cx="1007280" cy="988560"/>
          </a:xfrm>
          <a:prstGeom prst="rect">
            <a:avLst/>
          </a:prstGeom>
          <a:ln>
            <a:noFill/>
          </a:ln>
        </p:spPr>
      </p:pic>
      <p:sp>
        <p:nvSpPr>
          <p:cNvPr id="178" name="CustomShape 7"/>
          <p:cNvSpPr/>
          <p:nvPr/>
        </p:nvSpPr>
        <p:spPr>
          <a:xfrm>
            <a:off x="6300360" y="2637000"/>
            <a:ext cx="1727640" cy="863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1235160" y="5589360"/>
            <a:ext cx="938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Recall: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469200" y="2709000"/>
            <a:ext cx="1820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97.8% </a:t>
            </a: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global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accuracy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372360" y="2565000"/>
            <a:ext cx="1943640" cy="863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3" name="Image 10" descr=""/>
          <p:cNvPicPr/>
          <p:nvPr/>
        </p:nvPicPr>
        <p:blipFill>
          <a:blip r:embed="rId1"/>
          <a:stretch/>
        </p:blipFill>
        <p:spPr>
          <a:xfrm>
            <a:off x="1475640" y="1556640"/>
            <a:ext cx="4751640" cy="319644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1619640" y="4869000"/>
            <a:ext cx="791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b050"/>
                </a:solidFill>
                <a:latin typeface="Century Schoolbook"/>
                <a:ea typeface="DejaVu Sans"/>
              </a:rPr>
              <a:t>72 000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627640" y="4869000"/>
            <a:ext cx="64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e8637"/>
                </a:solidFill>
                <a:latin typeface="Century Schoolbook"/>
                <a:ea typeface="DejaVu Sans"/>
              </a:rPr>
              <a:t>2 000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3564000" y="4869000"/>
            <a:ext cx="64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c000"/>
                </a:solidFill>
                <a:latin typeface="Century Schoolbook"/>
                <a:ea typeface="DejaVu Sans"/>
              </a:rPr>
              <a:t>6 000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4500000" y="4869000"/>
            <a:ext cx="480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600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5436000" y="4869000"/>
            <a:ext cx="64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c000"/>
                </a:solidFill>
                <a:latin typeface="Century Schoolbook"/>
                <a:ea typeface="DejaVu Sans"/>
              </a:rPr>
              <a:t>6 000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154764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99.4%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248364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62.1%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342000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89.6%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12"/>
          <p:cNvSpPr/>
          <p:nvPr/>
        </p:nvSpPr>
        <p:spPr>
          <a:xfrm>
            <a:off x="435600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63.6%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CustomShape 13"/>
          <p:cNvSpPr/>
          <p:nvPr/>
        </p:nvSpPr>
        <p:spPr>
          <a:xfrm>
            <a:off x="536400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94.4%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4" name="CustomShape 14"/>
          <p:cNvSpPr/>
          <p:nvPr/>
        </p:nvSpPr>
        <p:spPr>
          <a:xfrm>
            <a:off x="179640" y="5301360"/>
            <a:ext cx="100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Recall: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469200" y="2709000"/>
            <a:ext cx="1820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97.8% </a:t>
            </a: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global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accuracy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372360" y="2565000"/>
            <a:ext cx="1943640" cy="863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8" name="Image 10" descr=""/>
          <p:cNvPicPr/>
          <p:nvPr/>
        </p:nvPicPr>
        <p:blipFill>
          <a:blip r:embed="rId1"/>
          <a:stretch/>
        </p:blipFill>
        <p:spPr>
          <a:xfrm>
            <a:off x="1475640" y="1556640"/>
            <a:ext cx="4751640" cy="319644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1619640" y="4869000"/>
            <a:ext cx="791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b050"/>
                </a:solidFill>
                <a:latin typeface="Century Schoolbook"/>
                <a:ea typeface="DejaVu Sans"/>
              </a:rPr>
              <a:t>72 000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2627640" y="4869000"/>
            <a:ext cx="64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e8637"/>
                </a:solidFill>
                <a:latin typeface="Century Schoolbook"/>
                <a:ea typeface="DejaVu Sans"/>
              </a:rPr>
              <a:t>2 000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3564000" y="4869000"/>
            <a:ext cx="64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c000"/>
                </a:solidFill>
                <a:latin typeface="Century Schoolbook"/>
                <a:ea typeface="DejaVu Sans"/>
              </a:rPr>
              <a:t>6 000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4500000" y="4869000"/>
            <a:ext cx="480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0000"/>
                </a:solidFill>
                <a:latin typeface="Century Schoolbook"/>
                <a:ea typeface="DejaVu Sans"/>
              </a:rPr>
              <a:t>600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5436000" y="4869000"/>
            <a:ext cx="643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c000"/>
                </a:solidFill>
                <a:latin typeface="Century Schoolbook"/>
                <a:ea typeface="DejaVu Sans"/>
              </a:rPr>
              <a:t>6 000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154764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99.4%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248364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62.1%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342000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89.6%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435600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63.6%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5364000" y="530136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94.4%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179640" y="5301360"/>
            <a:ext cx="100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Recall: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2"/>
          <a:stretch/>
        </p:blipFill>
        <p:spPr>
          <a:xfrm>
            <a:off x="7164360" y="4653000"/>
            <a:ext cx="1079280" cy="925200"/>
          </a:xfrm>
          <a:prstGeom prst="rect">
            <a:avLst/>
          </a:prstGeom>
          <a:ln>
            <a:noFill/>
          </a:ln>
        </p:spPr>
      </p:pic>
      <p:sp>
        <p:nvSpPr>
          <p:cNvPr id="211" name="CustomShape 15"/>
          <p:cNvSpPr/>
          <p:nvPr/>
        </p:nvSpPr>
        <p:spPr>
          <a:xfrm flipV="1">
            <a:off x="2843640" y="5804640"/>
            <a:ext cx="36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0000" rotWithShape="0">
              <a:srgbClr val="000000">
                <a:alpha val="42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212" name="CustomShape 16"/>
          <p:cNvSpPr/>
          <p:nvPr/>
        </p:nvSpPr>
        <p:spPr>
          <a:xfrm flipV="1">
            <a:off x="4716000" y="5804640"/>
            <a:ext cx="36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50800" dir="5400000" dist="20000" rotWithShape="0">
              <a:srgbClr val="000000">
                <a:alpha val="42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Conclusions:</a:t>
            </a:r>
            <a:endParaRPr b="0" lang="en-GB" sz="2400" spc="-1" strike="noStrike">
              <a:latin typeface="Arial"/>
            </a:endParaRPr>
          </a:p>
          <a:p>
            <a:pPr marL="640080" indent="-273600">
              <a:lnSpc>
                <a:spcPct val="100000"/>
              </a:lnSpc>
              <a:spcBef>
                <a:spcPts val="420"/>
              </a:spcBef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We might have issues due to imbalanced datasets</a:t>
            </a:r>
            <a:endParaRPr b="0" lang="en-GB" sz="21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000" spc="-1" strike="noStrike" cap="small">
                <a:solidFill>
                  <a:srgbClr val="575f6d"/>
                </a:solidFill>
                <a:latin typeface="Century Schoolbook"/>
              </a:rPr>
              <a:t>Baseline KNN model – New Features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New features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Mean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Median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Std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Length</a:t>
            </a:r>
            <a:endParaRPr b="0" lang="en-GB" sz="2100" spc="-1" strike="noStrike">
              <a:latin typeface="Arial"/>
            </a:endParaRPr>
          </a:p>
          <a:p>
            <a:pPr lvl="1" marL="640080" indent="-27360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GB" sz="2100" spc="-1" strike="noStrike">
                <a:solidFill>
                  <a:srgbClr val="000000"/>
                </a:solidFill>
                <a:latin typeface="Century Schoolbook"/>
              </a:rPr>
              <a:t>Quantiles: 5%, 25%, 75%, 95%</a:t>
            </a:r>
            <a:endParaRPr b="0" lang="en-GB" sz="2100" spc="-1" strike="noStrike">
              <a:latin typeface="Arial"/>
            </a:endParaRPr>
          </a:p>
        </p:txBody>
      </p:sp>
      <p:pic>
        <p:nvPicPr>
          <p:cNvPr id="217" name="Image 4" descr=""/>
          <p:cNvPicPr/>
          <p:nvPr/>
        </p:nvPicPr>
        <p:blipFill>
          <a:blip r:embed="rId1"/>
          <a:srcRect l="0" t="0" r="0" b="64848"/>
          <a:stretch/>
        </p:blipFill>
        <p:spPr>
          <a:xfrm>
            <a:off x="2915640" y="2205000"/>
            <a:ext cx="4968000" cy="172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3504</TotalTime>
  <Application>LibreOffice/6.0.6.2$Linux_X86_64 LibreOffice_project/00m0$Build-2</Application>
  <Words>364</Words>
  <Paragraphs>136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2018-10-04T12:51:49Z</dcterms:created>
  <dc:creator>user</dc:creator>
  <dc:description/>
  <dc:language>en-GB</dc:language>
  <cp:lastModifiedBy/>
  <dcterms:modified xsi:type="dcterms:W3CDTF">2018-10-20T12:21:06Z</dcterms:modified>
  <cp:revision>42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