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2" r:id="rId5"/>
    <p:sldId id="264" r:id="rId6"/>
    <p:sldId id="263" r:id="rId7"/>
    <p:sldId id="265" r:id="rId8"/>
    <p:sldId id="260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DB949F7-DBBB-4CDF-BECE-3BDEFC76B0DD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2C69522-60EC-4AAA-9EAA-2FB8005FB5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49F7-DBBB-4CDF-BECE-3BDEFC76B0DD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9522-60EC-4AAA-9EAA-2FB8005FB5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49F7-DBBB-4CDF-BECE-3BDEFC76B0DD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9522-60EC-4AAA-9EAA-2FB8005FB5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DB949F7-DBBB-4CDF-BECE-3BDEFC76B0DD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C69522-60EC-4AAA-9EAA-2FB8005FB51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DB949F7-DBBB-4CDF-BECE-3BDEFC76B0DD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2C69522-60EC-4AAA-9EAA-2FB8005FB5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49F7-DBBB-4CDF-BECE-3BDEFC76B0DD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9522-60EC-4AAA-9EAA-2FB8005FB51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49F7-DBBB-4CDF-BECE-3BDEFC76B0DD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9522-60EC-4AAA-9EAA-2FB8005FB51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B949F7-DBBB-4CDF-BECE-3BDEFC76B0DD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C69522-60EC-4AAA-9EAA-2FB8005FB51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49F7-DBBB-4CDF-BECE-3BDEFC76B0DD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9522-60EC-4AAA-9EAA-2FB8005FB5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DB949F7-DBBB-4CDF-BECE-3BDEFC76B0DD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C69522-60EC-4AAA-9EAA-2FB8005FB51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B949F7-DBBB-4CDF-BECE-3BDEFC76B0DD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C69522-60EC-4AAA-9EAA-2FB8005FB51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DB949F7-DBBB-4CDF-BECE-3BDEFC76B0DD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2C69522-60EC-4AAA-9EAA-2FB8005FB5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ECG </a:t>
            </a:r>
            <a:r>
              <a:rPr lang="fr-FR" b="1" dirty="0" err="1" smtClean="0"/>
              <a:t>Heartbeat</a:t>
            </a:r>
            <a:r>
              <a:rPr lang="fr-FR" b="1" dirty="0" smtClean="0"/>
              <a:t> </a:t>
            </a:r>
            <a:r>
              <a:rPr lang="fr-FR" b="1" dirty="0" err="1" smtClean="0"/>
              <a:t>Categorization</a:t>
            </a:r>
            <a:r>
              <a:rPr lang="fr-FR" b="1" dirty="0" smtClean="0"/>
              <a:t> </a:t>
            </a:r>
            <a:r>
              <a:rPr lang="fr-FR" b="1" dirty="0" err="1" smtClean="0"/>
              <a:t>Dataset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(</a:t>
            </a:r>
            <a:r>
              <a:rPr lang="fr-FR" b="1" dirty="0" err="1" smtClean="0"/>
              <a:t>From</a:t>
            </a:r>
            <a:r>
              <a:rPr lang="fr-FR" b="1" dirty="0" smtClean="0"/>
              <a:t> </a:t>
            </a:r>
            <a:r>
              <a:rPr lang="fr-FR" b="1" dirty="0" err="1" smtClean="0"/>
              <a:t>Kaggle</a:t>
            </a:r>
            <a:r>
              <a:rPr lang="fr-FR" b="1" dirty="0" smtClean="0"/>
              <a:t>)</a:t>
            </a:r>
            <a:br>
              <a:rPr lang="fr-FR" b="1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2200" dirty="0" smtClean="0"/>
              <a:t>Casper Andersen – Emilie Trouillard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Baseline KNN model – New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Results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Binary</a:t>
            </a:r>
            <a:r>
              <a:rPr lang="fr-FR" dirty="0" smtClean="0"/>
              <a:t> </a:t>
            </a:r>
            <a:r>
              <a:rPr lang="fr-FR" dirty="0" err="1" smtClean="0"/>
              <a:t>dataset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82.5% </a:t>
            </a:r>
            <a:r>
              <a:rPr lang="fr-FR" dirty="0" err="1" smtClean="0"/>
              <a:t>accuracy</a:t>
            </a:r>
            <a:endParaRPr lang="fr-FR" dirty="0" smtClean="0"/>
          </a:p>
          <a:p>
            <a:pPr lvl="2"/>
            <a:r>
              <a:rPr lang="fr-FR" dirty="0" smtClean="0"/>
              <a:t>72.0% (normal) and 86.6% (</a:t>
            </a:r>
            <a:r>
              <a:rPr lang="fr-FR" dirty="0" err="1" smtClean="0"/>
              <a:t>abnormal</a:t>
            </a:r>
            <a:r>
              <a:rPr lang="fr-FR" dirty="0" smtClean="0"/>
              <a:t>) </a:t>
            </a:r>
            <a:r>
              <a:rPr lang="fr-FR" dirty="0" err="1" smtClean="0"/>
              <a:t>recall</a:t>
            </a:r>
            <a:r>
              <a:rPr lang="fr-FR" dirty="0" smtClean="0"/>
              <a:t> values</a:t>
            </a:r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5-class:</a:t>
            </a:r>
          </a:p>
          <a:p>
            <a:pPr lvl="2"/>
            <a:r>
              <a:rPr lang="fr-FR" dirty="0" smtClean="0"/>
              <a:t>90.4% </a:t>
            </a:r>
            <a:r>
              <a:rPr lang="fr-FR" dirty="0" err="1" smtClean="0"/>
              <a:t>accuracy</a:t>
            </a:r>
            <a:endParaRPr lang="fr-FR" dirty="0" smtClean="0"/>
          </a:p>
          <a:p>
            <a:pPr lvl="2"/>
            <a:r>
              <a:rPr lang="fr-FR" dirty="0" smtClean="0"/>
              <a:t>97.8% (normal), 42.2%, 48.5%, 25.9%, 67.8% (</a:t>
            </a:r>
            <a:r>
              <a:rPr lang="fr-FR" dirty="0" err="1" smtClean="0"/>
              <a:t>abnormal</a:t>
            </a:r>
            <a:r>
              <a:rPr lang="fr-FR" dirty="0" smtClean="0"/>
              <a:t>) </a:t>
            </a:r>
            <a:r>
              <a:rPr lang="fr-FR" dirty="0" err="1" smtClean="0"/>
              <a:t>recall</a:t>
            </a:r>
            <a:r>
              <a:rPr lang="fr-FR" dirty="0" smtClean="0"/>
              <a:t> values</a:t>
            </a:r>
            <a:endParaRPr lang="fr-F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Baseline KNN model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Conclusions:</a:t>
            </a:r>
          </a:p>
          <a:p>
            <a:pPr lvl="1">
              <a:buNone/>
            </a:pP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might</a:t>
            </a:r>
            <a:r>
              <a:rPr lang="fr-FR" dirty="0" smtClean="0"/>
              <a:t> have issues due to </a:t>
            </a:r>
            <a:r>
              <a:rPr lang="fr-FR" dirty="0" err="1" smtClean="0"/>
              <a:t>imbalanced</a:t>
            </a:r>
            <a:r>
              <a:rPr lang="fr-FR" dirty="0" smtClean="0"/>
              <a:t> </a:t>
            </a:r>
            <a:r>
              <a:rPr lang="fr-FR" dirty="0" err="1" smtClean="0"/>
              <a:t>datasets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The new </a:t>
            </a:r>
            <a:r>
              <a:rPr lang="fr-FR" dirty="0" err="1" smtClean="0"/>
              <a:t>features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have been </a:t>
            </a:r>
            <a:r>
              <a:rPr lang="fr-FR" dirty="0" err="1" smtClean="0"/>
              <a:t>tested</a:t>
            </a:r>
            <a:r>
              <a:rPr lang="fr-FR" dirty="0" smtClean="0"/>
              <a:t>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seem</a:t>
            </a:r>
            <a:r>
              <a:rPr lang="fr-FR" dirty="0" smtClean="0"/>
              <a:t> relevant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Baseline KNN model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Dealing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an </a:t>
            </a:r>
            <a:r>
              <a:rPr lang="fr-FR" dirty="0" err="1" smtClean="0"/>
              <a:t>unbalanced</a:t>
            </a:r>
            <a:r>
              <a:rPr lang="fr-FR" dirty="0" smtClean="0"/>
              <a:t> </a:t>
            </a:r>
            <a:r>
              <a:rPr lang="fr-FR" dirty="0" err="1" smtClean="0"/>
              <a:t>dataset</a:t>
            </a:r>
            <a:r>
              <a:rPr lang="fr-FR" dirty="0" smtClean="0"/>
              <a:t>…</a:t>
            </a:r>
          </a:p>
          <a:p>
            <a:pPr lvl="4">
              <a:buNone/>
            </a:pPr>
            <a:endParaRPr lang="fr-FR" dirty="0" smtClean="0"/>
          </a:p>
          <a:p>
            <a:pPr lvl="1"/>
            <a:r>
              <a:rPr lang="fr-FR" dirty="0" smtClean="0"/>
              <a:t>Initial split: </a:t>
            </a:r>
            <a:r>
              <a:rPr lang="fr-FR" dirty="0" smtClean="0">
                <a:solidFill>
                  <a:srgbClr val="00B050"/>
                </a:solidFill>
              </a:rPr>
              <a:t>72 471</a:t>
            </a:r>
            <a:r>
              <a:rPr lang="fr-FR" dirty="0" smtClean="0"/>
              <a:t>, </a:t>
            </a:r>
            <a:r>
              <a:rPr lang="fr-FR" dirty="0" smtClean="0">
                <a:solidFill>
                  <a:schemeClr val="accent1"/>
                </a:solidFill>
              </a:rPr>
              <a:t>2 223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FFC000"/>
                </a:solidFill>
              </a:rPr>
              <a:t>5 788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FF0000"/>
                </a:solidFill>
              </a:rPr>
              <a:t>641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FFC000"/>
                </a:solidFill>
              </a:rPr>
              <a:t>6 431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Initial </a:t>
            </a:r>
            <a:r>
              <a:rPr lang="fr-FR" dirty="0" err="1" smtClean="0"/>
              <a:t>recalls</a:t>
            </a:r>
            <a:r>
              <a:rPr lang="fr-FR" dirty="0" smtClean="0"/>
              <a:t>: 99.6%, </a:t>
            </a:r>
            <a:r>
              <a:rPr lang="fr-FR" b="1" dirty="0" smtClean="0"/>
              <a:t>69.1%</a:t>
            </a:r>
            <a:r>
              <a:rPr lang="fr-FR" dirty="0" smtClean="0"/>
              <a:t>, 92.6%, </a:t>
            </a:r>
            <a:r>
              <a:rPr lang="fr-FR" b="1" dirty="0" smtClean="0"/>
              <a:t>70.2%</a:t>
            </a:r>
            <a:r>
              <a:rPr lang="fr-FR" dirty="0" smtClean="0"/>
              <a:t>,</a:t>
            </a:r>
            <a:r>
              <a:rPr lang="fr-FR" b="1" dirty="0" smtClean="0"/>
              <a:t> </a:t>
            </a:r>
            <a:r>
              <a:rPr lang="fr-FR" dirty="0" smtClean="0"/>
              <a:t>96.2%</a:t>
            </a:r>
          </a:p>
          <a:p>
            <a:pPr lvl="1"/>
            <a:endParaRPr lang="fr-FR" dirty="0" smtClean="0"/>
          </a:p>
          <a:p>
            <a:pPr lvl="1">
              <a:buFont typeface="Wingdings"/>
              <a:buChar char="à"/>
            </a:pPr>
            <a:r>
              <a:rPr lang="fr-FR" dirty="0" err="1" smtClean="0">
                <a:sym typeface="Wingdings" pitchFamily="2" charset="2"/>
              </a:rPr>
              <a:t>Undersample</a:t>
            </a:r>
            <a:r>
              <a:rPr lang="fr-FR" dirty="0" smtClean="0">
                <a:sym typeface="Wingdings" pitchFamily="2" charset="2"/>
              </a:rPr>
              <a:t> the </a:t>
            </a:r>
            <a:r>
              <a:rPr lang="fr-FR" dirty="0" err="1" smtClean="0">
                <a:sym typeface="Wingdings" pitchFamily="2" charset="2"/>
              </a:rPr>
              <a:t>majority</a:t>
            </a:r>
            <a:r>
              <a:rPr lang="fr-FR" dirty="0" smtClean="0">
                <a:sym typeface="Wingdings" pitchFamily="2" charset="2"/>
              </a:rPr>
              <a:t> class</a:t>
            </a:r>
          </a:p>
          <a:p>
            <a:pPr lvl="1">
              <a:buFont typeface="Wingdings"/>
              <a:buChar char="à"/>
            </a:pPr>
            <a:r>
              <a:rPr lang="fr-FR" dirty="0" err="1" smtClean="0">
                <a:sym typeface="Wingdings" pitchFamily="2" charset="2"/>
              </a:rPr>
              <a:t>Oversample</a:t>
            </a:r>
            <a:r>
              <a:rPr lang="fr-FR" dirty="0" smtClean="0">
                <a:sym typeface="Wingdings" pitchFamily="2" charset="2"/>
              </a:rPr>
              <a:t> the 2 </a:t>
            </a:r>
            <a:r>
              <a:rPr lang="fr-FR" dirty="0" err="1" smtClean="0">
                <a:sym typeface="Wingdings" pitchFamily="2" charset="2"/>
              </a:rPr>
              <a:t>smallest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minority</a:t>
            </a:r>
            <a:r>
              <a:rPr lang="fr-FR" dirty="0" smtClean="0">
                <a:sym typeface="Wingdings" pitchFamily="2" charset="2"/>
              </a:rPr>
              <a:t> classes (duplicates)</a:t>
            </a:r>
          </a:p>
          <a:p>
            <a:pPr lvl="1">
              <a:buFont typeface="Wingdings"/>
              <a:buChar char="à"/>
            </a:pPr>
            <a:endParaRPr lang="fr-FR" dirty="0" smtClean="0">
              <a:sym typeface="Wingdings" pitchFamily="2" charset="2"/>
            </a:endParaRPr>
          </a:p>
          <a:p>
            <a:pPr lvl="1"/>
            <a:r>
              <a:rPr lang="fr-FR" dirty="0" smtClean="0">
                <a:sym typeface="Wingdings" pitchFamily="2" charset="2"/>
              </a:rPr>
              <a:t>New split: </a:t>
            </a:r>
            <a:r>
              <a:rPr lang="fr-FR" b="1" dirty="0" smtClean="0">
                <a:sym typeface="Wingdings" pitchFamily="2" charset="2"/>
              </a:rPr>
              <a:t>50 000</a:t>
            </a:r>
            <a:r>
              <a:rPr lang="fr-FR" dirty="0" smtClean="0">
                <a:sym typeface="Wingdings" pitchFamily="2" charset="2"/>
              </a:rPr>
              <a:t>, </a:t>
            </a:r>
            <a:r>
              <a:rPr lang="fr-FR" b="1" dirty="0" smtClean="0">
                <a:sym typeface="Wingdings" pitchFamily="2" charset="2"/>
              </a:rPr>
              <a:t>4 000</a:t>
            </a:r>
            <a:r>
              <a:rPr lang="fr-FR" dirty="0" smtClean="0">
                <a:sym typeface="Wingdings" pitchFamily="2" charset="2"/>
              </a:rPr>
              <a:t>, 5 788, </a:t>
            </a:r>
            <a:r>
              <a:rPr lang="fr-FR" b="1" dirty="0" smtClean="0">
                <a:sym typeface="Wingdings" pitchFamily="2" charset="2"/>
              </a:rPr>
              <a:t>2 000</a:t>
            </a:r>
            <a:r>
              <a:rPr lang="fr-FR" dirty="0" smtClean="0">
                <a:sym typeface="Wingdings" pitchFamily="2" charset="2"/>
              </a:rPr>
              <a:t>, 6 431</a:t>
            </a:r>
            <a:br>
              <a:rPr lang="fr-FR" dirty="0" smtClean="0">
                <a:sym typeface="Wingdings" pitchFamily="2" charset="2"/>
              </a:rPr>
            </a:br>
            <a:r>
              <a:rPr lang="fr-FR" dirty="0" smtClean="0">
                <a:sym typeface="Wingdings" pitchFamily="2" charset="2"/>
              </a:rPr>
              <a:t>New </a:t>
            </a:r>
            <a:r>
              <a:rPr lang="fr-FR" dirty="0" err="1" smtClean="0">
                <a:sym typeface="Wingdings" pitchFamily="2" charset="2"/>
              </a:rPr>
              <a:t>recalls</a:t>
            </a:r>
            <a:r>
              <a:rPr lang="fr-FR" dirty="0" smtClean="0">
                <a:sym typeface="Wingdings" pitchFamily="2" charset="2"/>
              </a:rPr>
              <a:t>: 98.9%, </a:t>
            </a:r>
            <a:r>
              <a:rPr lang="fr-FR" b="1" dirty="0" smtClean="0">
                <a:sym typeface="Wingdings" pitchFamily="2" charset="2"/>
              </a:rPr>
              <a:t>80.4%</a:t>
            </a:r>
            <a:r>
              <a:rPr lang="fr-FR" dirty="0" smtClean="0">
                <a:sym typeface="Wingdings" pitchFamily="2" charset="2"/>
              </a:rPr>
              <a:t>, 91.3%, </a:t>
            </a:r>
            <a:r>
              <a:rPr lang="fr-FR" b="1" dirty="0" smtClean="0">
                <a:sym typeface="Wingdings" pitchFamily="2" charset="2"/>
              </a:rPr>
              <a:t>89.2%</a:t>
            </a:r>
            <a:r>
              <a:rPr lang="fr-FR" dirty="0" smtClean="0">
                <a:sym typeface="Wingdings" pitchFamily="2" charset="2"/>
              </a:rPr>
              <a:t>, 96.5%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Baseline KNN model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Dealing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an </a:t>
            </a:r>
            <a:r>
              <a:rPr lang="fr-FR" dirty="0" err="1" smtClean="0"/>
              <a:t>unbalanced</a:t>
            </a:r>
            <a:r>
              <a:rPr lang="fr-FR" dirty="0" smtClean="0"/>
              <a:t> </a:t>
            </a:r>
            <a:r>
              <a:rPr lang="fr-FR" dirty="0" err="1" smtClean="0"/>
              <a:t>dataset</a:t>
            </a:r>
            <a:r>
              <a:rPr lang="fr-FR" dirty="0" smtClean="0"/>
              <a:t>…</a:t>
            </a:r>
          </a:p>
          <a:p>
            <a:pPr lvl="4">
              <a:buNone/>
            </a:pPr>
            <a:endParaRPr lang="fr-FR" dirty="0" smtClean="0"/>
          </a:p>
          <a:p>
            <a:pPr lvl="1"/>
            <a:r>
              <a:rPr lang="fr-FR" dirty="0" smtClean="0"/>
              <a:t>Initial split: </a:t>
            </a:r>
            <a:r>
              <a:rPr lang="fr-FR" dirty="0" smtClean="0">
                <a:solidFill>
                  <a:srgbClr val="00B050"/>
                </a:solidFill>
              </a:rPr>
              <a:t>72 471</a:t>
            </a:r>
            <a:r>
              <a:rPr lang="fr-FR" dirty="0" smtClean="0"/>
              <a:t>, </a:t>
            </a:r>
            <a:r>
              <a:rPr lang="fr-FR" dirty="0" smtClean="0">
                <a:solidFill>
                  <a:schemeClr val="accent1"/>
                </a:solidFill>
              </a:rPr>
              <a:t>2 223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FFC000"/>
                </a:solidFill>
              </a:rPr>
              <a:t>5 788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FF0000"/>
                </a:solidFill>
              </a:rPr>
              <a:t>641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FFC000"/>
                </a:solidFill>
              </a:rPr>
              <a:t>6 431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Initial </a:t>
            </a:r>
            <a:r>
              <a:rPr lang="fr-FR" dirty="0" err="1" smtClean="0"/>
              <a:t>recalls</a:t>
            </a:r>
            <a:r>
              <a:rPr lang="fr-FR" dirty="0" smtClean="0"/>
              <a:t>: 99.6%, </a:t>
            </a:r>
            <a:r>
              <a:rPr lang="fr-FR" b="1" dirty="0" smtClean="0"/>
              <a:t>69.1%</a:t>
            </a:r>
            <a:r>
              <a:rPr lang="fr-FR" dirty="0" smtClean="0"/>
              <a:t>, 92.6%, </a:t>
            </a:r>
            <a:r>
              <a:rPr lang="fr-FR" b="1" dirty="0" smtClean="0"/>
              <a:t>70.2%</a:t>
            </a:r>
            <a:r>
              <a:rPr lang="fr-FR" dirty="0" smtClean="0"/>
              <a:t>,</a:t>
            </a:r>
            <a:r>
              <a:rPr lang="fr-FR" b="1" dirty="0" smtClean="0"/>
              <a:t> </a:t>
            </a:r>
            <a:r>
              <a:rPr lang="fr-FR" dirty="0" smtClean="0"/>
              <a:t>96.2%</a:t>
            </a:r>
          </a:p>
          <a:p>
            <a:pPr lvl="1"/>
            <a:endParaRPr lang="fr-FR" dirty="0" smtClean="0"/>
          </a:p>
          <a:p>
            <a:pPr lvl="1">
              <a:buFont typeface="Wingdings"/>
              <a:buChar char="à"/>
            </a:pPr>
            <a:r>
              <a:rPr lang="fr-FR" dirty="0" err="1" smtClean="0">
                <a:sym typeface="Wingdings" pitchFamily="2" charset="2"/>
              </a:rPr>
              <a:t>Undersample</a:t>
            </a:r>
            <a:r>
              <a:rPr lang="fr-FR" dirty="0" smtClean="0">
                <a:sym typeface="Wingdings" pitchFamily="2" charset="2"/>
              </a:rPr>
              <a:t> the </a:t>
            </a:r>
            <a:r>
              <a:rPr lang="fr-FR" dirty="0" err="1" smtClean="0">
                <a:sym typeface="Wingdings" pitchFamily="2" charset="2"/>
              </a:rPr>
              <a:t>majority</a:t>
            </a:r>
            <a:r>
              <a:rPr lang="fr-FR" dirty="0" smtClean="0">
                <a:sym typeface="Wingdings" pitchFamily="2" charset="2"/>
              </a:rPr>
              <a:t> class</a:t>
            </a:r>
          </a:p>
          <a:p>
            <a:pPr lvl="1">
              <a:buFont typeface="Wingdings"/>
              <a:buChar char="à"/>
            </a:pPr>
            <a:r>
              <a:rPr lang="fr-FR" dirty="0" err="1" smtClean="0">
                <a:sym typeface="Wingdings" pitchFamily="2" charset="2"/>
              </a:rPr>
              <a:t>Oversample</a:t>
            </a:r>
            <a:r>
              <a:rPr lang="fr-FR" dirty="0" smtClean="0">
                <a:sym typeface="Wingdings" pitchFamily="2" charset="2"/>
              </a:rPr>
              <a:t> the 2 </a:t>
            </a:r>
            <a:r>
              <a:rPr lang="fr-FR" dirty="0" err="1" smtClean="0">
                <a:sym typeface="Wingdings" pitchFamily="2" charset="2"/>
              </a:rPr>
              <a:t>smallest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err="1" smtClean="0">
                <a:sym typeface="Wingdings" pitchFamily="2" charset="2"/>
              </a:rPr>
              <a:t>minority</a:t>
            </a:r>
            <a:r>
              <a:rPr lang="fr-FR" dirty="0" smtClean="0">
                <a:sym typeface="Wingdings" pitchFamily="2" charset="2"/>
              </a:rPr>
              <a:t> classes (duplicates)</a:t>
            </a:r>
          </a:p>
          <a:p>
            <a:pPr lvl="1">
              <a:buFont typeface="Wingdings"/>
              <a:buChar char="à"/>
            </a:pPr>
            <a:endParaRPr lang="fr-FR" dirty="0" smtClean="0">
              <a:sym typeface="Wingdings" pitchFamily="2" charset="2"/>
            </a:endParaRPr>
          </a:p>
          <a:p>
            <a:pPr lvl="1"/>
            <a:r>
              <a:rPr lang="fr-FR" dirty="0" smtClean="0">
                <a:sym typeface="Wingdings" pitchFamily="2" charset="2"/>
              </a:rPr>
              <a:t>New split: </a:t>
            </a:r>
            <a:r>
              <a:rPr lang="fr-FR" b="1" dirty="0" smtClean="0">
                <a:sym typeface="Wingdings" pitchFamily="2" charset="2"/>
              </a:rPr>
              <a:t>50 000</a:t>
            </a:r>
            <a:r>
              <a:rPr lang="fr-FR" dirty="0" smtClean="0">
                <a:sym typeface="Wingdings" pitchFamily="2" charset="2"/>
              </a:rPr>
              <a:t>, </a:t>
            </a:r>
            <a:r>
              <a:rPr lang="fr-FR" b="1" dirty="0" smtClean="0">
                <a:sym typeface="Wingdings" pitchFamily="2" charset="2"/>
              </a:rPr>
              <a:t>4 000</a:t>
            </a:r>
            <a:r>
              <a:rPr lang="fr-FR" dirty="0" smtClean="0">
                <a:sym typeface="Wingdings" pitchFamily="2" charset="2"/>
              </a:rPr>
              <a:t>, 5 788, </a:t>
            </a:r>
            <a:r>
              <a:rPr lang="fr-FR" b="1" dirty="0" smtClean="0">
                <a:sym typeface="Wingdings" pitchFamily="2" charset="2"/>
              </a:rPr>
              <a:t>2 000</a:t>
            </a:r>
            <a:r>
              <a:rPr lang="fr-FR" dirty="0" smtClean="0">
                <a:sym typeface="Wingdings" pitchFamily="2" charset="2"/>
              </a:rPr>
              <a:t>, 6 431</a:t>
            </a:r>
            <a:br>
              <a:rPr lang="fr-FR" dirty="0" smtClean="0">
                <a:sym typeface="Wingdings" pitchFamily="2" charset="2"/>
              </a:rPr>
            </a:br>
            <a:r>
              <a:rPr lang="fr-FR" dirty="0" smtClean="0">
                <a:sym typeface="Wingdings" pitchFamily="2" charset="2"/>
              </a:rPr>
              <a:t>New </a:t>
            </a:r>
            <a:r>
              <a:rPr lang="fr-FR" dirty="0" err="1" smtClean="0">
                <a:sym typeface="Wingdings" pitchFamily="2" charset="2"/>
              </a:rPr>
              <a:t>recalls</a:t>
            </a:r>
            <a:r>
              <a:rPr lang="fr-FR" dirty="0" smtClean="0">
                <a:sym typeface="Wingdings" pitchFamily="2" charset="2"/>
              </a:rPr>
              <a:t>: 98.9%, </a:t>
            </a:r>
            <a:r>
              <a:rPr lang="fr-FR" b="1" dirty="0" smtClean="0">
                <a:sym typeface="Wingdings" pitchFamily="2" charset="2"/>
              </a:rPr>
              <a:t>80.4%</a:t>
            </a:r>
            <a:r>
              <a:rPr lang="fr-FR" dirty="0" smtClean="0">
                <a:sym typeface="Wingdings" pitchFamily="2" charset="2"/>
              </a:rPr>
              <a:t>, 91.3%, </a:t>
            </a:r>
            <a:r>
              <a:rPr lang="fr-FR" b="1" dirty="0" smtClean="0">
                <a:sym typeface="Wingdings" pitchFamily="2" charset="2"/>
              </a:rPr>
              <a:t>89.2%</a:t>
            </a:r>
            <a:r>
              <a:rPr lang="fr-FR" dirty="0" smtClean="0">
                <a:sym typeface="Wingdings" pitchFamily="2" charset="2"/>
              </a:rPr>
              <a:t>, 96.5%</a:t>
            </a:r>
          </a:p>
        </p:txBody>
      </p:sp>
      <p:pic>
        <p:nvPicPr>
          <p:cNvPr id="4" name="Picture 1" descr="C:\Users\user\AppData\Local\Microsoft\Windows\Temporary Internet Files\Content.IE5\P1JSXYE9\check-mark-1292787_6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5301208"/>
            <a:ext cx="1008112" cy="9892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Dealing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minority</a:t>
            </a:r>
            <a:r>
              <a:rPr lang="fr-FR" dirty="0" smtClean="0"/>
              <a:t> classes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Duplicate </a:t>
            </a:r>
            <a:r>
              <a:rPr lang="fr-FR" dirty="0" err="1" smtClean="0"/>
              <a:t>samples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replacement</a:t>
            </a:r>
          </a:p>
          <a:p>
            <a:pPr lvl="1"/>
            <a:endParaRPr lang="fr-FR" dirty="0" smtClean="0"/>
          </a:p>
          <a:p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leads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small</a:t>
            </a:r>
            <a:r>
              <a:rPr lang="fr-FR" dirty="0" smtClean="0"/>
              <a:t> white noise</a:t>
            </a:r>
          </a:p>
          <a:p>
            <a:pPr lvl="1"/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delay</a:t>
            </a:r>
            <a:r>
              <a:rPr lang="fr-FR" dirty="0" smtClean="0"/>
              <a:t> in the temporal signal</a:t>
            </a:r>
          </a:p>
          <a:p>
            <a:pPr lvl="1"/>
            <a:r>
              <a:rPr lang="fr-FR" dirty="0" smtClean="0"/>
              <a:t>SMOTE (</a:t>
            </a:r>
            <a:r>
              <a:rPr lang="fr-FR" dirty="0" err="1" smtClean="0"/>
              <a:t>interpolating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neighbors</a:t>
            </a:r>
            <a:r>
              <a:rPr lang="fr-FR" dirty="0" smtClean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</a:t>
            </a:r>
            <a:r>
              <a:rPr lang="fr-FR" dirty="0" err="1" smtClean="0"/>
              <a:t>datasets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1979712" y="1412776"/>
            <a:ext cx="4962939" cy="5337884"/>
            <a:chOff x="1979712" y="1412776"/>
            <a:chExt cx="4962939" cy="5337884"/>
          </a:xfrm>
        </p:grpSpPr>
        <p:pic>
          <p:nvPicPr>
            <p:cNvPr id="6" name="Image 5" descr="Binary datase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9712" y="1412776"/>
              <a:ext cx="4962939" cy="4896544"/>
            </a:xfrm>
            <a:prstGeom prst="rect">
              <a:avLst/>
            </a:prstGeom>
          </p:spPr>
        </p:pic>
        <p:sp>
          <p:nvSpPr>
            <p:cNvPr id="7" name="ZoneTexte 6"/>
            <p:cNvSpPr txBox="1"/>
            <p:nvPr/>
          </p:nvSpPr>
          <p:spPr>
            <a:xfrm>
              <a:off x="2771800" y="6381328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10 000</a:t>
              </a:r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364088" y="638132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4 000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</a:t>
            </a:r>
            <a:r>
              <a:rPr lang="fr-FR" dirty="0" err="1" smtClean="0"/>
              <a:t>datasets</a:t>
            </a:r>
            <a:endParaRPr lang="fr-FR" dirty="0"/>
          </a:p>
        </p:txBody>
      </p:sp>
      <p:pic>
        <p:nvPicPr>
          <p:cNvPr id="4" name="Image 3" descr="5 class datas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556792"/>
            <a:ext cx="6984776" cy="469899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15616" y="63093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72 000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555776" y="630932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2 000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23928" y="630932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6 000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364088" y="63093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600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660232" y="630932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6 000</a:t>
            </a:r>
            <a:endParaRPr lang="fr-F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Baseline KNN model</a:t>
            </a:r>
            <a:endParaRPr lang="fr-FR" dirty="0"/>
          </a:p>
        </p:txBody>
      </p:sp>
      <p:pic>
        <p:nvPicPr>
          <p:cNvPr id="4" name="Image 3" descr="Binary datas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82" y="1772816"/>
            <a:ext cx="3357275" cy="331236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87824" y="51571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10 000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4572000" y="515719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4 000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6588224" y="2708920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95% </a:t>
            </a:r>
            <a:r>
              <a:rPr lang="fr-FR" dirty="0" smtClean="0"/>
              <a:t>global </a:t>
            </a:r>
          </a:p>
          <a:p>
            <a:r>
              <a:rPr lang="fr-FR" dirty="0" err="1" smtClean="0"/>
              <a:t>accuracy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843808" y="5589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94%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644008" y="5589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96%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6300192" y="2636912"/>
            <a:ext cx="1728192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259632" y="558924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Recall</a:t>
            </a:r>
            <a:r>
              <a:rPr lang="fr-FR" dirty="0" smtClean="0"/>
              <a:t>: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Baseline KNN model</a:t>
            </a:r>
            <a:endParaRPr lang="fr-FR" dirty="0"/>
          </a:p>
        </p:txBody>
      </p:sp>
      <p:pic>
        <p:nvPicPr>
          <p:cNvPr id="4" name="Image 3" descr="Binary datas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82" y="1772816"/>
            <a:ext cx="3357275" cy="331236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87824" y="51571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10 000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4572000" y="515719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4 000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6588224" y="2708920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95% </a:t>
            </a:r>
            <a:r>
              <a:rPr lang="fr-FR" dirty="0" smtClean="0"/>
              <a:t>global </a:t>
            </a:r>
          </a:p>
          <a:p>
            <a:r>
              <a:rPr lang="fr-FR" dirty="0" err="1" smtClean="0"/>
              <a:t>accuracy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843808" y="5589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94%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644008" y="5589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96%</a:t>
            </a:r>
            <a:endParaRPr lang="fr-FR" dirty="0"/>
          </a:p>
        </p:txBody>
      </p:sp>
      <p:pic>
        <p:nvPicPr>
          <p:cNvPr id="14337" name="Picture 1" descr="C:\Users\user\AppData\Local\Microsoft\Windows\Temporary Internet Files\Content.IE5\P1JSXYE9\check-mark-1292787_64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4400478"/>
            <a:ext cx="1008112" cy="989208"/>
          </a:xfrm>
          <a:prstGeom prst="rect">
            <a:avLst/>
          </a:prstGeom>
          <a:noFill/>
        </p:spPr>
      </p:pic>
      <p:sp>
        <p:nvSpPr>
          <p:cNvPr id="10" name="Ellipse 9"/>
          <p:cNvSpPr/>
          <p:nvPr/>
        </p:nvSpPr>
        <p:spPr>
          <a:xfrm>
            <a:off x="6300192" y="2636912"/>
            <a:ext cx="1728192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259632" y="558924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Recall</a:t>
            </a:r>
            <a:r>
              <a:rPr lang="fr-FR" dirty="0" smtClean="0"/>
              <a:t>: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Baseline KNN model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88224" y="2708920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97.8% </a:t>
            </a:r>
            <a:r>
              <a:rPr lang="fr-FR" dirty="0" smtClean="0"/>
              <a:t>global </a:t>
            </a:r>
          </a:p>
          <a:p>
            <a:pPr algn="ctr"/>
            <a:r>
              <a:rPr lang="fr-FR" dirty="0" err="1" smtClean="0"/>
              <a:t>accuracy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6372200" y="2564904"/>
            <a:ext cx="1944216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5 class datas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556792"/>
            <a:ext cx="4752528" cy="319725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619672" y="486916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B050"/>
                </a:solidFill>
              </a:rPr>
              <a:t>72 000</a:t>
            </a:r>
            <a:endParaRPr lang="fr-FR" sz="1200" dirty="0">
              <a:solidFill>
                <a:srgbClr val="00B05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627784" y="4869160"/>
            <a:ext cx="644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1"/>
                </a:solidFill>
              </a:rPr>
              <a:t>2 000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563888" y="4869160"/>
            <a:ext cx="644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C000"/>
                </a:solidFill>
              </a:rPr>
              <a:t>6 000</a:t>
            </a:r>
            <a:endParaRPr lang="fr-FR" sz="1200" dirty="0">
              <a:solidFill>
                <a:srgbClr val="FFC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499992" y="4869160"/>
            <a:ext cx="481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600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436096" y="4869160"/>
            <a:ext cx="644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C000"/>
                </a:solidFill>
              </a:rPr>
              <a:t>6 000</a:t>
            </a:r>
            <a:endParaRPr lang="fr-FR" sz="1200" dirty="0">
              <a:solidFill>
                <a:srgbClr val="FFC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547664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99.6%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483768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69.1%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3419872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92.6%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355976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70.2%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364088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96.2%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179512" y="53012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Recall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30722" name="Picture 2" descr="C:\Users\user\AppData\Local\Microsoft\Windows\Temporary Internet Files\Content.IE5\WYCFOUVZ\Red-Cross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4653136"/>
            <a:ext cx="1080120" cy="925817"/>
          </a:xfrm>
          <a:prstGeom prst="rect">
            <a:avLst/>
          </a:prstGeom>
          <a:noFill/>
        </p:spPr>
      </p:pic>
      <p:cxnSp>
        <p:nvCxnSpPr>
          <p:cNvPr id="26" name="Connecteur droit avec flèche 25"/>
          <p:cNvCxnSpPr/>
          <p:nvPr/>
        </p:nvCxnSpPr>
        <p:spPr>
          <a:xfrm flipV="1">
            <a:off x="2843808" y="580526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4716016" y="580526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Baseline KNN model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88224" y="2708920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97.8% </a:t>
            </a:r>
            <a:r>
              <a:rPr lang="fr-FR" dirty="0" smtClean="0"/>
              <a:t>global </a:t>
            </a:r>
          </a:p>
          <a:p>
            <a:pPr algn="ctr"/>
            <a:r>
              <a:rPr lang="fr-FR" dirty="0" err="1" smtClean="0"/>
              <a:t>accuracy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6372200" y="2564904"/>
            <a:ext cx="1944216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5 class datas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556792"/>
            <a:ext cx="4752528" cy="319725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619672" y="486916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B050"/>
                </a:solidFill>
              </a:rPr>
              <a:t>72 000</a:t>
            </a:r>
            <a:endParaRPr lang="fr-FR" sz="1200" dirty="0">
              <a:solidFill>
                <a:srgbClr val="00B05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627784" y="4869160"/>
            <a:ext cx="644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1"/>
                </a:solidFill>
              </a:rPr>
              <a:t>2 000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563888" y="4869160"/>
            <a:ext cx="644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C000"/>
                </a:solidFill>
              </a:rPr>
              <a:t>6 000</a:t>
            </a:r>
            <a:endParaRPr lang="fr-FR" sz="1200" dirty="0">
              <a:solidFill>
                <a:srgbClr val="FFC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499992" y="4869160"/>
            <a:ext cx="481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600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436096" y="4869160"/>
            <a:ext cx="644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C000"/>
                </a:solidFill>
              </a:rPr>
              <a:t>6 000</a:t>
            </a:r>
            <a:endParaRPr lang="fr-FR" sz="1200" dirty="0">
              <a:solidFill>
                <a:srgbClr val="FFC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547664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99.6%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483768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69.1%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3419872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92.6%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355976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70.2%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364088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96.2%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179512" y="53012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Recall</a:t>
            </a:r>
            <a:r>
              <a:rPr lang="fr-FR" dirty="0" smtClean="0"/>
              <a:t>: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Baseline KNN model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Conclusions:</a:t>
            </a:r>
          </a:p>
          <a:p>
            <a:pPr lvl="1">
              <a:buNone/>
            </a:pP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might</a:t>
            </a:r>
            <a:r>
              <a:rPr lang="fr-FR" dirty="0" smtClean="0"/>
              <a:t> have issues due to </a:t>
            </a:r>
            <a:r>
              <a:rPr lang="fr-FR" dirty="0" err="1" smtClean="0"/>
              <a:t>imbalanced</a:t>
            </a:r>
            <a:r>
              <a:rPr lang="fr-FR" dirty="0" smtClean="0"/>
              <a:t> </a:t>
            </a:r>
            <a:r>
              <a:rPr lang="fr-FR" dirty="0" err="1" smtClean="0"/>
              <a:t>datasets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Baseline KNN model – New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New </a:t>
            </a:r>
            <a:r>
              <a:rPr lang="fr-FR" dirty="0" err="1" smtClean="0"/>
              <a:t>features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Mean</a:t>
            </a:r>
            <a:endParaRPr lang="fr-FR" dirty="0" smtClean="0"/>
          </a:p>
          <a:p>
            <a:pPr lvl="1"/>
            <a:r>
              <a:rPr lang="fr-FR" dirty="0" err="1" smtClean="0"/>
              <a:t>Median</a:t>
            </a:r>
            <a:endParaRPr lang="fr-FR" dirty="0" smtClean="0"/>
          </a:p>
          <a:p>
            <a:pPr lvl="1"/>
            <a:r>
              <a:rPr lang="fr-FR" dirty="0" err="1" smtClean="0"/>
              <a:t>Std</a:t>
            </a:r>
            <a:endParaRPr lang="fr-FR" dirty="0" smtClean="0"/>
          </a:p>
          <a:p>
            <a:pPr lvl="1"/>
            <a:r>
              <a:rPr lang="fr-FR" dirty="0" err="1" smtClean="0"/>
              <a:t>Length</a:t>
            </a:r>
            <a:endParaRPr lang="fr-FR" dirty="0" smtClean="0"/>
          </a:p>
          <a:p>
            <a:pPr lvl="1"/>
            <a:r>
              <a:rPr lang="fr-FR" dirty="0" smtClean="0"/>
              <a:t>Quantiles: 5%, 25%, 75%, 95%</a:t>
            </a:r>
            <a:endParaRPr lang="fr-FR" dirty="0"/>
          </a:p>
        </p:txBody>
      </p:sp>
      <p:pic>
        <p:nvPicPr>
          <p:cNvPr id="5" name="Image 4" descr="Binary dataset.png"/>
          <p:cNvPicPr>
            <a:picLocks noChangeAspect="1"/>
          </p:cNvPicPr>
          <p:nvPr/>
        </p:nvPicPr>
        <p:blipFill>
          <a:blip r:embed="rId2" cstate="print"/>
          <a:srcRect b="64846"/>
          <a:stretch>
            <a:fillRect/>
          </a:stretch>
        </p:blipFill>
        <p:spPr>
          <a:xfrm>
            <a:off x="2915816" y="2204864"/>
            <a:ext cx="4968552" cy="172312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490</TotalTime>
  <Words>300</Words>
  <Application>Microsoft Office PowerPoint</Application>
  <PresentationFormat>Affichage à l'écran (4:3)</PresentationFormat>
  <Paragraphs>111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Oriel</vt:lpstr>
      <vt:lpstr>ECG Heartbeat Categorization Dataset (From Kaggle)  Casper Andersen – Emilie Trouillard</vt:lpstr>
      <vt:lpstr>2 datasets</vt:lpstr>
      <vt:lpstr>2 datasets</vt:lpstr>
      <vt:lpstr>Baseline KNN model</vt:lpstr>
      <vt:lpstr>Baseline KNN model</vt:lpstr>
      <vt:lpstr>Baseline KNN model</vt:lpstr>
      <vt:lpstr>Baseline KNN model</vt:lpstr>
      <vt:lpstr>Baseline KNN model</vt:lpstr>
      <vt:lpstr>Baseline KNN model – New Features</vt:lpstr>
      <vt:lpstr>Baseline KNN model – New Features</vt:lpstr>
      <vt:lpstr>Baseline KNN model</vt:lpstr>
      <vt:lpstr>Baseline KNN model</vt:lpstr>
      <vt:lpstr>Baseline KNN model</vt:lpstr>
      <vt:lpstr>Dealing with minority classes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user</dc:creator>
  <cp:lastModifiedBy>user</cp:lastModifiedBy>
  <cp:revision>31</cp:revision>
  <dcterms:created xsi:type="dcterms:W3CDTF">2018-10-04T12:51:49Z</dcterms:created>
  <dcterms:modified xsi:type="dcterms:W3CDTF">2018-10-04T21:50:50Z</dcterms:modified>
</cp:coreProperties>
</file>