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11"/>
  </p:notes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19"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F480F-2C57-4E9B-93AB-B350A5F064DA}" type="datetimeFigureOut">
              <a:rPr lang="fr-FR" smtClean="0"/>
              <a:t>25/04/2020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856B2-F917-4ADC-AF99-0D4E44A1B3F5}" type="slidenum">
              <a:rPr lang="fr-FR" smtClean="0"/>
              <a:t>‹#›</a:t>
            </a:fld>
            <a:endParaRPr lang="fr-FR"/>
          </a:p>
        </p:txBody>
      </p:sp>
    </p:spTree>
    <p:extLst>
      <p:ext uri="{BB962C8B-B14F-4D97-AF65-F5344CB8AC3E}">
        <p14:creationId xmlns:p14="http://schemas.microsoft.com/office/powerpoint/2010/main" val="69434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fr-FR" b="1" cap="none" dirty="0"/>
              <a:t>Yelp Multi-Label Classification</a:t>
            </a:r>
            <a:endParaRPr lang="en-US" b="1" cap="none"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Emilien NORY</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A019A9F-5D97-4785-90E6-071D3E1D91F5}"/>
              </a:ext>
            </a:extLst>
          </p:cNvPr>
          <p:cNvPicPr>
            <a:picLocks noChangeAspect="1"/>
          </p:cNvPicPr>
          <p:nvPr/>
        </p:nvPicPr>
        <p:blipFill>
          <a:blip r:embed="rId2"/>
          <a:stretch>
            <a:fillRect/>
          </a:stretch>
        </p:blipFill>
        <p:spPr>
          <a:xfrm>
            <a:off x="875639" y="2812179"/>
            <a:ext cx="5715000" cy="3924300"/>
          </a:xfrm>
          <a:prstGeom prst="rect">
            <a:avLst/>
          </a:prstGeom>
        </p:spPr>
      </p:pic>
      <p:pic>
        <p:nvPicPr>
          <p:cNvPr id="8" name="Picture 7">
            <a:extLst>
              <a:ext uri="{FF2B5EF4-FFF2-40B4-BE49-F238E27FC236}">
                <a16:creationId xmlns:a16="http://schemas.microsoft.com/office/drawing/2014/main" id="{05F0BD55-F291-46FD-81F6-F005F1BC6606}"/>
              </a:ext>
            </a:extLst>
          </p:cNvPr>
          <p:cNvPicPr>
            <a:picLocks noChangeAspect="1"/>
          </p:cNvPicPr>
          <p:nvPr/>
        </p:nvPicPr>
        <p:blipFill>
          <a:blip r:embed="rId3"/>
          <a:stretch>
            <a:fillRect/>
          </a:stretch>
        </p:blipFill>
        <p:spPr>
          <a:xfrm>
            <a:off x="9495119" y="5429338"/>
            <a:ext cx="2618683" cy="114842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20D554-A750-4DAF-A645-069B34D50938}"/>
              </a:ext>
            </a:extLst>
          </p:cNvPr>
          <p:cNvSpPr>
            <a:spLocks noGrp="1"/>
          </p:cNvSpPr>
          <p:nvPr>
            <p:ph type="title"/>
          </p:nvPr>
        </p:nvSpPr>
        <p:spPr>
          <a:xfrm>
            <a:off x="767857" y="933451"/>
            <a:ext cx="3031852" cy="957494"/>
          </a:xfrm>
        </p:spPr>
        <p:txBody>
          <a:bodyPr/>
          <a:lstStyle/>
          <a:p>
            <a:pPr algn="ctr"/>
            <a:r>
              <a:rPr lang="en-US" cap="none" dirty="0"/>
              <a:t>YELP Restaurant</a:t>
            </a:r>
          </a:p>
        </p:txBody>
      </p:sp>
      <p:sp>
        <p:nvSpPr>
          <p:cNvPr id="6" name="Text Placeholder 5">
            <a:extLst>
              <a:ext uri="{FF2B5EF4-FFF2-40B4-BE49-F238E27FC236}">
                <a16:creationId xmlns:a16="http://schemas.microsoft.com/office/drawing/2014/main" id="{8E60CEB0-6F30-45E0-BA34-B18C674D8EE9}"/>
              </a:ext>
            </a:extLst>
          </p:cNvPr>
          <p:cNvSpPr>
            <a:spLocks noGrp="1"/>
          </p:cNvSpPr>
          <p:nvPr>
            <p:ph type="body" sz="half" idx="2"/>
          </p:nvPr>
        </p:nvSpPr>
        <p:spPr/>
        <p:txBody>
          <a:bodyPr>
            <a:normAutofit fontScale="92500" lnSpcReduction="10000"/>
          </a:bodyPr>
          <a:lstStyle/>
          <a:p>
            <a:r>
              <a:rPr lang="en-US" dirty="0"/>
              <a:t>There are 234 842 training images with the following labels on the image: </a:t>
            </a:r>
          </a:p>
          <a:p>
            <a:pPr marL="285750" indent="-285750">
              <a:spcBef>
                <a:spcPts val="0"/>
              </a:spcBef>
              <a:spcAft>
                <a:spcPts val="0"/>
              </a:spcAft>
              <a:buFont typeface="Arial" panose="020B0604020202020204" pitchFamily="34" charset="0"/>
              <a:buChar char="•"/>
            </a:pPr>
            <a:r>
              <a:rPr lang="en-US" dirty="0"/>
              <a:t>Good for lunch</a:t>
            </a:r>
          </a:p>
          <a:p>
            <a:pPr marL="285750" indent="-285750">
              <a:spcBef>
                <a:spcPts val="0"/>
              </a:spcBef>
              <a:spcAft>
                <a:spcPts val="0"/>
              </a:spcAft>
              <a:buFont typeface="Arial" panose="020B0604020202020204" pitchFamily="34" charset="0"/>
              <a:buChar char="•"/>
            </a:pPr>
            <a:r>
              <a:rPr lang="en-US" dirty="0"/>
              <a:t>Good for dinner </a:t>
            </a:r>
          </a:p>
          <a:p>
            <a:pPr marL="285750" indent="-285750">
              <a:spcBef>
                <a:spcPts val="0"/>
              </a:spcBef>
              <a:spcAft>
                <a:spcPts val="0"/>
              </a:spcAft>
              <a:buFont typeface="Arial" panose="020B0604020202020204" pitchFamily="34" charset="0"/>
              <a:buChar char="•"/>
            </a:pPr>
            <a:r>
              <a:rPr lang="en-US" dirty="0"/>
              <a:t>Take reservations </a:t>
            </a:r>
          </a:p>
          <a:p>
            <a:pPr marL="285750" indent="-285750">
              <a:spcBef>
                <a:spcPts val="0"/>
              </a:spcBef>
              <a:spcAft>
                <a:spcPts val="0"/>
              </a:spcAft>
              <a:buFont typeface="Arial" panose="020B0604020202020204" pitchFamily="34" charset="0"/>
              <a:buChar char="•"/>
            </a:pPr>
            <a:r>
              <a:rPr lang="en-US" dirty="0"/>
              <a:t>Terrace available</a:t>
            </a:r>
          </a:p>
          <a:p>
            <a:pPr marL="285750" indent="-285750">
              <a:spcBef>
                <a:spcPts val="0"/>
              </a:spcBef>
              <a:spcAft>
                <a:spcPts val="0"/>
              </a:spcAft>
              <a:buFont typeface="Arial" panose="020B0604020202020204" pitchFamily="34" charset="0"/>
              <a:buChar char="•"/>
            </a:pPr>
            <a:r>
              <a:rPr lang="en-US" dirty="0"/>
              <a:t>Restaurant is expensive or not</a:t>
            </a:r>
          </a:p>
          <a:p>
            <a:pPr marL="285750" indent="-285750">
              <a:spcBef>
                <a:spcPts val="0"/>
              </a:spcBef>
              <a:spcAft>
                <a:spcPts val="0"/>
              </a:spcAft>
              <a:buFont typeface="Arial" panose="020B0604020202020204" pitchFamily="34" charset="0"/>
              <a:buChar char="•"/>
            </a:pPr>
            <a:r>
              <a:rPr lang="en-US" dirty="0"/>
              <a:t>Serves alcohol </a:t>
            </a:r>
          </a:p>
          <a:p>
            <a:pPr marL="285750" indent="-285750">
              <a:spcBef>
                <a:spcPts val="0"/>
              </a:spcBef>
              <a:spcAft>
                <a:spcPts val="0"/>
              </a:spcAft>
              <a:buFont typeface="Arial" panose="020B0604020202020204" pitchFamily="34" charset="0"/>
              <a:buChar char="•"/>
            </a:pPr>
            <a:r>
              <a:rPr lang="en-US" dirty="0"/>
              <a:t>Serves at Table </a:t>
            </a:r>
          </a:p>
          <a:p>
            <a:pPr marL="285750" indent="-285750">
              <a:spcBef>
                <a:spcPts val="0"/>
              </a:spcBef>
              <a:spcAft>
                <a:spcPts val="0"/>
              </a:spcAft>
              <a:buFont typeface="Arial" panose="020B0604020202020204" pitchFamily="34" charset="0"/>
              <a:buChar char="•"/>
            </a:pPr>
            <a:r>
              <a:rPr lang="en-US" dirty="0"/>
              <a:t>The atmosphere is classy </a:t>
            </a:r>
          </a:p>
          <a:p>
            <a:pPr marL="285750" indent="-285750">
              <a:spcBef>
                <a:spcPts val="0"/>
              </a:spcBef>
              <a:spcAft>
                <a:spcPts val="0"/>
              </a:spcAft>
              <a:buFont typeface="Arial" panose="020B0604020202020204" pitchFamily="34" charset="0"/>
              <a:buChar char="•"/>
            </a:pPr>
            <a:r>
              <a:rPr lang="en-US" dirty="0"/>
              <a:t>Good for the kids. </a:t>
            </a:r>
          </a:p>
        </p:txBody>
      </p:sp>
      <p:pic>
        <p:nvPicPr>
          <p:cNvPr id="7" name="Picture 6">
            <a:extLst>
              <a:ext uri="{FF2B5EF4-FFF2-40B4-BE49-F238E27FC236}">
                <a16:creationId xmlns:a16="http://schemas.microsoft.com/office/drawing/2014/main" id="{83A810CA-B9BE-44A6-93DD-09D814BEF679}"/>
              </a:ext>
            </a:extLst>
          </p:cNvPr>
          <p:cNvPicPr>
            <a:picLocks noChangeAspect="1"/>
          </p:cNvPicPr>
          <p:nvPr/>
        </p:nvPicPr>
        <p:blipFill>
          <a:blip r:embed="rId2"/>
          <a:stretch>
            <a:fillRect/>
          </a:stretch>
        </p:blipFill>
        <p:spPr>
          <a:xfrm>
            <a:off x="4334383" y="1118117"/>
            <a:ext cx="5991225" cy="3019425"/>
          </a:xfrm>
          <a:prstGeom prst="rect">
            <a:avLst/>
          </a:prstGeom>
        </p:spPr>
      </p:pic>
      <p:sp>
        <p:nvSpPr>
          <p:cNvPr id="11" name="Rectangle 10">
            <a:extLst>
              <a:ext uri="{FF2B5EF4-FFF2-40B4-BE49-F238E27FC236}">
                <a16:creationId xmlns:a16="http://schemas.microsoft.com/office/drawing/2014/main" id="{07C754BB-DC09-481B-BDCF-E36457E63655}"/>
              </a:ext>
            </a:extLst>
          </p:cNvPr>
          <p:cNvSpPr/>
          <p:nvPr/>
        </p:nvSpPr>
        <p:spPr>
          <a:xfrm>
            <a:off x="4558656" y="748785"/>
            <a:ext cx="3074688" cy="369332"/>
          </a:xfrm>
          <a:prstGeom prst="rect">
            <a:avLst/>
          </a:prstGeom>
        </p:spPr>
        <p:txBody>
          <a:bodyPr wrap="none">
            <a:spAutoFit/>
          </a:bodyPr>
          <a:lstStyle/>
          <a:p>
            <a:r>
              <a:rPr lang="en-US" u="sng" dirty="0"/>
              <a:t>Number of pictures per label :</a:t>
            </a:r>
          </a:p>
        </p:txBody>
      </p:sp>
      <p:pic>
        <p:nvPicPr>
          <p:cNvPr id="12" name="Picture 11">
            <a:extLst>
              <a:ext uri="{FF2B5EF4-FFF2-40B4-BE49-F238E27FC236}">
                <a16:creationId xmlns:a16="http://schemas.microsoft.com/office/drawing/2014/main" id="{CFFFB4C4-4CF0-4A19-9DB0-D26AFC466489}"/>
              </a:ext>
            </a:extLst>
          </p:cNvPr>
          <p:cNvPicPr>
            <a:picLocks noChangeAspect="1"/>
          </p:cNvPicPr>
          <p:nvPr/>
        </p:nvPicPr>
        <p:blipFill>
          <a:blip r:embed="rId3"/>
          <a:stretch>
            <a:fillRect/>
          </a:stretch>
        </p:blipFill>
        <p:spPr>
          <a:xfrm>
            <a:off x="4470218" y="4506874"/>
            <a:ext cx="7282873" cy="1875768"/>
          </a:xfrm>
          <a:prstGeom prst="rect">
            <a:avLst/>
          </a:prstGeom>
        </p:spPr>
      </p:pic>
    </p:spTree>
    <p:extLst>
      <p:ext uri="{BB962C8B-B14F-4D97-AF65-F5344CB8AC3E}">
        <p14:creationId xmlns:p14="http://schemas.microsoft.com/office/powerpoint/2010/main" val="91836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2CDC-4357-49DF-8391-541BCEE48AA3}"/>
              </a:ext>
            </a:extLst>
          </p:cNvPr>
          <p:cNvSpPr>
            <a:spLocks noGrp="1"/>
          </p:cNvSpPr>
          <p:nvPr>
            <p:ph type="title"/>
          </p:nvPr>
        </p:nvSpPr>
        <p:spPr>
          <a:xfrm>
            <a:off x="767857" y="933450"/>
            <a:ext cx="3031852" cy="1188313"/>
          </a:xfrm>
        </p:spPr>
        <p:txBody>
          <a:bodyPr/>
          <a:lstStyle/>
          <a:p>
            <a:r>
              <a:rPr lang="fr-FR" dirty="0" err="1"/>
              <a:t>Exploratory</a:t>
            </a:r>
            <a:r>
              <a:rPr lang="fr-FR" dirty="0"/>
              <a:t> data </a:t>
            </a:r>
            <a:r>
              <a:rPr lang="fr-FR" dirty="0" err="1"/>
              <a:t>analysis</a:t>
            </a:r>
            <a:endParaRPr lang="en-US" dirty="0"/>
          </a:p>
        </p:txBody>
      </p:sp>
      <p:sp>
        <p:nvSpPr>
          <p:cNvPr id="3" name="Content Placeholder 2">
            <a:extLst>
              <a:ext uri="{FF2B5EF4-FFF2-40B4-BE49-F238E27FC236}">
                <a16:creationId xmlns:a16="http://schemas.microsoft.com/office/drawing/2014/main" id="{FD83348B-FDD5-455C-B928-285581464AE9}"/>
              </a:ext>
            </a:extLst>
          </p:cNvPr>
          <p:cNvSpPr>
            <a:spLocks noGrp="1"/>
          </p:cNvSpPr>
          <p:nvPr>
            <p:ph idx="1"/>
          </p:nvPr>
        </p:nvSpPr>
        <p:spPr>
          <a:xfrm>
            <a:off x="4900928" y="843379"/>
            <a:ext cx="6650991" cy="3338004"/>
          </a:xfrm>
        </p:spPr>
        <p:txBody>
          <a:bodyPr>
            <a:normAutofit fontScale="77500" lnSpcReduction="20000"/>
          </a:bodyPr>
          <a:lstStyle/>
          <a:p>
            <a:pPr algn="just"/>
            <a:r>
              <a:rPr lang="en-US" dirty="0"/>
              <a:t>This is a multi-instance multi-label (MIML) classification problem. Each business has multiple photographs (117 images on average, see </a:t>
            </a:r>
            <a:r>
              <a:rPr lang="en-US" dirty="0" err="1"/>
              <a:t>eda.ipynb</a:t>
            </a:r>
            <a:r>
              <a:rPr lang="en-US" dirty="0"/>
              <a:t>) and predictions need to be made at the business level. We have then two options.</a:t>
            </a:r>
          </a:p>
          <a:p>
            <a:pPr algn="just"/>
            <a:r>
              <a:rPr lang="en-US" dirty="0"/>
              <a:t>The first one is to derive a feature vector for each instance and combine them accordingly to get one feature vector per business. These inputs can then be used in a standard supervised learning task. The second option is to assign to each instance the label of its corresponding business and proceed to classification. Then, the output probabilities are averaged for each label. We have investigated the second option.</a:t>
            </a:r>
          </a:p>
          <a:p>
            <a:pPr algn="just"/>
            <a:r>
              <a:rPr lang="en-US" dirty="0"/>
              <a:t>Also, multiple labels can be assigned to each business. This means it is necessary to take the label dependencies into account for classification.</a:t>
            </a:r>
          </a:p>
        </p:txBody>
      </p:sp>
      <p:pic>
        <p:nvPicPr>
          <p:cNvPr id="5" name="Picture 4">
            <a:extLst>
              <a:ext uri="{FF2B5EF4-FFF2-40B4-BE49-F238E27FC236}">
                <a16:creationId xmlns:a16="http://schemas.microsoft.com/office/drawing/2014/main" id="{3BFFECC5-DE38-4823-BF27-1BA9F983A3E3}"/>
              </a:ext>
            </a:extLst>
          </p:cNvPr>
          <p:cNvPicPr>
            <a:picLocks noChangeAspect="1"/>
          </p:cNvPicPr>
          <p:nvPr/>
        </p:nvPicPr>
        <p:blipFill>
          <a:blip r:embed="rId2"/>
          <a:stretch>
            <a:fillRect/>
          </a:stretch>
        </p:blipFill>
        <p:spPr>
          <a:xfrm>
            <a:off x="5553889" y="4181383"/>
            <a:ext cx="5676807" cy="2535994"/>
          </a:xfrm>
          <a:prstGeom prst="rect">
            <a:avLst/>
          </a:prstGeom>
        </p:spPr>
      </p:pic>
      <p:pic>
        <p:nvPicPr>
          <p:cNvPr id="6" name="Picture 5">
            <a:extLst>
              <a:ext uri="{FF2B5EF4-FFF2-40B4-BE49-F238E27FC236}">
                <a16:creationId xmlns:a16="http://schemas.microsoft.com/office/drawing/2014/main" id="{C1423CA2-936D-4696-BB1B-B7029FE2D729}"/>
              </a:ext>
            </a:extLst>
          </p:cNvPr>
          <p:cNvPicPr>
            <a:picLocks noChangeAspect="1"/>
          </p:cNvPicPr>
          <p:nvPr/>
        </p:nvPicPr>
        <p:blipFill>
          <a:blip r:embed="rId3"/>
          <a:stretch>
            <a:fillRect/>
          </a:stretch>
        </p:blipFill>
        <p:spPr>
          <a:xfrm>
            <a:off x="767857" y="2836654"/>
            <a:ext cx="3111685" cy="2847372"/>
          </a:xfrm>
          <a:prstGeom prst="rect">
            <a:avLst/>
          </a:prstGeom>
        </p:spPr>
      </p:pic>
      <p:sp>
        <p:nvSpPr>
          <p:cNvPr id="7" name="Oval 6">
            <a:extLst>
              <a:ext uri="{FF2B5EF4-FFF2-40B4-BE49-F238E27FC236}">
                <a16:creationId xmlns:a16="http://schemas.microsoft.com/office/drawing/2014/main" id="{B99F6D64-FBA0-4FD1-ADFE-D835B6C40EFA}"/>
              </a:ext>
            </a:extLst>
          </p:cNvPr>
          <p:cNvSpPr/>
          <p:nvPr/>
        </p:nvSpPr>
        <p:spPr>
          <a:xfrm>
            <a:off x="2323699" y="3345941"/>
            <a:ext cx="845602" cy="39949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830035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2B05-4E29-4E67-8241-2BFD65E1B383}"/>
              </a:ext>
            </a:extLst>
          </p:cNvPr>
          <p:cNvSpPr>
            <a:spLocks noGrp="1"/>
          </p:cNvSpPr>
          <p:nvPr>
            <p:ph type="title"/>
          </p:nvPr>
        </p:nvSpPr>
        <p:spPr/>
        <p:txBody>
          <a:bodyPr/>
          <a:lstStyle/>
          <a:p>
            <a:r>
              <a:rPr lang="fr-FR" b="1" dirty="0"/>
              <a:t>Data Pre-</a:t>
            </a:r>
            <a:r>
              <a:rPr lang="fr-FR" b="1" dirty="0" err="1"/>
              <a:t>processing</a:t>
            </a:r>
            <a:br>
              <a:rPr lang="fr-FR" b="1" dirty="0"/>
            </a:br>
            <a:endParaRPr lang="en-US" dirty="0"/>
          </a:p>
        </p:txBody>
      </p:sp>
      <p:sp>
        <p:nvSpPr>
          <p:cNvPr id="3" name="Content Placeholder 2">
            <a:extLst>
              <a:ext uri="{FF2B5EF4-FFF2-40B4-BE49-F238E27FC236}">
                <a16:creationId xmlns:a16="http://schemas.microsoft.com/office/drawing/2014/main" id="{A6E342E5-42EC-4D42-BBE6-2F5ACB3B8DE2}"/>
              </a:ext>
            </a:extLst>
          </p:cNvPr>
          <p:cNvSpPr>
            <a:spLocks noGrp="1"/>
          </p:cNvSpPr>
          <p:nvPr>
            <p:ph idx="1"/>
          </p:nvPr>
        </p:nvSpPr>
        <p:spPr/>
        <p:txBody>
          <a:bodyPr/>
          <a:lstStyle/>
          <a:p>
            <a:r>
              <a:rPr lang="en-US" dirty="0"/>
              <a:t>First, we want to </a:t>
            </a:r>
            <a:r>
              <a:rPr lang="en-US" dirty="0" err="1"/>
              <a:t>endoce</a:t>
            </a:r>
            <a:r>
              <a:rPr lang="en-US" dirty="0"/>
              <a:t> labels.</a:t>
            </a:r>
          </a:p>
          <a:p>
            <a:pPr marL="0" indent="0">
              <a:buNone/>
            </a:pPr>
            <a:endParaRPr lang="en-US" dirty="0"/>
          </a:p>
          <a:p>
            <a:r>
              <a:rPr lang="en-US" dirty="0"/>
              <a:t>Train and test split :</a:t>
            </a:r>
          </a:p>
          <a:p>
            <a:pPr marL="0" indent="0">
              <a:spcBef>
                <a:spcPts val="0"/>
              </a:spcBef>
              <a:spcAft>
                <a:spcPts val="0"/>
              </a:spcAft>
              <a:buNone/>
            </a:pPr>
            <a:r>
              <a:rPr lang="en-US" dirty="0"/>
              <a:t>There are 176131 images in the training dataset</a:t>
            </a:r>
          </a:p>
          <a:p>
            <a:pPr marL="0" indent="0">
              <a:spcBef>
                <a:spcPts val="0"/>
              </a:spcBef>
              <a:spcAft>
                <a:spcPts val="0"/>
              </a:spcAft>
              <a:buNone/>
            </a:pPr>
            <a:r>
              <a:rPr lang="en-US" dirty="0"/>
              <a:t>There are 29355 images in the validation dataset</a:t>
            </a:r>
          </a:p>
          <a:p>
            <a:pPr marL="0" indent="0">
              <a:spcBef>
                <a:spcPts val="0"/>
              </a:spcBef>
              <a:spcAft>
                <a:spcPts val="0"/>
              </a:spcAft>
              <a:buNone/>
            </a:pPr>
            <a:r>
              <a:rPr lang="en-US" dirty="0"/>
              <a:t>There are 29356 images in the test dataset</a:t>
            </a:r>
          </a:p>
        </p:txBody>
      </p:sp>
      <p:sp>
        <p:nvSpPr>
          <p:cNvPr id="8" name="Oval 7">
            <a:extLst>
              <a:ext uri="{FF2B5EF4-FFF2-40B4-BE49-F238E27FC236}">
                <a16:creationId xmlns:a16="http://schemas.microsoft.com/office/drawing/2014/main" id="{FC6BF99F-19C3-4A21-8A84-46490C5A9D85}"/>
              </a:ext>
            </a:extLst>
          </p:cNvPr>
          <p:cNvSpPr/>
          <p:nvPr/>
        </p:nvSpPr>
        <p:spPr>
          <a:xfrm>
            <a:off x="2505724" y="3921710"/>
            <a:ext cx="681359" cy="399495"/>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pic>
        <p:nvPicPr>
          <p:cNvPr id="10" name="Picture 9">
            <a:extLst>
              <a:ext uri="{FF2B5EF4-FFF2-40B4-BE49-F238E27FC236}">
                <a16:creationId xmlns:a16="http://schemas.microsoft.com/office/drawing/2014/main" id="{ECEE902A-0CC9-4647-A149-B7F8F6DD5602}"/>
              </a:ext>
            </a:extLst>
          </p:cNvPr>
          <p:cNvPicPr>
            <a:picLocks noChangeAspect="1"/>
          </p:cNvPicPr>
          <p:nvPr/>
        </p:nvPicPr>
        <p:blipFill>
          <a:blip r:embed="rId2"/>
          <a:stretch>
            <a:fillRect/>
          </a:stretch>
        </p:blipFill>
        <p:spPr>
          <a:xfrm>
            <a:off x="767857" y="2836654"/>
            <a:ext cx="3111685" cy="2847372"/>
          </a:xfrm>
          <a:prstGeom prst="rect">
            <a:avLst/>
          </a:prstGeom>
        </p:spPr>
      </p:pic>
      <p:sp>
        <p:nvSpPr>
          <p:cNvPr id="11" name="Oval 10">
            <a:extLst>
              <a:ext uri="{FF2B5EF4-FFF2-40B4-BE49-F238E27FC236}">
                <a16:creationId xmlns:a16="http://schemas.microsoft.com/office/drawing/2014/main" id="{2A656CF7-2A60-481C-BF39-46A351FEA8E8}"/>
              </a:ext>
            </a:extLst>
          </p:cNvPr>
          <p:cNvSpPr/>
          <p:nvPr/>
        </p:nvSpPr>
        <p:spPr>
          <a:xfrm>
            <a:off x="2643323" y="3860845"/>
            <a:ext cx="845602" cy="39949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30097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D5BD-BAC4-4065-8256-855AA8D224FF}"/>
              </a:ext>
            </a:extLst>
          </p:cNvPr>
          <p:cNvSpPr>
            <a:spLocks noGrp="1"/>
          </p:cNvSpPr>
          <p:nvPr>
            <p:ph type="title"/>
          </p:nvPr>
        </p:nvSpPr>
        <p:spPr>
          <a:xfrm>
            <a:off x="767857" y="933451"/>
            <a:ext cx="3031852" cy="1330356"/>
          </a:xfrm>
        </p:spPr>
        <p:txBody>
          <a:bodyPr/>
          <a:lstStyle/>
          <a:p>
            <a:pPr algn="ctr"/>
            <a:r>
              <a:rPr lang="en-US" cap="none" dirty="0"/>
              <a:t>ResNet50 model Architecture</a:t>
            </a:r>
          </a:p>
        </p:txBody>
      </p:sp>
      <p:pic>
        <p:nvPicPr>
          <p:cNvPr id="5" name="Picture 4">
            <a:extLst>
              <a:ext uri="{FF2B5EF4-FFF2-40B4-BE49-F238E27FC236}">
                <a16:creationId xmlns:a16="http://schemas.microsoft.com/office/drawing/2014/main" id="{91C37802-7362-42AB-8055-B70097BFA65F}"/>
              </a:ext>
            </a:extLst>
          </p:cNvPr>
          <p:cNvPicPr>
            <a:picLocks noChangeAspect="1"/>
          </p:cNvPicPr>
          <p:nvPr/>
        </p:nvPicPr>
        <p:blipFill>
          <a:blip r:embed="rId2"/>
          <a:stretch>
            <a:fillRect/>
          </a:stretch>
        </p:blipFill>
        <p:spPr>
          <a:xfrm>
            <a:off x="1200889" y="2836654"/>
            <a:ext cx="2165788" cy="3247097"/>
          </a:xfrm>
          <a:prstGeom prst="rect">
            <a:avLst/>
          </a:prstGeom>
        </p:spPr>
      </p:pic>
      <p:pic>
        <p:nvPicPr>
          <p:cNvPr id="6" name="Picture 5">
            <a:extLst>
              <a:ext uri="{FF2B5EF4-FFF2-40B4-BE49-F238E27FC236}">
                <a16:creationId xmlns:a16="http://schemas.microsoft.com/office/drawing/2014/main" id="{08B58CB0-0F71-4498-9A29-ACB14BA5D599}"/>
              </a:ext>
            </a:extLst>
          </p:cNvPr>
          <p:cNvPicPr>
            <a:picLocks noChangeAspect="1"/>
          </p:cNvPicPr>
          <p:nvPr/>
        </p:nvPicPr>
        <p:blipFill>
          <a:blip r:embed="rId3"/>
          <a:stretch>
            <a:fillRect/>
          </a:stretch>
        </p:blipFill>
        <p:spPr>
          <a:xfrm>
            <a:off x="4217281" y="1376674"/>
            <a:ext cx="7854033" cy="4296156"/>
          </a:xfrm>
          <a:prstGeom prst="rect">
            <a:avLst/>
          </a:prstGeom>
        </p:spPr>
      </p:pic>
    </p:spTree>
    <p:extLst>
      <p:ext uri="{BB962C8B-B14F-4D97-AF65-F5344CB8AC3E}">
        <p14:creationId xmlns:p14="http://schemas.microsoft.com/office/powerpoint/2010/main" val="127636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D6F5-B06D-4367-9439-F19F4A861085}"/>
              </a:ext>
            </a:extLst>
          </p:cNvPr>
          <p:cNvSpPr>
            <a:spLocks noGrp="1"/>
          </p:cNvSpPr>
          <p:nvPr>
            <p:ph type="title"/>
          </p:nvPr>
        </p:nvSpPr>
        <p:spPr>
          <a:xfrm>
            <a:off x="767857" y="933450"/>
            <a:ext cx="3031852" cy="2233712"/>
          </a:xfrm>
        </p:spPr>
        <p:txBody>
          <a:bodyPr/>
          <a:lstStyle/>
          <a:p>
            <a:r>
              <a:rPr lang="en-US" cap="none" dirty="0"/>
              <a:t>Result</a:t>
            </a:r>
          </a:p>
        </p:txBody>
      </p:sp>
      <p:sp>
        <p:nvSpPr>
          <p:cNvPr id="3" name="Content Placeholder 2">
            <a:extLst>
              <a:ext uri="{FF2B5EF4-FFF2-40B4-BE49-F238E27FC236}">
                <a16:creationId xmlns:a16="http://schemas.microsoft.com/office/drawing/2014/main" id="{42DF4B86-58CA-4793-B928-186133E74A55}"/>
              </a:ext>
            </a:extLst>
          </p:cNvPr>
          <p:cNvSpPr>
            <a:spLocks noGrp="1"/>
          </p:cNvSpPr>
          <p:nvPr>
            <p:ph idx="1"/>
          </p:nvPr>
        </p:nvSpPr>
        <p:spPr/>
        <p:txBody>
          <a:bodyPr/>
          <a:lstStyle/>
          <a:p>
            <a:r>
              <a:rPr lang="en-US" dirty="0"/>
              <a:t>Addition of the supervision layer</a:t>
            </a:r>
          </a:p>
        </p:txBody>
      </p:sp>
      <p:sp>
        <p:nvSpPr>
          <p:cNvPr id="4" name="Text Placeholder 3">
            <a:extLst>
              <a:ext uri="{FF2B5EF4-FFF2-40B4-BE49-F238E27FC236}">
                <a16:creationId xmlns:a16="http://schemas.microsoft.com/office/drawing/2014/main" id="{C6E9B762-08D0-4188-A05C-65355D49DE40}"/>
              </a:ext>
            </a:extLst>
          </p:cNvPr>
          <p:cNvSpPr>
            <a:spLocks noGrp="1"/>
          </p:cNvSpPr>
          <p:nvPr>
            <p:ph type="body" sz="half" idx="2"/>
          </p:nvPr>
        </p:nvSpPr>
        <p:spPr>
          <a:xfrm>
            <a:off x="767857" y="3604334"/>
            <a:ext cx="3031852" cy="2233712"/>
          </a:xfrm>
        </p:spPr>
        <p:txBody>
          <a:bodyPr/>
          <a:lstStyle/>
          <a:p>
            <a:r>
              <a:rPr lang="en-US" dirty="0"/>
              <a:t>F1 score: 0.76</a:t>
            </a:r>
          </a:p>
          <a:p>
            <a:r>
              <a:rPr lang="en-US" dirty="0"/>
              <a:t>Accuracy : 0.75</a:t>
            </a:r>
          </a:p>
        </p:txBody>
      </p:sp>
      <p:pic>
        <p:nvPicPr>
          <p:cNvPr id="5" name="Picture 4">
            <a:extLst>
              <a:ext uri="{FF2B5EF4-FFF2-40B4-BE49-F238E27FC236}">
                <a16:creationId xmlns:a16="http://schemas.microsoft.com/office/drawing/2014/main" id="{AB340303-7DDD-44A2-AA80-1841CD03DA0D}"/>
              </a:ext>
            </a:extLst>
          </p:cNvPr>
          <p:cNvPicPr>
            <a:picLocks noChangeAspect="1"/>
          </p:cNvPicPr>
          <p:nvPr/>
        </p:nvPicPr>
        <p:blipFill>
          <a:blip r:embed="rId2"/>
          <a:stretch>
            <a:fillRect/>
          </a:stretch>
        </p:blipFill>
        <p:spPr>
          <a:xfrm>
            <a:off x="4263432" y="2276383"/>
            <a:ext cx="7572306" cy="2672965"/>
          </a:xfrm>
          <a:prstGeom prst="rect">
            <a:avLst/>
          </a:prstGeom>
        </p:spPr>
      </p:pic>
    </p:spTree>
    <p:extLst>
      <p:ext uri="{BB962C8B-B14F-4D97-AF65-F5344CB8AC3E}">
        <p14:creationId xmlns:p14="http://schemas.microsoft.com/office/powerpoint/2010/main" val="29027766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{2B31D656-7D3F-4A74-97C1-6BA5CF2C3168}tf33552983</Template>
  <TotalTime>0</TotalTime>
  <Words>260</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Book</vt:lpstr>
      <vt:lpstr>Franklin Gothic Demi</vt:lpstr>
      <vt:lpstr>Wingdings 2</vt:lpstr>
      <vt:lpstr>DividendVTI</vt:lpstr>
      <vt:lpstr>Yelp Multi-Label Classification</vt:lpstr>
      <vt:lpstr>YELP Restaurant</vt:lpstr>
      <vt:lpstr>Exploratory data analysis</vt:lpstr>
      <vt:lpstr>Data Pre-processing </vt:lpstr>
      <vt:lpstr>ResNet50 model Architecture</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2020-04-04T12:16:24Z</dcterms:created>
  <dcterms:modified xsi:type="dcterms:W3CDTF">2020-04-25T16:04:34Z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