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9" r:id="rId6"/>
    <p:sldId id="260" r:id="rId7"/>
    <p:sldId id="258" r:id="rId8"/>
    <p:sldId id="261" r:id="rId9"/>
    <p:sldId id="264" r:id="rId10"/>
    <p:sldId id="262" r:id="rId11"/>
    <p:sldId id="263"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annavictoria/speed-dating-experi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localhost:8889/notebooks/0.Jedha/S2/Projet%20--%20SPEED%20DATING/Secret%20Ingredients%20to%20Falling%20in%20Love.ipynb#3" TargetMode="Externa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5.png"/><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localhost:8889/notebooks/0.Jedha/S2/Projet%20--%20SPEED%20DATING/Secret%20Ingredients%20to%20Falling%20in%20Love.ipynb#3" TargetMode="External"/><Relationship Id="rId1" Type="http://schemas.openxmlformats.org/officeDocument/2006/relationships/slideLayout" Target="../slideLayouts/slideLayout2.xml"/><Relationship Id="rId6" Type="http://schemas.microsoft.com/office/2007/relationships/hdphoto" Target="../media/hdphoto8.wdp"/><Relationship Id="rId5" Type="http://schemas.openxmlformats.org/officeDocument/2006/relationships/image" Target="../media/image27.png"/><Relationship Id="rId4" Type="http://schemas.microsoft.com/office/2007/relationships/hdphoto" Target="../media/hdphoto7.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889/notebooks/0.Jedha/S2/Projet%20--%20SPEED%20DATING/Secret%20Ingredients%20to%20Falling%20in%20Love.ipynb#2" TargetMode="External"/><Relationship Id="rId2" Type="http://schemas.openxmlformats.org/officeDocument/2006/relationships/hyperlink" Target="http://localhost:8889/notebooks/0.Jedha/S2/Projet%20--%20SPEED%20DATING/Secret%20Ingredients%20to%20Falling%20in%20Love.ipynb#first-bullet" TargetMode="Externa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hyperlink" Target="http://localhost:8889/notebooks/0.Jedha/S2/Projet%20--%20SPEED%20DATING/Secret%20Ingredients%20to%20Falling%20in%20Love.ipynb#4" TargetMode="External"/><Relationship Id="rId4" Type="http://schemas.openxmlformats.org/officeDocument/2006/relationships/hyperlink" Target="http://localhost:8889/notebooks/0.Jedha/S2/Projet%20--%20SPEED%20DATING/Secret%20Ingredients%20to%20Falling%20in%20Love.ipynb#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hyperlink" Target="http://localhost:8889/notebooks/0.Jedha/S2/Projet%20--%20SPEED%20DATING/Secret%20Ingredients%20to%20Falling%20in%20Love.ipynb#2"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localhost:8889/notebooks/0.Jedha/S2/Projet%20--%20SPEED%20DATING/Secret%20Ingredients%20to%20Falling%20in%20Love.ipynb#2"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889/notebooks/0.Jedha/S2/Projet%20--%20SPEED%20DATING/Secret%20Ingredients%20to%20Falling%20in%20Love.ipynb#2"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localhost:8889/notebooks/0.Jedha/S2/Projet%20--%20SPEED%20DATING/Secret%20Ingredients%20to%20Falling%20in%20Love.ipynb#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hyperlink" Target="http://localhost:8889/notebooks/0.Jedha/S2/Projet%20--%20SPEED%20DATING/Secret%20Ingredients%20to%20Falling%20in%20Love.ipynb#2"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b="1" dirty="0"/>
              <a:t>Secret Ingredients for Falling in Love the Second Date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85000" lnSpcReduction="10000"/>
          </a:bodyPr>
          <a:lstStyle/>
          <a:p>
            <a:r>
              <a:rPr lang="en-US" dirty="0"/>
              <a:t>An analysis on the Speed Dating dataset from Kaggle: </a:t>
            </a:r>
            <a:r>
              <a:rPr lang="en-US" u="sng" dirty="0">
                <a:solidFill>
                  <a:schemeClr val="accent2">
                    <a:lumMod val="75000"/>
                  </a:schemeClr>
                </a:solidFill>
                <a:hlinkClick r:id="rId2">
                  <a:extLst>
                    <a:ext uri="{A12FA001-AC4F-418D-AE19-62706E023703}">
                      <ahyp:hlinkClr xmlns:ahyp="http://schemas.microsoft.com/office/drawing/2018/hyperlinkcolor" val="tx"/>
                    </a:ext>
                  </a:extLst>
                </a:hlinkClick>
              </a:rPr>
              <a:t>https://www.kaggle.com/annavictoria/speed-dating-experiment</a:t>
            </a:r>
            <a:endParaRPr lang="en-US" dirty="0">
              <a:solidFill>
                <a:schemeClr val="accent2">
                  <a:lumMod val="75000"/>
                </a:schemeClr>
              </a:solidFill>
            </a:endParaRP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EED6-D051-4F6A-82D8-05D16FA62FAB}"/>
              </a:ext>
            </a:extLst>
          </p:cNvPr>
          <p:cNvSpPr>
            <a:spLocks noGrp="1"/>
          </p:cNvSpPr>
          <p:nvPr>
            <p:ph type="title"/>
          </p:nvPr>
        </p:nvSpPr>
        <p:spPr>
          <a:xfrm>
            <a:off x="581192" y="702156"/>
            <a:ext cx="11029616" cy="505859"/>
          </a:xfrm>
        </p:spPr>
        <p:txBody>
          <a:bodyPr>
            <a:normAutofit fontScale="90000"/>
          </a:bodyPr>
          <a:lstStyle/>
          <a:p>
            <a:r>
              <a:rPr lang="en-US" dirty="0"/>
              <a:t>III. </a:t>
            </a:r>
            <a:r>
              <a:rPr lang="en-US" u="sng" dirty="0">
                <a:hlinkClick r:id="rId2">
                  <a:extLst>
                    <a:ext uri="{A12FA001-AC4F-418D-AE19-62706E023703}">
                      <ahyp:hlinkClr xmlns:ahyp="http://schemas.microsoft.com/office/drawing/2018/hyperlinkcolor" val="tx"/>
                    </a:ext>
                  </a:extLst>
                </a:hlinkClick>
              </a:rPr>
              <a:t>Deep dive in love</a:t>
            </a:r>
            <a:endParaRPr lang="fr-FR" dirty="0"/>
          </a:p>
        </p:txBody>
      </p:sp>
      <p:sp>
        <p:nvSpPr>
          <p:cNvPr id="4" name="Rectangle 3">
            <a:extLst>
              <a:ext uri="{FF2B5EF4-FFF2-40B4-BE49-F238E27FC236}">
                <a16:creationId xmlns:a16="http://schemas.microsoft.com/office/drawing/2014/main" id="{5F5194A4-AD92-4D03-A245-BE8E37B82141}"/>
              </a:ext>
            </a:extLst>
          </p:cNvPr>
          <p:cNvSpPr/>
          <p:nvPr/>
        </p:nvSpPr>
        <p:spPr>
          <a:xfrm>
            <a:off x="936124" y="1443601"/>
            <a:ext cx="4413901" cy="369332"/>
          </a:xfrm>
          <a:prstGeom prst="rect">
            <a:avLst/>
          </a:prstGeom>
        </p:spPr>
        <p:txBody>
          <a:bodyPr wrap="none">
            <a:spAutoFit/>
          </a:bodyPr>
          <a:lstStyle/>
          <a:p>
            <a:r>
              <a:rPr lang="fr-FR" dirty="0" err="1"/>
              <a:t>What</a:t>
            </a:r>
            <a:r>
              <a:rPr lang="fr-FR" dirty="0"/>
              <a:t> </a:t>
            </a:r>
            <a:r>
              <a:rPr lang="fr-FR" dirty="0" err="1"/>
              <a:t>does</a:t>
            </a:r>
            <a:r>
              <a:rPr lang="fr-FR" dirty="0"/>
              <a:t> a </a:t>
            </a:r>
            <a:r>
              <a:rPr lang="fr-FR" dirty="0" err="1"/>
              <a:t>person</a:t>
            </a:r>
            <a:r>
              <a:rPr lang="fr-FR" dirty="0"/>
              <a:t> looks for in a </a:t>
            </a:r>
            <a:r>
              <a:rPr lang="fr-FR" dirty="0" err="1"/>
              <a:t>partner</a:t>
            </a:r>
            <a:r>
              <a:rPr lang="fr-FR" dirty="0"/>
              <a:t> ?</a:t>
            </a:r>
          </a:p>
        </p:txBody>
      </p:sp>
      <p:pic>
        <p:nvPicPr>
          <p:cNvPr id="5" name="Picture 4">
            <a:extLst>
              <a:ext uri="{FF2B5EF4-FFF2-40B4-BE49-F238E27FC236}">
                <a16:creationId xmlns:a16="http://schemas.microsoft.com/office/drawing/2014/main" id="{939D9E71-1511-493F-B4ED-8CAF870BB78D}"/>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682207" y="2048519"/>
            <a:ext cx="4667818" cy="4415504"/>
          </a:xfrm>
          <a:prstGeom prst="rect">
            <a:avLst/>
          </a:prstGeom>
        </p:spPr>
      </p:pic>
      <p:sp>
        <p:nvSpPr>
          <p:cNvPr id="6" name="Rectangle 5">
            <a:extLst>
              <a:ext uri="{FF2B5EF4-FFF2-40B4-BE49-F238E27FC236}">
                <a16:creationId xmlns:a16="http://schemas.microsoft.com/office/drawing/2014/main" id="{221E7844-7045-4B4E-BBDD-98AB10B0F4B7}"/>
              </a:ext>
            </a:extLst>
          </p:cNvPr>
          <p:cNvSpPr/>
          <p:nvPr/>
        </p:nvSpPr>
        <p:spPr>
          <a:xfrm>
            <a:off x="6758403" y="1402188"/>
            <a:ext cx="4231494" cy="646331"/>
          </a:xfrm>
          <a:prstGeom prst="rect">
            <a:avLst/>
          </a:prstGeom>
        </p:spPr>
        <p:txBody>
          <a:bodyPr wrap="square">
            <a:spAutoFit/>
          </a:bodyPr>
          <a:lstStyle/>
          <a:p>
            <a:pPr algn="ctr"/>
            <a:r>
              <a:rPr lang="fr-FR" dirty="0" err="1"/>
              <a:t>What</a:t>
            </a:r>
            <a:r>
              <a:rPr lang="fr-FR" dirty="0"/>
              <a:t> </a:t>
            </a:r>
            <a:r>
              <a:rPr lang="fr-FR" dirty="0" err="1"/>
              <a:t>does</a:t>
            </a:r>
            <a:r>
              <a:rPr lang="fr-FR" dirty="0"/>
              <a:t> a </a:t>
            </a:r>
            <a:r>
              <a:rPr lang="fr-FR" dirty="0" err="1"/>
              <a:t>person</a:t>
            </a:r>
            <a:r>
              <a:rPr lang="fr-FR" dirty="0"/>
              <a:t> </a:t>
            </a:r>
            <a:r>
              <a:rPr lang="fr-FR" dirty="0" err="1"/>
              <a:t>thinks</a:t>
            </a:r>
            <a:r>
              <a:rPr lang="fr-FR" dirty="0"/>
              <a:t> </a:t>
            </a:r>
            <a:r>
              <a:rPr lang="fr-FR" dirty="0" err="1"/>
              <a:t>that</a:t>
            </a:r>
            <a:r>
              <a:rPr lang="fr-FR" dirty="0"/>
              <a:t> </a:t>
            </a:r>
            <a:r>
              <a:rPr lang="fr-FR" dirty="0" err="1"/>
              <a:t>their</a:t>
            </a:r>
            <a:r>
              <a:rPr lang="fr-FR" dirty="0"/>
              <a:t> </a:t>
            </a:r>
            <a:r>
              <a:rPr lang="fr-FR" dirty="0" err="1"/>
              <a:t>partner</a:t>
            </a:r>
            <a:r>
              <a:rPr lang="fr-FR" dirty="0"/>
              <a:t> </a:t>
            </a:r>
            <a:r>
              <a:rPr lang="fr-FR" dirty="0" err="1"/>
              <a:t>would</a:t>
            </a:r>
            <a:r>
              <a:rPr lang="fr-FR" dirty="0"/>
              <a:t> look for ?</a:t>
            </a:r>
          </a:p>
        </p:txBody>
      </p:sp>
      <p:pic>
        <p:nvPicPr>
          <p:cNvPr id="7" name="Picture 6">
            <a:extLst>
              <a:ext uri="{FF2B5EF4-FFF2-40B4-BE49-F238E27FC236}">
                <a16:creationId xmlns:a16="http://schemas.microsoft.com/office/drawing/2014/main" id="{E64A4263-273A-4AFC-BB2D-CCA2AC51C234}"/>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6464372" y="2097939"/>
            <a:ext cx="4525525" cy="4415504"/>
          </a:xfrm>
          <a:prstGeom prst="rect">
            <a:avLst/>
          </a:prstGeom>
        </p:spPr>
      </p:pic>
    </p:spTree>
    <p:extLst>
      <p:ext uri="{BB962C8B-B14F-4D97-AF65-F5344CB8AC3E}">
        <p14:creationId xmlns:p14="http://schemas.microsoft.com/office/powerpoint/2010/main" val="254848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7495-AAD4-4059-87B6-4BAB2017B592}"/>
              </a:ext>
            </a:extLst>
          </p:cNvPr>
          <p:cNvSpPr>
            <a:spLocks noGrp="1"/>
          </p:cNvSpPr>
          <p:nvPr>
            <p:ph type="title"/>
          </p:nvPr>
        </p:nvSpPr>
        <p:spPr>
          <a:xfrm>
            <a:off x="581192" y="702156"/>
            <a:ext cx="11029616" cy="1178402"/>
          </a:xfrm>
        </p:spPr>
        <p:txBody>
          <a:bodyPr>
            <a:normAutofit fontScale="90000"/>
          </a:bodyPr>
          <a:lstStyle/>
          <a:p>
            <a:r>
              <a:rPr lang="en-US" dirty="0"/>
              <a:t>III. </a:t>
            </a:r>
            <a:r>
              <a:rPr lang="en-US" u="sng" dirty="0">
                <a:hlinkClick r:id="rId2">
                  <a:extLst>
                    <a:ext uri="{A12FA001-AC4F-418D-AE19-62706E023703}">
                      <ahyp:hlinkClr xmlns:ahyp="http://schemas.microsoft.com/office/drawing/2018/hyperlinkcolor" val="tx"/>
                    </a:ext>
                  </a:extLst>
                </a:hlinkClick>
              </a:rPr>
              <a:t>Deep dive in love</a:t>
            </a:r>
            <a:br>
              <a:rPr lang="en-US" u="sng" dirty="0"/>
            </a:br>
            <a:br>
              <a:rPr lang="fr-FR" dirty="0"/>
            </a:br>
            <a:r>
              <a:rPr lang="fr-FR" dirty="0"/>
              <a:t>							     </a:t>
            </a:r>
            <a:r>
              <a:rPr lang="fr-FR" sz="2200" dirty="0"/>
              <a:t>PREFERENCE VERSUS REALITY</a:t>
            </a:r>
            <a:endParaRPr lang="fr-FR" dirty="0"/>
          </a:p>
        </p:txBody>
      </p:sp>
      <p:pic>
        <p:nvPicPr>
          <p:cNvPr id="4" name="Picture 3">
            <a:extLst>
              <a:ext uri="{FF2B5EF4-FFF2-40B4-BE49-F238E27FC236}">
                <a16:creationId xmlns:a16="http://schemas.microsoft.com/office/drawing/2014/main" id="{09BBC954-39FA-4229-A16B-943A0E913CBD}"/>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581192" y="2371968"/>
            <a:ext cx="4933950" cy="3895725"/>
          </a:xfrm>
          <a:prstGeom prst="rect">
            <a:avLst/>
          </a:prstGeom>
        </p:spPr>
      </p:pic>
      <p:pic>
        <p:nvPicPr>
          <p:cNvPr id="5" name="Picture 4">
            <a:extLst>
              <a:ext uri="{FF2B5EF4-FFF2-40B4-BE49-F238E27FC236}">
                <a16:creationId xmlns:a16="http://schemas.microsoft.com/office/drawing/2014/main" id="{F9FFB7F3-CC1A-4D9A-883C-16468219DD80}"/>
              </a:ext>
            </a:extLst>
          </p:cNvPr>
          <p:cNvPicPr>
            <a:picLocks noChangeAspect="1"/>
          </p:cNvPicPr>
          <p:nvPr/>
        </p:nvPicPr>
        <p:blipFill>
          <a:blip r:embed="rId5">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6589779" y="2295024"/>
            <a:ext cx="5104475" cy="4132194"/>
          </a:xfrm>
          <a:prstGeom prst="rect">
            <a:avLst/>
          </a:prstGeom>
        </p:spPr>
      </p:pic>
      <p:sp>
        <p:nvSpPr>
          <p:cNvPr id="6" name="Rectangle 1">
            <a:extLst>
              <a:ext uri="{FF2B5EF4-FFF2-40B4-BE49-F238E27FC236}">
                <a16:creationId xmlns:a16="http://schemas.microsoft.com/office/drawing/2014/main" id="{685D324C-2591-4E15-AEAC-24D840D85460}"/>
              </a:ext>
            </a:extLst>
          </p:cNvPr>
          <p:cNvSpPr>
            <a:spLocks noChangeArrowheads="1"/>
          </p:cNvSpPr>
          <p:nvPr/>
        </p:nvSpPr>
        <p:spPr bwMode="auto">
          <a:xfrm>
            <a:off x="6589779" y="2218080"/>
            <a:ext cx="470139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factor Profiles for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female</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before</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after</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match = yes:</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1959116-EF4E-40F1-BE00-CF5DAF1A0BE9}"/>
              </a:ext>
            </a:extLst>
          </p:cNvPr>
          <p:cNvSpPr>
            <a:spLocks noChangeArrowheads="1"/>
          </p:cNvSpPr>
          <p:nvPr/>
        </p:nvSpPr>
        <p:spPr bwMode="auto">
          <a:xfrm>
            <a:off x="779420" y="2252985"/>
            <a:ext cx="45374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factor Profiles for male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before</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fr-FR" altLang="fr-FR" sz="1000" b="0" i="0" u="sng"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after</a:t>
            </a:r>
            <a:r>
              <a:rPr kumimoji="0" lang="fr-FR" altLang="fr-FR"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match = yes:</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56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3626-A2E1-4A32-8A4D-3BD5B6CECBA8}"/>
              </a:ext>
            </a:extLst>
          </p:cNvPr>
          <p:cNvSpPr>
            <a:spLocks noGrp="1"/>
          </p:cNvSpPr>
          <p:nvPr>
            <p:ph type="title"/>
          </p:nvPr>
        </p:nvSpPr>
        <p:spPr>
          <a:xfrm>
            <a:off x="581192" y="702156"/>
            <a:ext cx="11029616" cy="480692"/>
          </a:xfrm>
        </p:spPr>
        <p:txBody>
          <a:bodyPr>
            <a:normAutofit fontScale="90000"/>
          </a:bodyPr>
          <a:lstStyle/>
          <a:p>
            <a:r>
              <a:rPr lang="fr-FR" dirty="0"/>
              <a:t>iv. Conclusion</a:t>
            </a:r>
          </a:p>
        </p:txBody>
      </p:sp>
      <p:sp>
        <p:nvSpPr>
          <p:cNvPr id="3" name="Content Placeholder 2">
            <a:extLst>
              <a:ext uri="{FF2B5EF4-FFF2-40B4-BE49-F238E27FC236}">
                <a16:creationId xmlns:a16="http://schemas.microsoft.com/office/drawing/2014/main" id="{3C820426-9E35-4950-9904-C6D1EADB9112}"/>
              </a:ext>
            </a:extLst>
          </p:cNvPr>
          <p:cNvSpPr>
            <a:spLocks noGrp="1"/>
          </p:cNvSpPr>
          <p:nvPr>
            <p:ph idx="1"/>
          </p:nvPr>
        </p:nvSpPr>
        <p:spPr>
          <a:xfrm>
            <a:off x="581192" y="2483477"/>
            <a:ext cx="11029615" cy="2650586"/>
          </a:xfrm>
        </p:spPr>
        <p:txBody>
          <a:bodyPr/>
          <a:lstStyle/>
          <a:p>
            <a:r>
              <a:rPr lang="fr-FR" dirty="0" err="1"/>
              <a:t>What</a:t>
            </a:r>
            <a:r>
              <a:rPr lang="fr-FR" dirty="0"/>
              <a:t> </a:t>
            </a:r>
            <a:r>
              <a:rPr lang="fr-FR" dirty="0" err="1"/>
              <a:t>did</a:t>
            </a:r>
            <a:r>
              <a:rPr lang="fr-FR" dirty="0"/>
              <a:t> </a:t>
            </a:r>
            <a:r>
              <a:rPr lang="fr-FR" dirty="0" err="1"/>
              <a:t>we</a:t>
            </a:r>
            <a:r>
              <a:rPr lang="fr-FR" dirty="0"/>
              <a:t> </a:t>
            </a:r>
            <a:r>
              <a:rPr lang="fr-FR" dirty="0" err="1"/>
              <a:t>learn</a:t>
            </a:r>
            <a:r>
              <a:rPr lang="fr-FR" dirty="0"/>
              <a:t>?</a:t>
            </a:r>
          </a:p>
          <a:p>
            <a:r>
              <a:rPr lang="fr-FR" dirty="0" err="1"/>
              <a:t>What</a:t>
            </a:r>
            <a:r>
              <a:rPr lang="fr-FR" dirty="0"/>
              <a:t> can </a:t>
            </a:r>
            <a:r>
              <a:rPr lang="fr-FR" dirty="0" err="1"/>
              <a:t>we</a:t>
            </a:r>
            <a:r>
              <a:rPr lang="fr-FR" dirty="0"/>
              <a:t> </a:t>
            </a:r>
            <a:r>
              <a:rPr lang="fr-FR" dirty="0" err="1"/>
              <a:t>say</a:t>
            </a:r>
            <a:r>
              <a:rPr lang="fr-FR"/>
              <a:t>?</a:t>
            </a:r>
          </a:p>
          <a:p>
            <a:r>
              <a:rPr lang="fr-FR"/>
              <a:t>Why</a:t>
            </a:r>
            <a:r>
              <a:rPr lang="fr-FR" dirty="0"/>
              <a:t> </a:t>
            </a:r>
            <a:r>
              <a:rPr lang="fr-FR" dirty="0" err="1"/>
              <a:t>we</a:t>
            </a:r>
            <a:r>
              <a:rPr lang="fr-FR" dirty="0"/>
              <a:t> </a:t>
            </a:r>
            <a:r>
              <a:rPr lang="fr-FR" dirty="0" err="1"/>
              <a:t>need</a:t>
            </a:r>
            <a:r>
              <a:rPr lang="fr-FR" dirty="0"/>
              <a:t> more time to do machine </a:t>
            </a:r>
            <a:r>
              <a:rPr lang="fr-FR" dirty="0" err="1"/>
              <a:t>learning</a:t>
            </a:r>
            <a:r>
              <a:rPr lang="fr-FR" dirty="0"/>
              <a:t> </a:t>
            </a:r>
            <a:r>
              <a:rPr lang="fr-FR" dirty="0" err="1"/>
              <a:t>analysis</a:t>
            </a:r>
            <a:r>
              <a:rPr lang="fr-FR" dirty="0"/>
              <a:t>?</a:t>
            </a:r>
          </a:p>
        </p:txBody>
      </p:sp>
    </p:spTree>
    <p:extLst>
      <p:ext uri="{BB962C8B-B14F-4D97-AF65-F5344CB8AC3E}">
        <p14:creationId xmlns:p14="http://schemas.microsoft.com/office/powerpoint/2010/main" val="128233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BA95-4028-47A8-BC17-182DDB27FFFA}"/>
              </a:ext>
            </a:extLst>
          </p:cNvPr>
          <p:cNvSpPr>
            <a:spLocks noGrp="1"/>
          </p:cNvSpPr>
          <p:nvPr>
            <p:ph type="title"/>
          </p:nvPr>
        </p:nvSpPr>
        <p:spPr>
          <a:xfrm>
            <a:off x="581192" y="702156"/>
            <a:ext cx="11029616" cy="463914"/>
          </a:xfrm>
        </p:spPr>
        <p:txBody>
          <a:bodyPr>
            <a:normAutofit fontScale="90000"/>
          </a:bodyPr>
          <a:lstStyle/>
          <a:p>
            <a:r>
              <a:rPr lang="fr-FR" dirty="0"/>
              <a:t>TEST</a:t>
            </a:r>
          </a:p>
        </p:txBody>
      </p:sp>
      <p:pic>
        <p:nvPicPr>
          <p:cNvPr id="4" name="Content Placeholder 3">
            <a:extLst>
              <a:ext uri="{FF2B5EF4-FFF2-40B4-BE49-F238E27FC236}">
                <a16:creationId xmlns:a16="http://schemas.microsoft.com/office/drawing/2014/main" id="{328073C6-22CA-41C5-B545-D9EE89552BC5}"/>
              </a:ext>
            </a:extLst>
          </p:cNvPr>
          <p:cNvPicPr>
            <a:picLocks noGrp="1" noChangeAspect="1"/>
          </p:cNvPicPr>
          <p:nvPr>
            <p:ph idx="1"/>
          </p:nvPr>
        </p:nvPicPr>
        <p:blipFill>
          <a:blip r:embed="rId2"/>
          <a:stretch>
            <a:fillRect/>
          </a:stretch>
        </p:blipFill>
        <p:spPr>
          <a:xfrm>
            <a:off x="581192" y="1284550"/>
            <a:ext cx="5782991" cy="4780085"/>
          </a:xfrm>
          <a:prstGeom prst="rect">
            <a:avLst/>
          </a:prstGeom>
        </p:spPr>
      </p:pic>
      <p:pic>
        <p:nvPicPr>
          <p:cNvPr id="5" name="Picture 4">
            <a:extLst>
              <a:ext uri="{FF2B5EF4-FFF2-40B4-BE49-F238E27FC236}">
                <a16:creationId xmlns:a16="http://schemas.microsoft.com/office/drawing/2014/main" id="{08717B59-52C1-4B53-B0C5-9E3719F12B2E}"/>
              </a:ext>
            </a:extLst>
          </p:cNvPr>
          <p:cNvPicPr>
            <a:picLocks noChangeAspect="1"/>
          </p:cNvPicPr>
          <p:nvPr/>
        </p:nvPicPr>
        <p:blipFill>
          <a:blip r:embed="rId3"/>
          <a:stretch>
            <a:fillRect/>
          </a:stretch>
        </p:blipFill>
        <p:spPr>
          <a:xfrm>
            <a:off x="6773278" y="803634"/>
            <a:ext cx="5172075" cy="3486150"/>
          </a:xfrm>
          <a:prstGeom prst="rect">
            <a:avLst/>
          </a:prstGeom>
        </p:spPr>
      </p:pic>
      <p:pic>
        <p:nvPicPr>
          <p:cNvPr id="6" name="Picture 5">
            <a:extLst>
              <a:ext uri="{FF2B5EF4-FFF2-40B4-BE49-F238E27FC236}">
                <a16:creationId xmlns:a16="http://schemas.microsoft.com/office/drawing/2014/main" id="{EB333CE1-4778-4173-BCF4-50BF8668AC8F}"/>
              </a:ext>
            </a:extLst>
          </p:cNvPr>
          <p:cNvPicPr>
            <a:picLocks noChangeAspect="1"/>
          </p:cNvPicPr>
          <p:nvPr/>
        </p:nvPicPr>
        <p:blipFill>
          <a:blip r:embed="rId4"/>
          <a:stretch>
            <a:fillRect/>
          </a:stretch>
        </p:blipFill>
        <p:spPr>
          <a:xfrm>
            <a:off x="8166724" y="4435013"/>
            <a:ext cx="2385182" cy="2422987"/>
          </a:xfrm>
          <a:prstGeom prst="rect">
            <a:avLst/>
          </a:prstGeom>
        </p:spPr>
      </p:pic>
    </p:spTree>
    <p:extLst>
      <p:ext uri="{BB962C8B-B14F-4D97-AF65-F5344CB8AC3E}">
        <p14:creationId xmlns:p14="http://schemas.microsoft.com/office/powerpoint/2010/main" val="124789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C9EE35-1996-49CC-8A9C-7FC2F7C9B0D1}"/>
              </a:ext>
            </a:extLst>
          </p:cNvPr>
          <p:cNvSpPr>
            <a:spLocks noGrp="1"/>
          </p:cNvSpPr>
          <p:nvPr>
            <p:ph type="title"/>
          </p:nvPr>
        </p:nvSpPr>
        <p:spPr/>
        <p:txBody>
          <a:bodyPr>
            <a:normAutofit fontScale="90000"/>
          </a:bodyPr>
          <a:lstStyle/>
          <a:p>
            <a:r>
              <a:rPr lang="en-US" sz="1800" dirty="0"/>
              <a:t>Taking steps is easy</a:t>
            </a:r>
            <a:br>
              <a:rPr lang="en-US" sz="1800" dirty="0"/>
            </a:br>
            <a:r>
              <a:rPr lang="en-US" sz="1800" dirty="0"/>
              <a:t>Standing still is hard...</a:t>
            </a:r>
            <a:br>
              <a:rPr lang="en-US" sz="1800" dirty="0"/>
            </a:br>
            <a:r>
              <a:rPr lang="en-US" sz="1800" dirty="0"/>
              <a:t>Everything is different</a:t>
            </a:r>
            <a:br>
              <a:rPr lang="en-US" sz="1800" dirty="0"/>
            </a:br>
            <a:r>
              <a:rPr lang="en-US" sz="1800" dirty="0"/>
              <a:t>The second time around.</a:t>
            </a:r>
            <a:br>
              <a:rPr lang="en-US" sz="1800" dirty="0"/>
            </a:br>
            <a:br>
              <a:rPr lang="en-US" sz="1800" dirty="0"/>
            </a:br>
            <a:r>
              <a:rPr lang="fr-FR" sz="1200" dirty="0"/>
              <a:t>Regina </a:t>
            </a:r>
            <a:r>
              <a:rPr lang="fr-FR" sz="1200" dirty="0" err="1"/>
              <a:t>Spektor</a:t>
            </a:r>
            <a:endParaRPr lang="fr-FR" dirty="0"/>
          </a:p>
        </p:txBody>
      </p:sp>
      <p:sp>
        <p:nvSpPr>
          <p:cNvPr id="5" name="Content Placeholder 4">
            <a:extLst>
              <a:ext uri="{FF2B5EF4-FFF2-40B4-BE49-F238E27FC236}">
                <a16:creationId xmlns:a16="http://schemas.microsoft.com/office/drawing/2014/main" id="{117F063A-8D91-4AE3-90FF-B8BB626B309A}"/>
              </a:ext>
            </a:extLst>
          </p:cNvPr>
          <p:cNvSpPr>
            <a:spLocks noGrp="1"/>
          </p:cNvSpPr>
          <p:nvPr>
            <p:ph idx="1"/>
          </p:nvPr>
        </p:nvSpPr>
        <p:spPr>
          <a:xfrm>
            <a:off x="4253218" y="816004"/>
            <a:ext cx="7541702" cy="5810247"/>
          </a:xfrm>
        </p:spPr>
        <p:txBody>
          <a:bodyPr>
            <a:noAutofit/>
          </a:bodyPr>
          <a:lstStyle/>
          <a:p>
            <a:pPr marL="0" indent="0" algn="just">
              <a:spcBef>
                <a:spcPts val="0"/>
              </a:spcBef>
              <a:spcAft>
                <a:spcPts val="0"/>
              </a:spcAft>
              <a:buNone/>
            </a:pPr>
            <a:r>
              <a:rPr lang="en-US" sz="1500" dirty="0"/>
              <a:t>What influences love at first sight? (Or, at least, love in the first four minutes?) This dataset was compiled by Columbia Business School professors Ray </a:t>
            </a:r>
            <a:r>
              <a:rPr lang="en-US" sz="1500" dirty="0" err="1"/>
              <a:t>Fisman</a:t>
            </a:r>
            <a:r>
              <a:rPr lang="en-US" sz="1500" dirty="0"/>
              <a:t> and Sheena Iyengar for their paper Gender.</a:t>
            </a:r>
          </a:p>
          <a:p>
            <a:pPr marL="0" indent="0" algn="dist">
              <a:spcBef>
                <a:spcPts val="0"/>
              </a:spcBef>
              <a:spcAft>
                <a:spcPts val="0"/>
              </a:spcAft>
              <a:buNone/>
            </a:pPr>
            <a:endParaRPr lang="en-US" sz="1500" dirty="0"/>
          </a:p>
          <a:p>
            <a:pPr marL="0" indent="0" algn="just">
              <a:spcBef>
                <a:spcPts val="0"/>
              </a:spcBef>
              <a:spcAft>
                <a:spcPts val="0"/>
              </a:spcAft>
              <a:buNone/>
            </a:pPr>
            <a:r>
              <a:rPr lang="en-US" sz="1500" dirty="0"/>
              <a:t>Data was gathered from participants in experimental speed dating events from 2002-2004. During the events, the attendees would have a four minute "first date" with every other participant of the opposite sex. At the end of their four minutes, participants were asked if they would like to see their date again. They were also asked to rate their date on six attributes:</a:t>
            </a:r>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endParaRPr lang="en-US" sz="1500" dirty="0"/>
          </a:p>
          <a:p>
            <a:pPr marL="0" indent="0" algn="just">
              <a:spcBef>
                <a:spcPts val="0"/>
              </a:spcBef>
              <a:spcAft>
                <a:spcPts val="0"/>
              </a:spcAft>
              <a:buNone/>
            </a:pPr>
            <a:r>
              <a:rPr lang="en-US" sz="1500" dirty="0"/>
              <a:t>The dataset also includes questionnaire data gathered from participants at different points in the process. These fields include: demographics, dating habits, self-perception across key attributes, beliefs on what others find valuable in a mate, and lifestyle information.</a:t>
            </a:r>
            <a:endParaRPr lang="fr-FR" sz="1500" dirty="0"/>
          </a:p>
          <a:p>
            <a:pPr marL="0" indent="0" algn="just">
              <a:spcBef>
                <a:spcPts val="0"/>
              </a:spcBef>
              <a:spcAft>
                <a:spcPts val="0"/>
              </a:spcAft>
              <a:buNone/>
            </a:pPr>
            <a:endParaRPr lang="en-US" sz="1400" dirty="0"/>
          </a:p>
          <a:p>
            <a:endParaRPr lang="fr-FR" sz="1400" dirty="0"/>
          </a:p>
        </p:txBody>
      </p:sp>
      <p:pic>
        <p:nvPicPr>
          <p:cNvPr id="7" name="Picture 6">
            <a:extLst>
              <a:ext uri="{FF2B5EF4-FFF2-40B4-BE49-F238E27FC236}">
                <a16:creationId xmlns:a16="http://schemas.microsoft.com/office/drawing/2014/main" id="{D5E17EB1-BFB4-4816-B716-62C15A5374F2}"/>
              </a:ext>
            </a:extLst>
          </p:cNvPr>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66000"/>
                    </a14:imgEffect>
                  </a14:imgLayer>
                </a14:imgProps>
              </a:ext>
            </a:extLst>
          </a:blip>
          <a:srcRect b="2973"/>
          <a:stretch/>
        </p:blipFill>
        <p:spPr>
          <a:xfrm>
            <a:off x="767857" y="3014880"/>
            <a:ext cx="2917368" cy="2823165"/>
          </a:xfrm>
          <a:prstGeom prst="rect">
            <a:avLst/>
          </a:prstGeom>
        </p:spPr>
      </p:pic>
      <p:pic>
        <p:nvPicPr>
          <p:cNvPr id="8" name="Picture 7">
            <a:extLst>
              <a:ext uri="{FF2B5EF4-FFF2-40B4-BE49-F238E27FC236}">
                <a16:creationId xmlns:a16="http://schemas.microsoft.com/office/drawing/2014/main" id="{7C969507-A525-4B5B-8DAA-B5E1A5E5D6C5}"/>
              </a:ext>
            </a:extLst>
          </p:cNvPr>
          <p:cNvPicPr>
            <a:picLocks noChangeAspect="1"/>
          </p:cNvPicPr>
          <p:nvPr/>
        </p:nvPicPr>
        <p:blipFill>
          <a:blip r:embed="rId4"/>
          <a:stretch>
            <a:fillRect/>
          </a:stretch>
        </p:blipFill>
        <p:spPr>
          <a:xfrm>
            <a:off x="6773790" y="3014880"/>
            <a:ext cx="2500558" cy="2327885"/>
          </a:xfrm>
          <a:prstGeom prst="rect">
            <a:avLst/>
          </a:prstGeom>
        </p:spPr>
      </p:pic>
    </p:spTree>
    <p:extLst>
      <p:ext uri="{BB962C8B-B14F-4D97-AF65-F5344CB8AC3E}">
        <p14:creationId xmlns:p14="http://schemas.microsoft.com/office/powerpoint/2010/main" val="224641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B95464-9DF2-4EF5-A1E1-9E4F3E26445D}"/>
              </a:ext>
            </a:extLst>
          </p:cNvPr>
          <p:cNvSpPr>
            <a:spLocks noGrp="1"/>
          </p:cNvSpPr>
          <p:nvPr>
            <p:ph type="title"/>
          </p:nvPr>
        </p:nvSpPr>
        <p:spPr>
          <a:xfrm>
            <a:off x="581192" y="702155"/>
            <a:ext cx="11029616" cy="5754401"/>
          </a:xfrm>
        </p:spPr>
        <p:txBody>
          <a:bodyPr>
            <a:normAutofit fontScale="90000"/>
          </a:bodyPr>
          <a:lstStyle/>
          <a:p>
            <a:pPr algn="ctr"/>
            <a:br>
              <a:rPr lang="en-US" sz="2400" b="1" dirty="0"/>
            </a:br>
            <a:br>
              <a:rPr lang="en-US" sz="2400" b="1" dirty="0"/>
            </a:br>
            <a:r>
              <a:rPr lang="en-US" sz="2400" b="1" dirty="0"/>
              <a:t>Table of Contents</a:t>
            </a:r>
            <a:br>
              <a:rPr lang="en-US" sz="2400" b="1" dirty="0"/>
            </a:br>
            <a:br>
              <a:rPr lang="en-US" sz="2400" b="1" dirty="0"/>
            </a:br>
            <a:r>
              <a:rPr lang="en-US" sz="2400" dirty="0">
                <a:solidFill>
                  <a:schemeClr val="accent2">
                    <a:lumMod val="75000"/>
                  </a:schemeClr>
                </a:solidFill>
              </a:rPr>
              <a:t>I. </a:t>
            </a:r>
            <a:r>
              <a:rPr lang="en-US" sz="2400" u="sng" dirty="0">
                <a:solidFill>
                  <a:schemeClr val="accent2">
                    <a:lumMod val="75000"/>
                  </a:schemeClr>
                </a:solidFill>
                <a:hlinkClick r:id="rId2">
                  <a:extLst>
                    <a:ext uri="{A12FA001-AC4F-418D-AE19-62706E023703}">
                      <ahyp:hlinkClr xmlns:ahyp="http://schemas.microsoft.com/office/drawing/2018/hyperlinkcolor" val="tx"/>
                    </a:ext>
                  </a:extLst>
                </a:hlinkClick>
              </a:rPr>
              <a:t>Clean Dataset : </a:t>
            </a:r>
            <a:r>
              <a:rPr lang="en-US" sz="2400" u="sng" dirty="0" err="1">
                <a:solidFill>
                  <a:schemeClr val="accent2">
                    <a:lumMod val="75000"/>
                  </a:schemeClr>
                </a:solidFill>
                <a:hlinkClick r:id="rId2">
                  <a:extLst>
                    <a:ext uri="{A12FA001-AC4F-418D-AE19-62706E023703}">
                      <ahyp:hlinkClr xmlns:ahyp="http://schemas.microsoft.com/office/drawing/2018/hyperlinkcolor" val="tx"/>
                    </a:ext>
                  </a:extLst>
                </a:hlinkClick>
              </a:rPr>
              <a:t>Speed_Dating</a:t>
            </a:r>
            <a:br>
              <a:rPr lang="en-US" sz="2400" dirty="0">
                <a:solidFill>
                  <a:schemeClr val="accent2">
                    <a:lumMod val="75000"/>
                  </a:schemeClr>
                </a:solidFill>
              </a:rPr>
            </a:br>
            <a:r>
              <a:rPr lang="en-US" sz="2400" dirty="0">
                <a:solidFill>
                  <a:schemeClr val="accent2">
                    <a:lumMod val="75000"/>
                  </a:schemeClr>
                </a:solidFill>
              </a:rPr>
              <a:t>II. </a:t>
            </a:r>
            <a:r>
              <a:rPr lang="en-US" sz="2400" u="sng" dirty="0" err="1">
                <a:solidFill>
                  <a:schemeClr val="accent2">
                    <a:lumMod val="75000"/>
                  </a:schemeClr>
                </a:solidFill>
                <a:hlinkClick r:id="rId3">
                  <a:extLst>
                    <a:ext uri="{A12FA001-AC4F-418D-AE19-62706E023703}">
                      <ahyp:hlinkClr xmlns:ahyp="http://schemas.microsoft.com/office/drawing/2018/hyperlinkcolor" val="tx"/>
                    </a:ext>
                  </a:extLst>
                </a:hlinkClick>
              </a:rPr>
              <a:t>Desciptive</a:t>
            </a:r>
            <a:r>
              <a:rPr lang="en-US" sz="2400" u="sng" dirty="0">
                <a:solidFill>
                  <a:schemeClr val="accent2">
                    <a:lumMod val="75000"/>
                  </a:schemeClr>
                </a:solidFill>
                <a:hlinkClick r:id="rId3">
                  <a:extLst>
                    <a:ext uri="{A12FA001-AC4F-418D-AE19-62706E023703}">
                      <ahyp:hlinkClr xmlns:ahyp="http://schemas.microsoft.com/office/drawing/2018/hyperlinkcolor" val="tx"/>
                    </a:ext>
                  </a:extLst>
                </a:hlinkClick>
              </a:rPr>
              <a:t> Dataset : </a:t>
            </a:r>
            <a:r>
              <a:rPr lang="en-US" sz="2400" u="sng" dirty="0" err="1">
                <a:solidFill>
                  <a:schemeClr val="accent2">
                    <a:lumMod val="75000"/>
                  </a:schemeClr>
                </a:solidFill>
                <a:hlinkClick r:id="rId3">
                  <a:extLst>
                    <a:ext uri="{A12FA001-AC4F-418D-AE19-62706E023703}">
                      <ahyp:hlinkClr xmlns:ahyp="http://schemas.microsoft.com/office/drawing/2018/hyperlinkcolor" val="tx"/>
                    </a:ext>
                  </a:extLst>
                </a:hlinkClick>
              </a:rPr>
              <a:t>Speed_Dating</a:t>
            </a:r>
            <a:br>
              <a:rPr lang="en-US" sz="2400" dirty="0">
                <a:solidFill>
                  <a:schemeClr val="accent2">
                    <a:lumMod val="75000"/>
                  </a:schemeClr>
                </a:solidFill>
              </a:rPr>
            </a:br>
            <a:r>
              <a:rPr lang="en-US" sz="2400" dirty="0">
                <a:solidFill>
                  <a:schemeClr val="accent2">
                    <a:lumMod val="75000"/>
                  </a:schemeClr>
                </a:solidFill>
              </a:rPr>
              <a:t>III. </a:t>
            </a:r>
            <a:r>
              <a:rPr lang="en-US" sz="2400" u="sng" dirty="0">
                <a:solidFill>
                  <a:schemeClr val="accent2">
                    <a:lumMod val="75000"/>
                  </a:schemeClr>
                </a:solidFill>
                <a:hlinkClick r:id="rId4">
                  <a:extLst>
                    <a:ext uri="{A12FA001-AC4F-418D-AE19-62706E023703}">
                      <ahyp:hlinkClr xmlns:ahyp="http://schemas.microsoft.com/office/drawing/2018/hyperlinkcolor" val="tx"/>
                    </a:ext>
                  </a:extLst>
                </a:hlinkClick>
              </a:rPr>
              <a:t>Deep dive in love</a:t>
            </a:r>
            <a:br>
              <a:rPr lang="en-US" sz="2400" dirty="0">
                <a:solidFill>
                  <a:schemeClr val="accent2">
                    <a:lumMod val="75000"/>
                  </a:schemeClr>
                </a:solidFill>
              </a:rPr>
            </a:br>
            <a:r>
              <a:rPr lang="en-US" sz="2400" dirty="0">
                <a:solidFill>
                  <a:schemeClr val="accent2">
                    <a:lumMod val="75000"/>
                  </a:schemeClr>
                </a:solidFill>
              </a:rPr>
              <a:t>IV. </a:t>
            </a:r>
            <a:r>
              <a:rPr lang="en-US" sz="2400" u="sng" dirty="0">
                <a:solidFill>
                  <a:schemeClr val="accent2">
                    <a:lumMod val="75000"/>
                  </a:schemeClr>
                </a:solidFill>
                <a:hlinkClick r:id="rId5">
                  <a:extLst>
                    <a:ext uri="{A12FA001-AC4F-418D-AE19-62706E023703}">
                      <ahyp:hlinkClr xmlns:ahyp="http://schemas.microsoft.com/office/drawing/2018/hyperlinkcolor" val="tx"/>
                    </a:ext>
                  </a:extLst>
                </a:hlinkClick>
              </a:rPr>
              <a:t>Conclusion</a:t>
            </a: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r>
              <a:rPr lang="en-US" sz="1600" dirty="0">
                <a:solidFill>
                  <a:schemeClr val="accent2">
                    <a:lumMod val="75000"/>
                  </a:schemeClr>
                </a:solidFill>
              </a:rPr>
              <a:t>SIDI AND Emilien</a:t>
            </a:r>
            <a:br>
              <a:rPr lang="en-US" dirty="0">
                <a:solidFill>
                  <a:schemeClr val="accent2">
                    <a:lumMod val="75000"/>
                  </a:schemeClr>
                </a:solidFill>
              </a:rPr>
            </a:br>
            <a:br>
              <a:rPr lang="en-US" dirty="0">
                <a:solidFill>
                  <a:schemeClr val="accent2">
                    <a:lumMod val="75000"/>
                  </a:schemeClr>
                </a:solidFill>
              </a:rPr>
            </a:br>
            <a:endParaRPr lang="fr-FR" dirty="0">
              <a:solidFill>
                <a:schemeClr val="accent2">
                  <a:lumMod val="75000"/>
                </a:schemeClr>
              </a:solidFill>
            </a:endParaRPr>
          </a:p>
        </p:txBody>
      </p:sp>
      <p:pic>
        <p:nvPicPr>
          <p:cNvPr id="8" name="Picture 7">
            <a:extLst>
              <a:ext uri="{FF2B5EF4-FFF2-40B4-BE49-F238E27FC236}">
                <a16:creationId xmlns:a16="http://schemas.microsoft.com/office/drawing/2014/main" id="{3F723D09-696B-4F2C-AA8F-A5FF733E2EA7}"/>
              </a:ext>
            </a:extLst>
          </p:cNvPr>
          <p:cNvPicPr>
            <a:picLocks noChangeAspect="1"/>
          </p:cNvPicPr>
          <p:nvPr/>
        </p:nvPicPr>
        <p:blipFill>
          <a:blip r:embed="rId6"/>
          <a:stretch>
            <a:fillRect/>
          </a:stretch>
        </p:blipFill>
        <p:spPr>
          <a:xfrm>
            <a:off x="5047051" y="3822635"/>
            <a:ext cx="1930118" cy="1254577"/>
          </a:xfrm>
          <a:prstGeom prst="rect">
            <a:avLst/>
          </a:prstGeom>
        </p:spPr>
      </p:pic>
    </p:spTree>
    <p:extLst>
      <p:ext uri="{BB962C8B-B14F-4D97-AF65-F5344CB8AC3E}">
        <p14:creationId xmlns:p14="http://schemas.microsoft.com/office/powerpoint/2010/main" val="338539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47804"/>
          </a:xfrm>
        </p:spPr>
        <p:txBody>
          <a:bodyPr/>
          <a:lstStyle/>
          <a:p>
            <a:pPr algn="ctr"/>
            <a:r>
              <a:rPr lang="en-US" dirty="0"/>
              <a:t>I. </a:t>
            </a:r>
            <a:r>
              <a:rPr lang="fr-FR" b="1" dirty="0"/>
              <a:t>Clean </a:t>
            </a:r>
            <a:r>
              <a:rPr lang="en-GB" b="1" dirty="0"/>
              <a:t>Dataset</a:t>
            </a:r>
            <a:r>
              <a:rPr lang="fr-FR" b="1" dirty="0"/>
              <a:t> : Speed_Dating</a:t>
            </a:r>
          </a:p>
        </p:txBody>
      </p:sp>
      <p:sp>
        <p:nvSpPr>
          <p:cNvPr id="5" name="Content Placeholder 4">
            <a:extLst>
              <a:ext uri="{FF2B5EF4-FFF2-40B4-BE49-F238E27FC236}">
                <a16:creationId xmlns:a16="http://schemas.microsoft.com/office/drawing/2014/main" id="{B70018A0-4843-4D00-BC76-273228108078}"/>
              </a:ext>
            </a:extLst>
          </p:cNvPr>
          <p:cNvSpPr>
            <a:spLocks noGrp="1"/>
          </p:cNvSpPr>
          <p:nvPr>
            <p:ph idx="1"/>
          </p:nvPr>
        </p:nvSpPr>
        <p:spPr>
          <a:xfrm>
            <a:off x="581192" y="1314444"/>
            <a:ext cx="11029615" cy="4633111"/>
          </a:xfrm>
        </p:spPr>
        <p:txBody>
          <a:bodyPr>
            <a:normAutofit/>
          </a:bodyPr>
          <a:lstStyle/>
          <a:p>
            <a:r>
              <a:rPr lang="fr-FR" dirty="0"/>
              <a:t>Example : </a:t>
            </a:r>
          </a:p>
          <a:p>
            <a:r>
              <a:rPr lang="en-US" dirty="0"/>
              <a:t>Age = </a:t>
            </a:r>
            <a:r>
              <a:rPr lang="en-US" dirty="0" err="1"/>
              <a:t>NaN</a:t>
            </a:r>
            <a:r>
              <a:rPr lang="en-US" dirty="0"/>
              <a:t> =&gt; 95 ; Race = </a:t>
            </a:r>
            <a:r>
              <a:rPr lang="en-US" dirty="0" err="1"/>
              <a:t>NaN</a:t>
            </a:r>
            <a:r>
              <a:rPr lang="en-US" dirty="0"/>
              <a:t> =&gt; 63 ; Income = </a:t>
            </a:r>
            <a:r>
              <a:rPr lang="en-US" dirty="0" err="1"/>
              <a:t>NaN</a:t>
            </a:r>
            <a:r>
              <a:rPr lang="en-US" dirty="0"/>
              <a:t> =&gt; 4099 ; Career= </a:t>
            </a:r>
            <a:r>
              <a:rPr lang="en-US" dirty="0" err="1"/>
              <a:t>NaN</a:t>
            </a:r>
            <a:r>
              <a:rPr lang="en-US" dirty="0"/>
              <a:t> =&gt; 138 ;</a:t>
            </a:r>
            <a:endParaRPr lang="fr-FR" dirty="0"/>
          </a:p>
          <a:p>
            <a:r>
              <a:rPr lang="fr-FR" dirty="0"/>
              <a:t>For </a:t>
            </a:r>
            <a:r>
              <a:rPr lang="fr-FR" dirty="0" err="1"/>
              <a:t>income</a:t>
            </a:r>
            <a:r>
              <a:rPr lang="fr-FR" dirty="0"/>
              <a:t> : </a:t>
            </a:r>
            <a:r>
              <a:rPr lang="fr-FR" dirty="0" err="1"/>
              <a:t>average</a:t>
            </a:r>
            <a:r>
              <a:rPr lang="fr-FR" dirty="0"/>
              <a:t> of </a:t>
            </a:r>
            <a:r>
              <a:rPr lang="fr-FR" dirty="0" err="1"/>
              <a:t>missing</a:t>
            </a:r>
            <a:r>
              <a:rPr lang="fr-FR" dirty="0"/>
              <a:t> values </a:t>
            </a:r>
            <a:r>
              <a:rPr lang="fr-FR" dirty="0" err="1"/>
              <a:t>is</a:t>
            </a:r>
            <a:r>
              <a:rPr lang="fr-FR" dirty="0"/>
              <a:t> 48,9%</a:t>
            </a:r>
          </a:p>
          <a:p>
            <a:endParaRPr lang="fr-FR" dirty="0"/>
          </a:p>
          <a:p>
            <a:pPr marL="0" indent="0">
              <a:buNone/>
            </a:pPr>
            <a:endParaRPr lang="fr-FR" dirty="0"/>
          </a:p>
          <a:p>
            <a:endParaRPr lang="fr-FR" dirty="0"/>
          </a:p>
          <a:p>
            <a:endParaRPr lang="fr-FR" dirty="0"/>
          </a:p>
          <a:p>
            <a:endParaRPr lang="fr-FR" dirty="0"/>
          </a:p>
          <a:p>
            <a:endParaRPr lang="fr-FR" dirty="0"/>
          </a:p>
          <a:p>
            <a:endParaRPr lang="fr-FR" dirty="0"/>
          </a:p>
          <a:p>
            <a:pPr marL="0" indent="0">
              <a:buNone/>
            </a:pPr>
            <a:endParaRPr lang="fr-FR" dirty="0"/>
          </a:p>
        </p:txBody>
      </p:sp>
      <p:pic>
        <p:nvPicPr>
          <p:cNvPr id="8" name="Picture 7">
            <a:extLst>
              <a:ext uri="{FF2B5EF4-FFF2-40B4-BE49-F238E27FC236}">
                <a16:creationId xmlns:a16="http://schemas.microsoft.com/office/drawing/2014/main" id="{3142835F-7599-467D-8536-EF8E54025B4C}"/>
              </a:ext>
            </a:extLst>
          </p:cNvPr>
          <p:cNvPicPr>
            <a:picLocks noChangeAspect="1"/>
          </p:cNvPicPr>
          <p:nvPr/>
        </p:nvPicPr>
        <p:blipFill>
          <a:blip r:embed="rId2"/>
          <a:stretch>
            <a:fillRect/>
          </a:stretch>
        </p:blipFill>
        <p:spPr>
          <a:xfrm>
            <a:off x="514515" y="3160397"/>
            <a:ext cx="5172075" cy="2819400"/>
          </a:xfrm>
          <a:prstGeom prst="rect">
            <a:avLst/>
          </a:prstGeom>
          <a:ln>
            <a:solidFill>
              <a:schemeClr val="bg2">
                <a:lumMod val="75000"/>
              </a:schemeClr>
            </a:solidFill>
          </a:ln>
        </p:spPr>
      </p:pic>
      <p:pic>
        <p:nvPicPr>
          <p:cNvPr id="9" name="Picture 8">
            <a:extLst>
              <a:ext uri="{FF2B5EF4-FFF2-40B4-BE49-F238E27FC236}">
                <a16:creationId xmlns:a16="http://schemas.microsoft.com/office/drawing/2014/main" id="{E5673AC7-8A53-4089-B3A3-AFC074979260}"/>
              </a:ext>
            </a:extLst>
          </p:cNvPr>
          <p:cNvPicPr>
            <a:picLocks noChangeAspect="1"/>
          </p:cNvPicPr>
          <p:nvPr/>
        </p:nvPicPr>
        <p:blipFill>
          <a:blip r:embed="rId3"/>
          <a:stretch>
            <a:fillRect/>
          </a:stretch>
        </p:blipFill>
        <p:spPr>
          <a:xfrm>
            <a:off x="6438734" y="3183114"/>
            <a:ext cx="5238750" cy="2828925"/>
          </a:xfrm>
          <a:prstGeom prst="rect">
            <a:avLst/>
          </a:prstGeom>
          <a:ln>
            <a:solidFill>
              <a:schemeClr val="bg2">
                <a:lumMod val="75000"/>
              </a:schemeClr>
            </a:solidFill>
          </a:ln>
        </p:spPr>
      </p:pic>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D9B3-0DBB-414B-9531-1F42C1B29186}"/>
              </a:ext>
            </a:extLst>
          </p:cNvPr>
          <p:cNvSpPr>
            <a:spLocks noGrp="1"/>
          </p:cNvSpPr>
          <p:nvPr>
            <p:ph type="title"/>
          </p:nvPr>
        </p:nvSpPr>
        <p:spPr>
          <a:xfrm>
            <a:off x="581192" y="620701"/>
            <a:ext cx="11029616" cy="591385"/>
          </a:xfrm>
        </p:spPr>
        <p:txBody>
          <a:bodyPr/>
          <a:lstStyle/>
          <a:p>
            <a:pPr algn="ctr"/>
            <a:r>
              <a:rPr lang="en-US" dirty="0"/>
              <a:t>II. </a:t>
            </a:r>
            <a:r>
              <a:rPr lang="en-US" u="sng" dirty="0" err="1">
                <a:hlinkClick r:id="rId2">
                  <a:extLst>
                    <a:ext uri="{A12FA001-AC4F-418D-AE19-62706E023703}">
                      <ahyp:hlinkClr xmlns:ahyp="http://schemas.microsoft.com/office/drawing/2018/hyperlinkcolor" val="tx"/>
                    </a:ext>
                  </a:extLst>
                </a:hlinkClick>
              </a:rPr>
              <a:t>Desciptive</a:t>
            </a:r>
            <a:r>
              <a:rPr lang="en-US" u="sng" dirty="0">
                <a:hlinkClick r:id="rId2">
                  <a:extLst>
                    <a:ext uri="{A12FA001-AC4F-418D-AE19-62706E023703}">
                      <ahyp:hlinkClr xmlns:ahyp="http://schemas.microsoft.com/office/drawing/2018/hyperlinkcolor" val="tx"/>
                    </a:ext>
                  </a:extLst>
                </a:hlinkClick>
              </a:rPr>
              <a:t> Dataset : </a:t>
            </a:r>
            <a:r>
              <a:rPr lang="en-US" u="sng" dirty="0" err="1">
                <a:hlinkClick r:id="rId2">
                  <a:extLst>
                    <a:ext uri="{A12FA001-AC4F-418D-AE19-62706E023703}">
                      <ahyp:hlinkClr xmlns:ahyp="http://schemas.microsoft.com/office/drawing/2018/hyperlinkcolor" val="tx"/>
                    </a:ext>
                  </a:extLst>
                </a:hlinkClick>
              </a:rPr>
              <a:t>Speed_Dating</a:t>
            </a:r>
            <a:endParaRPr lang="fr-FR" dirty="0"/>
          </a:p>
        </p:txBody>
      </p:sp>
      <p:pic>
        <p:nvPicPr>
          <p:cNvPr id="4" name="Picture 3">
            <a:extLst>
              <a:ext uri="{FF2B5EF4-FFF2-40B4-BE49-F238E27FC236}">
                <a16:creationId xmlns:a16="http://schemas.microsoft.com/office/drawing/2014/main" id="{2248C8F1-4900-4635-872E-F6D353AF3924}"/>
              </a:ext>
            </a:extLst>
          </p:cNvPr>
          <p:cNvPicPr>
            <a:picLocks noChangeAspect="1"/>
          </p:cNvPicPr>
          <p:nvPr/>
        </p:nvPicPr>
        <p:blipFill>
          <a:blip r:embed="rId3"/>
          <a:stretch>
            <a:fillRect/>
          </a:stretch>
        </p:blipFill>
        <p:spPr>
          <a:xfrm>
            <a:off x="1256020" y="1407144"/>
            <a:ext cx="3590925" cy="4400550"/>
          </a:xfrm>
          <a:prstGeom prst="rect">
            <a:avLst/>
          </a:prstGeom>
        </p:spPr>
      </p:pic>
      <p:pic>
        <p:nvPicPr>
          <p:cNvPr id="5" name="Picture 4">
            <a:extLst>
              <a:ext uri="{FF2B5EF4-FFF2-40B4-BE49-F238E27FC236}">
                <a16:creationId xmlns:a16="http://schemas.microsoft.com/office/drawing/2014/main" id="{E5F19AD7-AD54-493D-918B-69335A2E4BCE}"/>
              </a:ext>
            </a:extLst>
          </p:cNvPr>
          <p:cNvPicPr>
            <a:picLocks noChangeAspect="1"/>
          </p:cNvPicPr>
          <p:nvPr/>
        </p:nvPicPr>
        <p:blipFill>
          <a:blip r:embed="rId4"/>
          <a:stretch>
            <a:fillRect/>
          </a:stretch>
        </p:blipFill>
        <p:spPr>
          <a:xfrm>
            <a:off x="1065172" y="5770081"/>
            <a:ext cx="1885950" cy="771525"/>
          </a:xfrm>
          <a:prstGeom prst="rect">
            <a:avLst/>
          </a:prstGeom>
        </p:spPr>
      </p:pic>
      <p:pic>
        <p:nvPicPr>
          <p:cNvPr id="6" name="Picture 5">
            <a:extLst>
              <a:ext uri="{FF2B5EF4-FFF2-40B4-BE49-F238E27FC236}">
                <a16:creationId xmlns:a16="http://schemas.microsoft.com/office/drawing/2014/main" id="{3BC20FA2-0184-4F8A-BC1C-6A409179D9D2}"/>
              </a:ext>
            </a:extLst>
          </p:cNvPr>
          <p:cNvPicPr>
            <a:picLocks noChangeAspect="1"/>
          </p:cNvPicPr>
          <p:nvPr/>
        </p:nvPicPr>
        <p:blipFill>
          <a:blip r:embed="rId5"/>
          <a:stretch>
            <a:fillRect/>
          </a:stretch>
        </p:blipFill>
        <p:spPr>
          <a:xfrm>
            <a:off x="3362324" y="6009496"/>
            <a:ext cx="1885950" cy="330308"/>
          </a:xfrm>
          <a:prstGeom prst="rect">
            <a:avLst/>
          </a:prstGeom>
          <a:ln>
            <a:solidFill>
              <a:srgbClr val="C00000"/>
            </a:solidFill>
          </a:ln>
        </p:spPr>
      </p:pic>
      <p:pic>
        <p:nvPicPr>
          <p:cNvPr id="7" name="Picture 6">
            <a:extLst>
              <a:ext uri="{FF2B5EF4-FFF2-40B4-BE49-F238E27FC236}">
                <a16:creationId xmlns:a16="http://schemas.microsoft.com/office/drawing/2014/main" id="{6A03A321-2726-472F-98D5-FA5CEE0F0652}"/>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6512312" y="2053268"/>
            <a:ext cx="5679688" cy="4165887"/>
          </a:xfrm>
          <a:prstGeom prst="rect">
            <a:avLst/>
          </a:prstGeom>
        </p:spPr>
      </p:pic>
      <p:cxnSp>
        <p:nvCxnSpPr>
          <p:cNvPr id="9" name="Straight Connector 8">
            <a:extLst>
              <a:ext uri="{FF2B5EF4-FFF2-40B4-BE49-F238E27FC236}">
                <a16:creationId xmlns:a16="http://schemas.microsoft.com/office/drawing/2014/main" id="{4A3E1257-787F-4EBC-9783-06725F0B5BDD}"/>
              </a:ext>
            </a:extLst>
          </p:cNvPr>
          <p:cNvCxnSpPr/>
          <p:nvPr/>
        </p:nvCxnSpPr>
        <p:spPr>
          <a:xfrm>
            <a:off x="6014109" y="1407144"/>
            <a:ext cx="0" cy="5294739"/>
          </a:xfrm>
          <a:prstGeom prst="line">
            <a:avLst/>
          </a:prstGeom>
          <a:ln w="635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6A72A9F2-45CE-4322-9262-A24F3A78C8B6}"/>
              </a:ext>
            </a:extLst>
          </p:cNvPr>
          <p:cNvSpPr txBox="1"/>
          <p:nvPr/>
        </p:nvSpPr>
        <p:spPr>
          <a:xfrm>
            <a:off x="6958365" y="1642455"/>
            <a:ext cx="2509470" cy="276999"/>
          </a:xfrm>
          <a:prstGeom prst="rect">
            <a:avLst/>
          </a:prstGeom>
          <a:noFill/>
        </p:spPr>
        <p:txBody>
          <a:bodyPr wrap="none" rtlCol="0">
            <a:spAutoFit/>
          </a:bodyPr>
          <a:lstStyle/>
          <a:p>
            <a:r>
              <a:rPr lang="fr-FR" sz="1200" u="sng" dirty="0"/>
              <a:t>Breakdown by genre, </a:t>
            </a:r>
            <a:r>
              <a:rPr lang="fr-FR" sz="1200" u="sng" dirty="0" err="1"/>
              <a:t>age</a:t>
            </a:r>
            <a:r>
              <a:rPr lang="fr-FR" sz="1200" u="sng" dirty="0"/>
              <a:t> and race :</a:t>
            </a:r>
          </a:p>
        </p:txBody>
      </p:sp>
      <p:pic>
        <p:nvPicPr>
          <p:cNvPr id="12" name="Picture 11">
            <a:extLst>
              <a:ext uri="{FF2B5EF4-FFF2-40B4-BE49-F238E27FC236}">
                <a16:creationId xmlns:a16="http://schemas.microsoft.com/office/drawing/2014/main" id="{60DD8903-B083-4D54-BE0E-50DFFB4ABB70}"/>
              </a:ext>
            </a:extLst>
          </p:cNvPr>
          <p:cNvPicPr>
            <a:picLocks noChangeAspect="1"/>
          </p:cNvPicPr>
          <p:nvPr/>
        </p:nvPicPr>
        <p:blipFill>
          <a:blip r:embed="rId8">
            <a:duotone>
              <a:schemeClr val="accent2">
                <a:shade val="45000"/>
                <a:satMod val="135000"/>
              </a:schemeClr>
              <a:prstClr val="white"/>
            </a:duotone>
          </a:blip>
          <a:stretch>
            <a:fillRect/>
          </a:stretch>
        </p:blipFill>
        <p:spPr>
          <a:xfrm>
            <a:off x="1256019" y="2309812"/>
            <a:ext cx="3769485" cy="3460269"/>
          </a:xfrm>
          <a:prstGeom prst="rect">
            <a:avLst/>
          </a:prstGeom>
        </p:spPr>
      </p:pic>
    </p:spTree>
    <p:extLst>
      <p:ext uri="{BB962C8B-B14F-4D97-AF65-F5344CB8AC3E}">
        <p14:creationId xmlns:p14="http://schemas.microsoft.com/office/powerpoint/2010/main" val="217196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8C2F3B-3ACD-4372-981E-0996F7F60512}"/>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943293" y="2097258"/>
            <a:ext cx="5152707" cy="4420902"/>
          </a:xfrm>
          <a:prstGeom prst="rect">
            <a:avLst/>
          </a:prstGeom>
        </p:spPr>
      </p:pic>
      <p:pic>
        <p:nvPicPr>
          <p:cNvPr id="6" name="Picture 5">
            <a:extLst>
              <a:ext uri="{FF2B5EF4-FFF2-40B4-BE49-F238E27FC236}">
                <a16:creationId xmlns:a16="http://schemas.microsoft.com/office/drawing/2014/main" id="{1EFA5CA5-AD83-4A67-A4FF-C8F0DCFBD54E}"/>
              </a:ext>
            </a:extLst>
          </p:cNvPr>
          <p:cNvPicPr>
            <a:picLocks noChangeAspect="1"/>
          </p:cNvPicPr>
          <p:nvPr/>
        </p:nvPicPr>
        <p:blipFill>
          <a:blip r:embed="rId4">
            <a:duotone>
              <a:schemeClr val="accent2">
                <a:shade val="45000"/>
                <a:satMod val="135000"/>
              </a:schemeClr>
              <a:prstClr val="white"/>
            </a:duotone>
          </a:blip>
          <a:stretch>
            <a:fillRect/>
          </a:stretch>
        </p:blipFill>
        <p:spPr>
          <a:xfrm>
            <a:off x="7106348" y="4777268"/>
            <a:ext cx="3422406" cy="2080732"/>
          </a:xfrm>
          <a:prstGeom prst="rect">
            <a:avLst/>
          </a:prstGeom>
        </p:spPr>
      </p:pic>
      <p:sp>
        <p:nvSpPr>
          <p:cNvPr id="7" name="Title 1">
            <a:extLst>
              <a:ext uri="{FF2B5EF4-FFF2-40B4-BE49-F238E27FC236}">
                <a16:creationId xmlns:a16="http://schemas.microsoft.com/office/drawing/2014/main" id="{9BD0C16F-CEAC-4DB9-B457-74EEE27C4DDD}"/>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5">
                  <a:extLst>
                    <a:ext uri="{A12FA001-AC4F-418D-AE19-62706E023703}">
                      <ahyp:hlinkClr xmlns:ahyp="http://schemas.microsoft.com/office/drawing/2018/hyperlinkcolor" val="tx"/>
                    </a:ext>
                  </a:extLst>
                </a:hlinkClick>
              </a:rPr>
              <a:t>Desciptive</a:t>
            </a:r>
            <a:r>
              <a:rPr lang="en-US" u="sng" dirty="0">
                <a:hlinkClick r:id="rId5">
                  <a:extLst>
                    <a:ext uri="{A12FA001-AC4F-418D-AE19-62706E023703}">
                      <ahyp:hlinkClr xmlns:ahyp="http://schemas.microsoft.com/office/drawing/2018/hyperlinkcolor" val="tx"/>
                    </a:ext>
                  </a:extLst>
                </a:hlinkClick>
              </a:rPr>
              <a:t> Dataset : </a:t>
            </a:r>
            <a:r>
              <a:rPr lang="en-US" u="sng" dirty="0" err="1">
                <a:hlinkClick r:id="rId5">
                  <a:extLst>
                    <a:ext uri="{A12FA001-AC4F-418D-AE19-62706E023703}">
                      <ahyp:hlinkClr xmlns:ahyp="http://schemas.microsoft.com/office/drawing/2018/hyperlinkcolor" val="tx"/>
                    </a:ext>
                  </a:extLst>
                </a:hlinkClick>
              </a:rPr>
              <a:t>Speed_Dating</a:t>
            </a:r>
            <a:endParaRPr lang="fr-FR" dirty="0"/>
          </a:p>
        </p:txBody>
      </p:sp>
      <p:sp>
        <p:nvSpPr>
          <p:cNvPr id="8" name="Rectangle 7">
            <a:extLst>
              <a:ext uri="{FF2B5EF4-FFF2-40B4-BE49-F238E27FC236}">
                <a16:creationId xmlns:a16="http://schemas.microsoft.com/office/drawing/2014/main" id="{BC8EF91A-DD74-44BE-8DD6-A07DD55D7079}"/>
              </a:ext>
            </a:extLst>
          </p:cNvPr>
          <p:cNvSpPr/>
          <p:nvPr/>
        </p:nvSpPr>
        <p:spPr>
          <a:xfrm>
            <a:off x="698638" y="1411283"/>
            <a:ext cx="2393604" cy="369332"/>
          </a:xfrm>
          <a:prstGeom prst="rect">
            <a:avLst/>
          </a:prstGeom>
        </p:spPr>
        <p:txBody>
          <a:bodyPr wrap="none">
            <a:spAutoFit/>
          </a:bodyPr>
          <a:lstStyle/>
          <a:p>
            <a:r>
              <a:rPr lang="fr-FR" b="1" dirty="0">
                <a:solidFill>
                  <a:srgbClr val="000000"/>
                </a:solidFill>
                <a:latin typeface="Helvetica Neue"/>
              </a:rPr>
              <a:t>Distribution de l'âge</a:t>
            </a:r>
            <a:endParaRPr lang="fr-FR" b="1" i="0" dirty="0">
              <a:solidFill>
                <a:srgbClr val="000000"/>
              </a:solidFill>
              <a:effectLst/>
              <a:latin typeface="Helvetica Neue"/>
            </a:endParaRPr>
          </a:p>
        </p:txBody>
      </p:sp>
      <p:pic>
        <p:nvPicPr>
          <p:cNvPr id="9" name="Picture 8">
            <a:extLst>
              <a:ext uri="{FF2B5EF4-FFF2-40B4-BE49-F238E27FC236}">
                <a16:creationId xmlns:a16="http://schemas.microsoft.com/office/drawing/2014/main" id="{BB655215-7A5C-447A-A0E4-60CCC2733117}"/>
              </a:ext>
            </a:extLst>
          </p:cNvPr>
          <p:cNvPicPr>
            <a:picLocks noChangeAspect="1"/>
          </p:cNvPicPr>
          <p:nvPr/>
        </p:nvPicPr>
        <p:blipFill>
          <a:blip r:embed="rId6">
            <a:duotone>
              <a:schemeClr val="accent5">
                <a:shade val="45000"/>
                <a:satMod val="135000"/>
              </a:schemeClr>
              <a:prstClr val="white"/>
            </a:duotone>
          </a:blip>
          <a:stretch>
            <a:fillRect/>
          </a:stretch>
        </p:blipFill>
        <p:spPr>
          <a:xfrm>
            <a:off x="6888807" y="1405278"/>
            <a:ext cx="3857489" cy="3231894"/>
          </a:xfrm>
          <a:prstGeom prst="rect">
            <a:avLst/>
          </a:prstGeom>
        </p:spPr>
      </p:pic>
    </p:spTree>
    <p:extLst>
      <p:ext uri="{BB962C8B-B14F-4D97-AF65-F5344CB8AC3E}">
        <p14:creationId xmlns:p14="http://schemas.microsoft.com/office/powerpoint/2010/main" val="142592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A21330-96B0-4BF4-A14C-299177355E20}"/>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2">
                  <a:extLst>
                    <a:ext uri="{A12FA001-AC4F-418D-AE19-62706E023703}">
                      <ahyp:hlinkClr xmlns:ahyp="http://schemas.microsoft.com/office/drawing/2018/hyperlinkcolor" val="tx"/>
                    </a:ext>
                  </a:extLst>
                </a:hlinkClick>
              </a:rPr>
              <a:t>Desciptive</a:t>
            </a:r>
            <a:r>
              <a:rPr lang="en-US" u="sng" dirty="0">
                <a:hlinkClick r:id="rId2">
                  <a:extLst>
                    <a:ext uri="{A12FA001-AC4F-418D-AE19-62706E023703}">
                      <ahyp:hlinkClr xmlns:ahyp="http://schemas.microsoft.com/office/drawing/2018/hyperlinkcolor" val="tx"/>
                    </a:ext>
                  </a:extLst>
                </a:hlinkClick>
              </a:rPr>
              <a:t> Dataset : </a:t>
            </a:r>
            <a:r>
              <a:rPr lang="en-US" u="sng" dirty="0" err="1">
                <a:hlinkClick r:id="rId2">
                  <a:extLst>
                    <a:ext uri="{A12FA001-AC4F-418D-AE19-62706E023703}">
                      <ahyp:hlinkClr xmlns:ahyp="http://schemas.microsoft.com/office/drawing/2018/hyperlinkcolor" val="tx"/>
                    </a:ext>
                  </a:extLst>
                </a:hlinkClick>
              </a:rPr>
              <a:t>Speed_Dating</a:t>
            </a:r>
            <a:endParaRPr lang="fr-FR" dirty="0"/>
          </a:p>
        </p:txBody>
      </p:sp>
      <p:sp>
        <p:nvSpPr>
          <p:cNvPr id="5" name="TextBox 4">
            <a:extLst>
              <a:ext uri="{FF2B5EF4-FFF2-40B4-BE49-F238E27FC236}">
                <a16:creationId xmlns:a16="http://schemas.microsoft.com/office/drawing/2014/main" id="{03C4A071-B125-4945-A59F-0547B0F114E8}"/>
              </a:ext>
            </a:extLst>
          </p:cNvPr>
          <p:cNvSpPr txBox="1"/>
          <p:nvPr/>
        </p:nvSpPr>
        <p:spPr>
          <a:xfrm>
            <a:off x="1861372" y="1703880"/>
            <a:ext cx="2301079" cy="276999"/>
          </a:xfrm>
          <a:prstGeom prst="rect">
            <a:avLst/>
          </a:prstGeom>
          <a:noFill/>
        </p:spPr>
        <p:txBody>
          <a:bodyPr wrap="none" rtlCol="0">
            <a:spAutoFit/>
          </a:bodyPr>
          <a:lstStyle/>
          <a:p>
            <a:r>
              <a:rPr lang="fr-FR" sz="1200" u="sng" dirty="0"/>
              <a:t>Breakdown by </a:t>
            </a:r>
            <a:r>
              <a:rPr lang="fr-FR" sz="1200" u="sng" dirty="0" err="1"/>
              <a:t>income</a:t>
            </a:r>
            <a:r>
              <a:rPr lang="fr-FR" sz="1200" u="sng" dirty="0"/>
              <a:t> and race :</a:t>
            </a:r>
          </a:p>
        </p:txBody>
      </p:sp>
      <p:pic>
        <p:nvPicPr>
          <p:cNvPr id="6" name="Picture 5">
            <a:extLst>
              <a:ext uri="{FF2B5EF4-FFF2-40B4-BE49-F238E27FC236}">
                <a16:creationId xmlns:a16="http://schemas.microsoft.com/office/drawing/2014/main" id="{0E8ECBB3-F59D-4B53-A323-8B1CE5C0ECA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762547" y="2878204"/>
            <a:ext cx="4498730" cy="3121070"/>
          </a:xfrm>
          <a:prstGeom prst="rect">
            <a:avLst/>
          </a:prstGeom>
        </p:spPr>
      </p:pic>
      <p:pic>
        <p:nvPicPr>
          <p:cNvPr id="7" name="Picture 6">
            <a:extLst>
              <a:ext uri="{FF2B5EF4-FFF2-40B4-BE49-F238E27FC236}">
                <a16:creationId xmlns:a16="http://schemas.microsoft.com/office/drawing/2014/main" id="{5C6EFB17-96F3-4859-99EA-0235CFD35AD0}"/>
              </a:ext>
            </a:extLst>
          </p:cNvPr>
          <p:cNvPicPr>
            <a:picLocks noChangeAspect="1"/>
          </p:cNvPicPr>
          <p:nvPr/>
        </p:nvPicPr>
        <p:blipFill>
          <a:blip r:embed="rId5"/>
          <a:stretch>
            <a:fillRect/>
          </a:stretch>
        </p:blipFill>
        <p:spPr>
          <a:xfrm>
            <a:off x="6837330" y="2439678"/>
            <a:ext cx="3850244" cy="3797621"/>
          </a:xfrm>
          <a:prstGeom prst="rect">
            <a:avLst/>
          </a:prstGeom>
        </p:spPr>
      </p:pic>
      <p:sp>
        <p:nvSpPr>
          <p:cNvPr id="8" name="TextBox 7">
            <a:extLst>
              <a:ext uri="{FF2B5EF4-FFF2-40B4-BE49-F238E27FC236}">
                <a16:creationId xmlns:a16="http://schemas.microsoft.com/office/drawing/2014/main" id="{47A64303-89A6-4F72-A647-656745039634}"/>
              </a:ext>
            </a:extLst>
          </p:cNvPr>
          <p:cNvSpPr txBox="1"/>
          <p:nvPr/>
        </p:nvSpPr>
        <p:spPr>
          <a:xfrm>
            <a:off x="7611912" y="1687382"/>
            <a:ext cx="2252989" cy="276999"/>
          </a:xfrm>
          <a:prstGeom prst="rect">
            <a:avLst/>
          </a:prstGeom>
          <a:noFill/>
        </p:spPr>
        <p:txBody>
          <a:bodyPr wrap="none" rtlCol="0">
            <a:spAutoFit/>
          </a:bodyPr>
          <a:lstStyle/>
          <a:p>
            <a:r>
              <a:rPr lang="fr-FR" sz="1200" u="sng" dirty="0"/>
              <a:t>Breakdown by </a:t>
            </a:r>
            <a:r>
              <a:rPr lang="fr-FR" sz="1200" u="sng" dirty="0" err="1"/>
              <a:t>income</a:t>
            </a:r>
            <a:r>
              <a:rPr lang="fr-FR" sz="1200" u="sng" dirty="0"/>
              <a:t> and </a:t>
            </a:r>
            <a:r>
              <a:rPr lang="fr-FR" sz="1200" u="sng" dirty="0" err="1"/>
              <a:t>age</a:t>
            </a:r>
            <a:r>
              <a:rPr lang="fr-FR" sz="1200" u="sng" dirty="0"/>
              <a:t> :</a:t>
            </a:r>
          </a:p>
        </p:txBody>
      </p:sp>
      <p:cxnSp>
        <p:nvCxnSpPr>
          <p:cNvPr id="9" name="Straight Connector 8">
            <a:extLst>
              <a:ext uri="{FF2B5EF4-FFF2-40B4-BE49-F238E27FC236}">
                <a16:creationId xmlns:a16="http://schemas.microsoft.com/office/drawing/2014/main" id="{5D67D1BA-0756-4D58-8713-75D3EA9B7F9B}"/>
              </a:ext>
            </a:extLst>
          </p:cNvPr>
          <p:cNvCxnSpPr/>
          <p:nvPr/>
        </p:nvCxnSpPr>
        <p:spPr>
          <a:xfrm>
            <a:off x="6014109" y="1407144"/>
            <a:ext cx="0" cy="5294739"/>
          </a:xfrm>
          <a:prstGeom prst="line">
            <a:avLst/>
          </a:prstGeom>
          <a:ln w="63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5575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31DE58-B576-4340-BAB6-EE0A50FC1A9C}"/>
              </a:ext>
            </a:extLst>
          </p:cNvPr>
          <p:cNvPicPr>
            <a:picLocks noChangeAspect="1"/>
          </p:cNvPicPr>
          <p:nvPr/>
        </p:nvPicPr>
        <p:blipFill>
          <a:blip r:embed="rId2"/>
          <a:stretch>
            <a:fillRect/>
          </a:stretch>
        </p:blipFill>
        <p:spPr>
          <a:xfrm>
            <a:off x="203520" y="1403670"/>
            <a:ext cx="5543550" cy="5124450"/>
          </a:xfrm>
          <a:prstGeom prst="rect">
            <a:avLst/>
          </a:prstGeom>
        </p:spPr>
      </p:pic>
      <p:pic>
        <p:nvPicPr>
          <p:cNvPr id="5" name="Picture 4">
            <a:extLst>
              <a:ext uri="{FF2B5EF4-FFF2-40B4-BE49-F238E27FC236}">
                <a16:creationId xmlns:a16="http://schemas.microsoft.com/office/drawing/2014/main" id="{BAA4298E-6FDC-487B-A299-B96B84C27314}"/>
              </a:ext>
            </a:extLst>
          </p:cNvPr>
          <p:cNvPicPr>
            <a:picLocks noChangeAspect="1"/>
          </p:cNvPicPr>
          <p:nvPr/>
        </p:nvPicPr>
        <p:blipFill>
          <a:blip r:embed="rId3">
            <a:grayscl/>
          </a:blip>
          <a:stretch>
            <a:fillRect/>
          </a:stretch>
        </p:blipFill>
        <p:spPr>
          <a:xfrm>
            <a:off x="6250577" y="2401128"/>
            <a:ext cx="5486065" cy="3129534"/>
          </a:xfrm>
          <a:prstGeom prst="rect">
            <a:avLst/>
          </a:prstGeom>
        </p:spPr>
      </p:pic>
      <p:sp>
        <p:nvSpPr>
          <p:cNvPr id="6" name="Title 1">
            <a:extLst>
              <a:ext uri="{FF2B5EF4-FFF2-40B4-BE49-F238E27FC236}">
                <a16:creationId xmlns:a16="http://schemas.microsoft.com/office/drawing/2014/main" id="{7D72A4AE-B3FD-4EC8-BAA2-F3D1C712D02C}"/>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4">
                  <a:extLst>
                    <a:ext uri="{A12FA001-AC4F-418D-AE19-62706E023703}">
                      <ahyp:hlinkClr xmlns:ahyp="http://schemas.microsoft.com/office/drawing/2018/hyperlinkcolor" val="tx"/>
                    </a:ext>
                  </a:extLst>
                </a:hlinkClick>
              </a:rPr>
              <a:t>Desciptive</a:t>
            </a:r>
            <a:r>
              <a:rPr lang="en-US" u="sng" dirty="0">
                <a:hlinkClick r:id="rId4">
                  <a:extLst>
                    <a:ext uri="{A12FA001-AC4F-418D-AE19-62706E023703}">
                      <ahyp:hlinkClr xmlns:ahyp="http://schemas.microsoft.com/office/drawing/2018/hyperlinkcolor" val="tx"/>
                    </a:ext>
                  </a:extLst>
                </a:hlinkClick>
              </a:rPr>
              <a:t> Dataset : </a:t>
            </a:r>
            <a:r>
              <a:rPr lang="en-US" u="sng" dirty="0" err="1">
                <a:hlinkClick r:id="rId4">
                  <a:extLst>
                    <a:ext uri="{A12FA001-AC4F-418D-AE19-62706E023703}">
                      <ahyp:hlinkClr xmlns:ahyp="http://schemas.microsoft.com/office/drawing/2018/hyperlinkcolor" val="tx"/>
                    </a:ext>
                  </a:extLst>
                </a:hlinkClick>
              </a:rPr>
              <a:t>Speed_Dating</a:t>
            </a:r>
            <a:endParaRPr lang="fr-FR" dirty="0"/>
          </a:p>
        </p:txBody>
      </p:sp>
    </p:spTree>
    <p:extLst>
      <p:ext uri="{BB962C8B-B14F-4D97-AF65-F5344CB8AC3E}">
        <p14:creationId xmlns:p14="http://schemas.microsoft.com/office/powerpoint/2010/main" val="51872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C9CAB6-6BA9-48F2-AC1D-7B6F49899C9C}"/>
              </a:ext>
            </a:extLst>
          </p:cNvPr>
          <p:cNvSpPr txBox="1">
            <a:spLocks/>
          </p:cNvSpPr>
          <p:nvPr/>
        </p:nvSpPr>
        <p:spPr>
          <a:xfrm>
            <a:off x="581192" y="620701"/>
            <a:ext cx="11029616" cy="59138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II. </a:t>
            </a:r>
            <a:r>
              <a:rPr lang="en-US" u="sng" dirty="0" err="1">
                <a:hlinkClick r:id="rId2">
                  <a:extLst>
                    <a:ext uri="{A12FA001-AC4F-418D-AE19-62706E023703}">
                      <ahyp:hlinkClr xmlns:ahyp="http://schemas.microsoft.com/office/drawing/2018/hyperlinkcolor" val="tx"/>
                    </a:ext>
                  </a:extLst>
                </a:hlinkClick>
              </a:rPr>
              <a:t>Desciptive</a:t>
            </a:r>
            <a:r>
              <a:rPr lang="en-US" u="sng" dirty="0">
                <a:hlinkClick r:id="rId2">
                  <a:extLst>
                    <a:ext uri="{A12FA001-AC4F-418D-AE19-62706E023703}">
                      <ahyp:hlinkClr xmlns:ahyp="http://schemas.microsoft.com/office/drawing/2018/hyperlinkcolor" val="tx"/>
                    </a:ext>
                  </a:extLst>
                </a:hlinkClick>
              </a:rPr>
              <a:t> Dataset : </a:t>
            </a:r>
            <a:r>
              <a:rPr lang="en-US" u="sng" dirty="0" err="1">
                <a:hlinkClick r:id="rId2">
                  <a:extLst>
                    <a:ext uri="{A12FA001-AC4F-418D-AE19-62706E023703}">
                      <ahyp:hlinkClr xmlns:ahyp="http://schemas.microsoft.com/office/drawing/2018/hyperlinkcolor" val="tx"/>
                    </a:ext>
                  </a:extLst>
                </a:hlinkClick>
              </a:rPr>
              <a:t>Speed_Dating</a:t>
            </a:r>
            <a:endParaRPr lang="fr-FR" dirty="0"/>
          </a:p>
        </p:txBody>
      </p:sp>
      <p:sp>
        <p:nvSpPr>
          <p:cNvPr id="5" name="Rectangle 4">
            <a:extLst>
              <a:ext uri="{FF2B5EF4-FFF2-40B4-BE49-F238E27FC236}">
                <a16:creationId xmlns:a16="http://schemas.microsoft.com/office/drawing/2014/main" id="{CEF3A402-B7B3-4458-8297-ACF805CCB08E}"/>
              </a:ext>
            </a:extLst>
          </p:cNvPr>
          <p:cNvSpPr/>
          <p:nvPr/>
        </p:nvSpPr>
        <p:spPr>
          <a:xfrm>
            <a:off x="1063069" y="1212086"/>
            <a:ext cx="3544560" cy="369332"/>
          </a:xfrm>
          <a:prstGeom prst="rect">
            <a:avLst/>
          </a:prstGeom>
        </p:spPr>
        <p:txBody>
          <a:bodyPr wrap="none">
            <a:spAutoFit/>
          </a:bodyPr>
          <a:lstStyle/>
          <a:p>
            <a:r>
              <a:rPr lang="en-US" b="1" dirty="0">
                <a:solidFill>
                  <a:srgbClr val="000000"/>
                </a:solidFill>
                <a:latin typeface="Helvetica Neue"/>
              </a:rPr>
              <a:t>Influence of the Same Religion</a:t>
            </a:r>
            <a:endParaRPr lang="fr-FR" b="1" i="0" dirty="0">
              <a:solidFill>
                <a:srgbClr val="000000"/>
              </a:solidFill>
              <a:effectLst/>
              <a:latin typeface="Helvetica Neue"/>
            </a:endParaRPr>
          </a:p>
        </p:txBody>
      </p:sp>
      <p:sp>
        <p:nvSpPr>
          <p:cNvPr id="6" name="Rectangle 5">
            <a:extLst>
              <a:ext uri="{FF2B5EF4-FFF2-40B4-BE49-F238E27FC236}">
                <a16:creationId xmlns:a16="http://schemas.microsoft.com/office/drawing/2014/main" id="{7F97DE08-AB20-442D-985E-ABED7666B443}"/>
              </a:ext>
            </a:extLst>
          </p:cNvPr>
          <p:cNvSpPr/>
          <p:nvPr/>
        </p:nvSpPr>
        <p:spPr>
          <a:xfrm>
            <a:off x="6409192" y="1209675"/>
            <a:ext cx="5578674" cy="369332"/>
          </a:xfrm>
          <a:prstGeom prst="rect">
            <a:avLst/>
          </a:prstGeom>
        </p:spPr>
        <p:txBody>
          <a:bodyPr wrap="square">
            <a:spAutoFit/>
          </a:bodyPr>
          <a:lstStyle/>
          <a:p>
            <a:r>
              <a:rPr lang="fr-FR" b="1" dirty="0"/>
              <a:t>Importance of sharing the </a:t>
            </a:r>
            <a:r>
              <a:rPr lang="fr-FR" b="1" dirty="0" err="1"/>
              <a:t>same</a:t>
            </a:r>
            <a:r>
              <a:rPr lang="fr-FR" b="1" dirty="0"/>
              <a:t> racial/</a:t>
            </a:r>
            <a:r>
              <a:rPr lang="fr-FR" b="1" dirty="0" err="1"/>
              <a:t>ethnic</a:t>
            </a:r>
            <a:r>
              <a:rPr lang="fr-FR" b="1" dirty="0"/>
              <a:t> </a:t>
            </a:r>
            <a:r>
              <a:rPr lang="fr-FR" b="1" dirty="0" err="1"/>
              <a:t>origin</a:t>
            </a:r>
            <a:r>
              <a:rPr lang="fr-FR" b="1" dirty="0"/>
              <a:t>?</a:t>
            </a:r>
          </a:p>
        </p:txBody>
      </p:sp>
      <p:pic>
        <p:nvPicPr>
          <p:cNvPr id="8" name="Picture 7">
            <a:extLst>
              <a:ext uri="{FF2B5EF4-FFF2-40B4-BE49-F238E27FC236}">
                <a16:creationId xmlns:a16="http://schemas.microsoft.com/office/drawing/2014/main" id="{627ADBBD-B1C7-435C-90BB-E6FB1A03AD0F}"/>
              </a:ext>
            </a:extLst>
          </p:cNvPr>
          <p:cNvPicPr>
            <a:picLocks noChangeAspect="1"/>
          </p:cNvPicPr>
          <p:nvPr/>
        </p:nvPicPr>
        <p:blipFill>
          <a:blip r:embed="rId3">
            <a:duotone>
              <a:schemeClr val="accent2">
                <a:shade val="45000"/>
                <a:satMod val="135000"/>
              </a:schemeClr>
              <a:prstClr val="white"/>
            </a:duotone>
          </a:blip>
          <a:stretch>
            <a:fillRect/>
          </a:stretch>
        </p:blipFill>
        <p:spPr>
          <a:xfrm>
            <a:off x="955393" y="1584286"/>
            <a:ext cx="3877355" cy="2437372"/>
          </a:xfrm>
          <a:prstGeom prst="rect">
            <a:avLst/>
          </a:prstGeom>
        </p:spPr>
      </p:pic>
      <p:pic>
        <p:nvPicPr>
          <p:cNvPr id="9" name="Picture 8">
            <a:extLst>
              <a:ext uri="{FF2B5EF4-FFF2-40B4-BE49-F238E27FC236}">
                <a16:creationId xmlns:a16="http://schemas.microsoft.com/office/drawing/2014/main" id="{1B28E114-730B-4CD9-81CC-5AAA9B585B96}"/>
              </a:ext>
            </a:extLst>
          </p:cNvPr>
          <p:cNvPicPr>
            <a:picLocks noChangeAspect="1"/>
          </p:cNvPicPr>
          <p:nvPr/>
        </p:nvPicPr>
        <p:blipFill>
          <a:blip r:embed="rId4">
            <a:duotone>
              <a:schemeClr val="accent2">
                <a:shade val="45000"/>
                <a:satMod val="135000"/>
              </a:schemeClr>
              <a:prstClr val="white"/>
            </a:duotone>
          </a:blip>
          <a:stretch>
            <a:fillRect/>
          </a:stretch>
        </p:blipFill>
        <p:spPr>
          <a:xfrm>
            <a:off x="7076776" y="1651284"/>
            <a:ext cx="3835694" cy="2415989"/>
          </a:xfrm>
          <a:prstGeom prst="rect">
            <a:avLst/>
          </a:prstGeom>
        </p:spPr>
      </p:pic>
      <p:cxnSp>
        <p:nvCxnSpPr>
          <p:cNvPr id="10" name="Straight Connector 9">
            <a:extLst>
              <a:ext uri="{FF2B5EF4-FFF2-40B4-BE49-F238E27FC236}">
                <a16:creationId xmlns:a16="http://schemas.microsoft.com/office/drawing/2014/main" id="{4AF667BA-2755-4785-A20E-0D0069979615}"/>
              </a:ext>
            </a:extLst>
          </p:cNvPr>
          <p:cNvCxnSpPr/>
          <p:nvPr/>
        </p:nvCxnSpPr>
        <p:spPr>
          <a:xfrm>
            <a:off x="6014109" y="1407144"/>
            <a:ext cx="0" cy="5294739"/>
          </a:xfrm>
          <a:prstGeom prst="line">
            <a:avLst/>
          </a:prstGeom>
          <a:ln w="6350"/>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365710A1-3380-431C-938A-6B427343238B}"/>
              </a:ext>
            </a:extLst>
          </p:cNvPr>
          <p:cNvPicPr>
            <a:picLocks noChangeAspect="1"/>
          </p:cNvPicPr>
          <p:nvPr/>
        </p:nvPicPr>
        <p:blipFill>
          <a:blip r:embed="rId5">
            <a:duotone>
              <a:schemeClr val="accent5">
                <a:shade val="45000"/>
                <a:satMod val="135000"/>
              </a:schemeClr>
              <a:prstClr val="white"/>
            </a:duotone>
          </a:blip>
          <a:stretch>
            <a:fillRect/>
          </a:stretch>
        </p:blipFill>
        <p:spPr>
          <a:xfrm>
            <a:off x="6409192" y="4097982"/>
            <a:ext cx="2963706" cy="2658169"/>
          </a:xfrm>
          <a:prstGeom prst="rect">
            <a:avLst/>
          </a:prstGeom>
        </p:spPr>
      </p:pic>
      <p:pic>
        <p:nvPicPr>
          <p:cNvPr id="12" name="Picture 11">
            <a:extLst>
              <a:ext uri="{FF2B5EF4-FFF2-40B4-BE49-F238E27FC236}">
                <a16:creationId xmlns:a16="http://schemas.microsoft.com/office/drawing/2014/main" id="{F8262825-7DAC-4521-A141-46B4B74786D9}"/>
              </a:ext>
            </a:extLst>
          </p:cNvPr>
          <p:cNvPicPr>
            <a:picLocks noChangeAspect="1"/>
          </p:cNvPicPr>
          <p:nvPr/>
        </p:nvPicPr>
        <p:blipFill>
          <a:blip r:embed="rId6">
            <a:duotone>
              <a:schemeClr val="accent5">
                <a:shade val="45000"/>
                <a:satMod val="135000"/>
              </a:schemeClr>
              <a:prstClr val="white"/>
            </a:duotone>
          </a:blip>
          <a:stretch>
            <a:fillRect/>
          </a:stretch>
        </p:blipFill>
        <p:spPr>
          <a:xfrm>
            <a:off x="1342156" y="4054513"/>
            <a:ext cx="3023802" cy="2617705"/>
          </a:xfrm>
          <a:prstGeom prst="rect">
            <a:avLst/>
          </a:prstGeom>
        </p:spPr>
      </p:pic>
      <p:pic>
        <p:nvPicPr>
          <p:cNvPr id="2" name="Picture 1">
            <a:extLst>
              <a:ext uri="{FF2B5EF4-FFF2-40B4-BE49-F238E27FC236}">
                <a16:creationId xmlns:a16="http://schemas.microsoft.com/office/drawing/2014/main" id="{287A59CA-F511-478F-AA8A-5DB53013ED0F}"/>
              </a:ext>
            </a:extLst>
          </p:cNvPr>
          <p:cNvPicPr>
            <a:picLocks noChangeAspect="1"/>
          </p:cNvPicPr>
          <p:nvPr/>
        </p:nvPicPr>
        <p:blipFill>
          <a:blip r:embed="rId7">
            <a:duotone>
              <a:schemeClr val="accent4">
                <a:shade val="45000"/>
                <a:satMod val="135000"/>
              </a:schemeClr>
              <a:prstClr val="white"/>
            </a:duotone>
          </a:blip>
          <a:stretch>
            <a:fillRect/>
          </a:stretch>
        </p:blipFill>
        <p:spPr>
          <a:xfrm>
            <a:off x="9873843" y="4879062"/>
            <a:ext cx="1655119" cy="1358237"/>
          </a:xfrm>
          <a:prstGeom prst="rect">
            <a:avLst/>
          </a:prstGeom>
        </p:spPr>
      </p:pic>
    </p:spTree>
    <p:extLst>
      <p:ext uri="{BB962C8B-B14F-4D97-AF65-F5344CB8AC3E}">
        <p14:creationId xmlns:p14="http://schemas.microsoft.com/office/powerpoint/2010/main" val="369763177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473</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Helvetica Neue</vt:lpstr>
      <vt:lpstr>Arial</vt:lpstr>
      <vt:lpstr>Courier New</vt:lpstr>
      <vt:lpstr>Franklin Gothic Book</vt:lpstr>
      <vt:lpstr>Franklin Gothic Demi</vt:lpstr>
      <vt:lpstr>Wingdings 2</vt:lpstr>
      <vt:lpstr>DividendVTI</vt:lpstr>
      <vt:lpstr>Secret Ingredients for Falling in Love the Second Date</vt:lpstr>
      <vt:lpstr>Taking steps is easy Standing still is hard... Everything is different The second time around.  Regina Spektor</vt:lpstr>
      <vt:lpstr>  Table of Contents  I. Clean Dataset : Speed_Dating II. Desciptive Dataset : Speed_Dating III. Deep dive in love IV. Conclusion      SIDI AND Emilien  </vt:lpstr>
      <vt:lpstr>I. Clean Dataset : Speed_Dating</vt:lpstr>
      <vt:lpstr>II. Desciptive Dataset : Speed_Dating</vt:lpstr>
      <vt:lpstr>PowerPoint Presentation</vt:lpstr>
      <vt:lpstr>PowerPoint Presentation</vt:lpstr>
      <vt:lpstr>PowerPoint Presentation</vt:lpstr>
      <vt:lpstr>PowerPoint Presentation</vt:lpstr>
      <vt:lpstr>III. Deep dive in love</vt:lpstr>
      <vt:lpstr>III. Deep dive in love              PREFERENCE VERSUS REALITY</vt:lpstr>
      <vt:lpstr>iv. Conclusion</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2020-03-20T09:54:06Z</dcterms:created>
  <dcterms:modified xsi:type="dcterms:W3CDTF">2020-03-20T15:14:37Z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