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notesMasterIdLst>
    <p:notesMasterId r:id="rId18"/>
  </p:notesMasterIdLst>
  <p:sldIdLst>
    <p:sldId id="257" r:id="rId5"/>
    <p:sldId id="259" r:id="rId6"/>
    <p:sldId id="258" r:id="rId7"/>
    <p:sldId id="260" r:id="rId8"/>
    <p:sldId id="262" r:id="rId9"/>
    <p:sldId id="261" r:id="rId10"/>
    <p:sldId id="263" r:id="rId11"/>
    <p:sldId id="264" r:id="rId12"/>
    <p:sldId id="269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480F-2C57-4E9B-93AB-B350A5F064DA}" type="datetimeFigureOut">
              <a:rPr lang="fr-FR" smtClean="0"/>
              <a:t>18/04/2020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56B2-F917-4ADC-AF99-0D4E44A1B3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4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56B2-F917-4ADC-AF99-0D4E44A1B3F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39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fr-FR" b="1" dirty="0"/>
              <a:t>Fraudulent </a:t>
            </a:r>
            <a:r>
              <a:rPr lang="en-US" b="1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Emilien NORY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16037-E266-4C98-8E57-37584B99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2848638"/>
            <a:ext cx="11298933" cy="36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0504-571B-4FA1-A309-CCF21BF8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4396"/>
          </a:xfrm>
        </p:spPr>
        <p:txBody>
          <a:bodyPr/>
          <a:lstStyle/>
          <a:p>
            <a:pPr algn="ctr"/>
            <a:r>
              <a:rPr lang="fr-FR" dirty="0"/>
              <a:t>Matrice de confusion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01913-3BE4-4FBD-8744-4FF05280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89" y="3989519"/>
            <a:ext cx="3661153" cy="2538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BF406-1D7F-4D1D-8A62-8EF29D2C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3" y="1391578"/>
            <a:ext cx="3683090" cy="2540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F70E6-52C0-4D6D-B6ED-4C776FE4F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732" y="1391577"/>
            <a:ext cx="3915733" cy="2595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013B8-C6D0-42EB-9309-5D3ED56AC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13" y="3987401"/>
            <a:ext cx="4041691" cy="2540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397A7-1EB5-4847-843E-8DAC7AD57EBE}"/>
              </a:ext>
            </a:extLst>
          </p:cNvPr>
          <p:cNvSpPr txBox="1"/>
          <p:nvPr/>
        </p:nvSpPr>
        <p:spPr>
          <a:xfrm>
            <a:off x="111760" y="2489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69C9F-877D-406F-AD99-7FDE91B683E7}"/>
              </a:ext>
            </a:extLst>
          </p:cNvPr>
          <p:cNvSpPr txBox="1"/>
          <p:nvPr/>
        </p:nvSpPr>
        <p:spPr>
          <a:xfrm>
            <a:off x="111760" y="49291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1C1B6-B8AA-4162-AC0C-D64A96E651FE}"/>
              </a:ext>
            </a:extLst>
          </p:cNvPr>
          <p:cNvSpPr txBox="1"/>
          <p:nvPr/>
        </p:nvSpPr>
        <p:spPr>
          <a:xfrm>
            <a:off x="4597604" y="247731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0A7F1-8E3F-4393-BF35-57254116CE12}"/>
              </a:ext>
            </a:extLst>
          </p:cNvPr>
          <p:cNvSpPr txBox="1"/>
          <p:nvPr/>
        </p:nvSpPr>
        <p:spPr>
          <a:xfrm>
            <a:off x="4535640" y="492916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5A2F6-FF78-4679-9DF2-DA4FDD66BD4C}"/>
              </a:ext>
            </a:extLst>
          </p:cNvPr>
          <p:cNvSpPr/>
          <p:nvPr/>
        </p:nvSpPr>
        <p:spPr>
          <a:xfrm>
            <a:off x="9161593" y="1585186"/>
            <a:ext cx="27497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/>
              <a:t>Mean</a:t>
            </a:r>
            <a:r>
              <a:rPr lang="fr-FR" sz="1400" dirty="0"/>
              <a:t> Price Fraud :               36.99</a:t>
            </a:r>
          </a:p>
          <a:p>
            <a:r>
              <a:rPr lang="fr-FR" sz="1400" dirty="0" err="1"/>
              <a:t>Mean</a:t>
            </a:r>
            <a:r>
              <a:rPr lang="fr-FR" sz="1400" dirty="0"/>
              <a:t> Price </a:t>
            </a:r>
            <a:r>
              <a:rPr lang="fr-FR" sz="1400" dirty="0" err="1"/>
              <a:t>Without</a:t>
            </a:r>
            <a:r>
              <a:rPr lang="fr-FR" sz="1400" dirty="0"/>
              <a:t> Fraud : 36.93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731DE-5576-42E9-AB5C-1D4F53CA2865}"/>
              </a:ext>
            </a:extLst>
          </p:cNvPr>
          <p:cNvSpPr txBox="1"/>
          <p:nvPr/>
        </p:nvSpPr>
        <p:spPr>
          <a:xfrm>
            <a:off x="8832851" y="2988996"/>
            <a:ext cx="314278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A=abs(231*39.99 + 2125*36.93</a:t>
            </a:r>
          </a:p>
          <a:p>
            <a:r>
              <a:rPr lang="fr-FR" sz="1600" dirty="0"/>
              <a:t>     - 2545*36,99)</a:t>
            </a:r>
          </a:p>
          <a:p>
            <a:endParaRPr lang="fr-FR" sz="1600" dirty="0"/>
          </a:p>
          <a:p>
            <a:r>
              <a:rPr lang="fr-FR" sz="1600" dirty="0"/>
              <a:t>A=  6 425,61</a:t>
            </a:r>
          </a:p>
          <a:p>
            <a:r>
              <a:rPr lang="fr-FR" sz="1600" dirty="0"/>
              <a:t>B= 14 924,04</a:t>
            </a:r>
          </a:p>
          <a:p>
            <a:r>
              <a:rPr lang="fr-FR" sz="1600" dirty="0"/>
              <a:t>C= 15 071,94</a:t>
            </a:r>
          </a:p>
          <a:p>
            <a:r>
              <a:rPr lang="fr-FR" sz="1600" dirty="0"/>
              <a:t>D= 14 998,02</a:t>
            </a:r>
          </a:p>
          <a:p>
            <a:endParaRPr lang="fr-FR" sz="1600" dirty="0"/>
          </a:p>
          <a:p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4D4F5-724D-4BBF-B3F4-010795D7994C}"/>
              </a:ext>
            </a:extLst>
          </p:cNvPr>
          <p:cNvSpPr/>
          <p:nvPr/>
        </p:nvSpPr>
        <p:spPr>
          <a:xfrm>
            <a:off x="8865323" y="2846642"/>
            <a:ext cx="3169920" cy="22266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B3791-57BD-4F76-B8E1-295FBEC605EA}"/>
              </a:ext>
            </a:extLst>
          </p:cNvPr>
          <p:cNvSpPr txBox="1"/>
          <p:nvPr/>
        </p:nvSpPr>
        <p:spPr>
          <a:xfrm>
            <a:off x="111760" y="637052"/>
            <a:ext cx="3928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Train Test split = 0,33</a:t>
            </a:r>
          </a:p>
        </p:txBody>
      </p:sp>
    </p:spTree>
    <p:extLst>
      <p:ext uri="{BB962C8B-B14F-4D97-AF65-F5344CB8AC3E}">
        <p14:creationId xmlns:p14="http://schemas.microsoft.com/office/powerpoint/2010/main" val="40133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4AE9E4-A342-4A6E-AE8C-566887E0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07" y="2371745"/>
            <a:ext cx="6524625" cy="423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B48FE-1618-405D-AEF0-30B6D2F2D813}"/>
              </a:ext>
            </a:extLst>
          </p:cNvPr>
          <p:cNvSpPr txBox="1"/>
          <p:nvPr/>
        </p:nvSpPr>
        <p:spPr>
          <a:xfrm>
            <a:off x="4396656" y="660400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PCA case : </a:t>
            </a:r>
            <a:r>
              <a:rPr lang="fr-FR" sz="2400" b="1" u="sng" dirty="0" err="1"/>
              <a:t>SMOTETomek</a:t>
            </a:r>
            <a:endParaRPr lang="fr-FR" sz="24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596ED-904C-41DB-AE2F-D308F725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71" y="1229062"/>
            <a:ext cx="6066095" cy="11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543A-4A21-484A-8E73-50F435DC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 before Smotetomek                       </a:t>
            </a:r>
            <a:r>
              <a:rPr lang="fr-FR" dirty="0" err="1"/>
              <a:t>pca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smotetomek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569019-DD89-45F5-B7BA-14E4917EF610}"/>
              </a:ext>
            </a:extLst>
          </p:cNvPr>
          <p:cNvSpPr/>
          <p:nvPr/>
        </p:nvSpPr>
        <p:spPr>
          <a:xfrm>
            <a:off x="5680979" y="3551078"/>
            <a:ext cx="687156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6B2A2EA-3DF0-4BD6-9501-0C82884A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76" y="1825781"/>
            <a:ext cx="5737455" cy="39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576A7CD-EBD2-4CE9-ACEC-6F353125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65" y="1825781"/>
            <a:ext cx="5737455" cy="39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7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6873-452F-45DF-873A-29CC731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SMOTETOMEK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4170F-EF86-4529-8DA9-10B3610B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2" y="2844002"/>
            <a:ext cx="6302829" cy="2205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0AEF7-F253-4EAC-BE1E-A5801765A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4" y="2394584"/>
            <a:ext cx="4844249" cy="3376295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5A251AE0-E868-4018-8F73-CED8BDD455ED}"/>
              </a:ext>
            </a:extLst>
          </p:cNvPr>
          <p:cNvSpPr/>
          <p:nvPr/>
        </p:nvSpPr>
        <p:spPr>
          <a:xfrm>
            <a:off x="5583058" y="5917759"/>
            <a:ext cx="959982" cy="707357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84065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9FD6-A125-4647-A3EC-63F70962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Overview of fraud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64289B-34D1-469F-B0FB-FEC11386AA17}"/>
              </a:ext>
            </a:extLst>
          </p:cNvPr>
          <p:cNvSpPr/>
          <p:nvPr/>
        </p:nvSpPr>
        <p:spPr>
          <a:xfrm>
            <a:off x="679508" y="2768367"/>
            <a:ext cx="3212984" cy="8221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02BC-9756-46C4-9836-EE6ED108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508" y="2836654"/>
            <a:ext cx="3363986" cy="30013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Ratio of fraudulent cases: 9%</a:t>
            </a:r>
          </a:p>
          <a:p>
            <a:pPr>
              <a:lnSpc>
                <a:spcPct val="100000"/>
              </a:lnSpc>
            </a:pPr>
            <a:r>
              <a:rPr lang="en-US" dirty="0"/>
              <a:t>Ratio of non-fraudulent cases: 91%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1CD61-0919-4BD9-9E87-0E947F0D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71" y="901069"/>
            <a:ext cx="5973880" cy="5605225"/>
          </a:xfrm>
          <a:prstGeom prst="rect">
            <a:avLst/>
          </a:prstGeom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9C44F4BA-66DE-4019-ABCD-62FE14D585CB}"/>
              </a:ext>
            </a:extLst>
          </p:cNvPr>
          <p:cNvSpPr/>
          <p:nvPr/>
        </p:nvSpPr>
        <p:spPr>
          <a:xfrm>
            <a:off x="1676400" y="5281930"/>
            <a:ext cx="934720" cy="824230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30641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82413E-D292-45B6-AC60-5220E60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66" y="782449"/>
            <a:ext cx="3031852" cy="461368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Rank of Country Fraud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D35EDC-28AF-4213-B676-21D89A24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63" y="1394818"/>
            <a:ext cx="2661058" cy="4779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EAA3A-B6C0-493C-9896-02ACE863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15" y="1243817"/>
            <a:ext cx="7790776" cy="4658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BFCDD-19F3-433F-9EBF-5BDA9C51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41" y="1394818"/>
            <a:ext cx="1529350" cy="47796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B121F5-FA25-4C5C-AD72-E84869FAC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615" y="1243817"/>
            <a:ext cx="8065385" cy="4837371"/>
          </a:xfrm>
          <a:prstGeom prst="rect">
            <a:avLst/>
          </a:prstGeom>
        </p:spPr>
      </p:pic>
      <p:sp>
        <p:nvSpPr>
          <p:cNvPr id="18" name="Heptagon 17">
            <a:extLst>
              <a:ext uri="{FF2B5EF4-FFF2-40B4-BE49-F238E27FC236}">
                <a16:creationId xmlns:a16="http://schemas.microsoft.com/office/drawing/2014/main" id="{062622DB-4AF4-4A26-AFE9-FE270ADE596B}"/>
              </a:ext>
            </a:extLst>
          </p:cNvPr>
          <p:cNvSpPr/>
          <p:nvPr/>
        </p:nvSpPr>
        <p:spPr>
          <a:xfrm>
            <a:off x="7610661" y="6081188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9D5D-B686-438E-8A0D-037583D3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Time </a:t>
            </a:r>
            <a:r>
              <a:rPr lang="fr-FR" cap="none" dirty="0" err="1"/>
              <a:t>is</a:t>
            </a:r>
            <a:r>
              <a:rPr lang="fr-FR" cap="none" dirty="0"/>
              <a:t> </a:t>
            </a:r>
            <a:r>
              <a:rPr lang="fr-FR" cap="none" dirty="0" err="1"/>
              <a:t>consuming</a:t>
            </a:r>
            <a:r>
              <a:rPr lang="fr-FR" cap="none" dirty="0"/>
              <a:t> Fraud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1266C-E0A3-4247-A05D-3F5325A5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78" y="3265787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38E67-2BB4-41D2-9AF4-1B7213C8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30" y="1537030"/>
            <a:ext cx="3771005" cy="3771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32B1E-9835-448C-B8B6-4C6E36126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502" y="1681456"/>
            <a:ext cx="4116581" cy="3633046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8962C53D-72AB-4BA1-AD06-DA2D86CD9B69}"/>
              </a:ext>
            </a:extLst>
          </p:cNvPr>
          <p:cNvSpPr/>
          <p:nvPr/>
        </p:nvSpPr>
        <p:spPr>
          <a:xfrm>
            <a:off x="7610661" y="6081188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65%</a:t>
            </a:r>
          </a:p>
        </p:txBody>
      </p:sp>
    </p:spTree>
    <p:extLst>
      <p:ext uri="{BB962C8B-B14F-4D97-AF65-F5344CB8AC3E}">
        <p14:creationId xmlns:p14="http://schemas.microsoft.com/office/powerpoint/2010/main" val="28561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E9EB-B8B2-4E65-932A-B66AE884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cap="none" dirty="0"/>
              <a:t>IP Count &gt;5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C397C-E3D0-472E-9DA5-BF3E3EF5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28" y="1300162"/>
            <a:ext cx="638175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0B2FA-5DF7-4231-BBBB-70BEA9F7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58" y="2912770"/>
            <a:ext cx="2914650" cy="2676525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A2556560-A892-4BF5-8DBE-22F7AD3100C4}"/>
              </a:ext>
            </a:extLst>
          </p:cNvPr>
          <p:cNvSpPr/>
          <p:nvPr/>
        </p:nvSpPr>
        <p:spPr>
          <a:xfrm>
            <a:off x="7610661" y="6081188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62322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C26-E052-42AC-B5CA-1EB3803C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071519"/>
          </a:xfrm>
        </p:spPr>
        <p:txBody>
          <a:bodyPr/>
          <a:lstStyle/>
          <a:p>
            <a:pPr algn="ctr"/>
            <a:r>
              <a:rPr lang="fr-FR" cap="none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BAE8-01FE-4806-A9A2-EC791D33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7753F-844B-413F-8780-2996C9CD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0" y="781359"/>
            <a:ext cx="3380645" cy="19016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DB5AD5-17A8-43FF-86D6-42D772FA8F4C}"/>
              </a:ext>
            </a:extLst>
          </p:cNvPr>
          <p:cNvSpPr/>
          <p:nvPr/>
        </p:nvSpPr>
        <p:spPr>
          <a:xfrm>
            <a:off x="593460" y="3047272"/>
            <a:ext cx="338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When we get the data, after data cleaning…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79511-FE4A-448A-A7B0-05E7F862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77" y="577356"/>
            <a:ext cx="7379275" cy="6063590"/>
          </a:xfrm>
          <a:prstGeom prst="rect">
            <a:avLst/>
          </a:prstGeom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45964978-0C89-494C-BD3D-F3A8EA8F530D}"/>
              </a:ext>
            </a:extLst>
          </p:cNvPr>
          <p:cNvSpPr/>
          <p:nvPr/>
        </p:nvSpPr>
        <p:spPr>
          <a:xfrm>
            <a:off x="1758501" y="5582794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77%</a:t>
            </a:r>
          </a:p>
        </p:txBody>
      </p:sp>
    </p:spTree>
    <p:extLst>
      <p:ext uri="{BB962C8B-B14F-4D97-AF65-F5344CB8AC3E}">
        <p14:creationId xmlns:p14="http://schemas.microsoft.com/office/powerpoint/2010/main" val="42178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35E74E-C851-4495-B461-67912601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116" y="496883"/>
            <a:ext cx="7381589" cy="896504"/>
          </a:xfrm>
        </p:spPr>
        <p:txBody>
          <a:bodyPr>
            <a:normAutofit/>
          </a:bodyPr>
          <a:lstStyle/>
          <a:p>
            <a:r>
              <a:rPr lang="fr-FR" sz="2400" dirty="0"/>
              <a:t>Time to test your models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3052A-B82A-4CF8-9517-5CE140931F77}"/>
              </a:ext>
            </a:extLst>
          </p:cNvPr>
          <p:cNvSpPr txBox="1"/>
          <p:nvPr/>
        </p:nvSpPr>
        <p:spPr>
          <a:xfrm>
            <a:off x="2840734" y="1695346"/>
            <a:ext cx="65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35F12-8425-44D5-84C1-A84CE9B10603}"/>
              </a:ext>
            </a:extLst>
          </p:cNvPr>
          <p:cNvSpPr txBox="1"/>
          <p:nvPr/>
        </p:nvSpPr>
        <p:spPr>
          <a:xfrm>
            <a:off x="8919103" y="1695346"/>
            <a:ext cx="58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</a:t>
            </a:r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7F3E0BBE-996A-40A6-8A5B-D42A8BBC72EF}"/>
              </a:ext>
            </a:extLst>
          </p:cNvPr>
          <p:cNvSpPr/>
          <p:nvPr/>
        </p:nvSpPr>
        <p:spPr>
          <a:xfrm>
            <a:off x="5863141" y="6019361"/>
            <a:ext cx="822684" cy="683512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95%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F0FD7B-5532-4A55-8C21-DB1C7904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1975081"/>
            <a:ext cx="6014720" cy="3802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FB2933-FFEE-4435-BCB0-FE55D272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80" y="1924765"/>
            <a:ext cx="6014720" cy="3903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9476AC-592B-4637-8D8F-027D8F64BA6B}"/>
              </a:ext>
            </a:extLst>
          </p:cNvPr>
          <p:cNvSpPr txBox="1"/>
          <p:nvPr/>
        </p:nvSpPr>
        <p:spPr>
          <a:xfrm>
            <a:off x="111760" y="637052"/>
            <a:ext cx="3687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Train Test split = 0,2</a:t>
            </a:r>
          </a:p>
        </p:txBody>
      </p:sp>
    </p:spTree>
    <p:extLst>
      <p:ext uri="{BB962C8B-B14F-4D97-AF65-F5344CB8AC3E}">
        <p14:creationId xmlns:p14="http://schemas.microsoft.com/office/powerpoint/2010/main" val="175389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12D0-5E23-4DFF-BEE8-B4DC3DDA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5292"/>
          </a:xfrm>
        </p:spPr>
        <p:txBody>
          <a:bodyPr/>
          <a:lstStyle/>
          <a:p>
            <a:pPr algn="ctr"/>
            <a:r>
              <a:rPr lang="fr-FR" dirty="0"/>
              <a:t>model ranking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48A453-A4F5-4CBC-AC3E-F64513605686}"/>
              </a:ext>
            </a:extLst>
          </p:cNvPr>
          <p:cNvGrpSpPr/>
          <p:nvPr/>
        </p:nvGrpSpPr>
        <p:grpSpPr>
          <a:xfrm>
            <a:off x="10178911" y="2522715"/>
            <a:ext cx="2013089" cy="1589312"/>
            <a:chOff x="8167961" y="2155267"/>
            <a:chExt cx="1783534" cy="1300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089618-9442-4771-8448-E5D84808C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7961" y="2155267"/>
              <a:ext cx="341173" cy="2958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CE97C3-7AE2-41FE-8F14-9F763BA2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7961" y="2472917"/>
              <a:ext cx="341172" cy="2958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97BBF-A47E-4957-A67A-2D2B702A1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CFCF9"/>
                </a:clrFrom>
                <a:clrTo>
                  <a:srgbClr val="FCFCF9">
                    <a:alpha val="0"/>
                  </a:srgbClr>
                </a:clrTo>
              </a:clrChange>
              <a:duotone>
                <a:prstClr val="black"/>
                <a:srgbClr val="66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67961" y="2790566"/>
              <a:ext cx="341173" cy="2958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DD4D42-D0D4-49E0-9977-978E6218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83380" y="3143542"/>
              <a:ext cx="341173" cy="2958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D99B0C-49C8-49E4-83CC-70F92730BA21}"/>
                </a:ext>
              </a:extLst>
            </p:cNvPr>
            <p:cNvSpPr txBox="1"/>
            <p:nvPr/>
          </p:nvSpPr>
          <p:spPr>
            <a:xfrm>
              <a:off x="8736913" y="2288250"/>
              <a:ext cx="618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First</a:t>
              </a:r>
              <a:r>
                <a:rPr lang="fr-FR" sz="2000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C2C02B-EF6B-48E2-8DBB-BB0749B71B12}"/>
                </a:ext>
              </a:extLst>
            </p:cNvPr>
            <p:cNvSpPr txBox="1"/>
            <p:nvPr/>
          </p:nvSpPr>
          <p:spPr>
            <a:xfrm>
              <a:off x="8721493" y="2771970"/>
              <a:ext cx="121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Seconde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B76E5-3509-4DB4-B155-CD33DD6F7EEB}"/>
                </a:ext>
              </a:extLst>
            </p:cNvPr>
            <p:cNvSpPr txBox="1"/>
            <p:nvPr/>
          </p:nvSpPr>
          <p:spPr>
            <a:xfrm>
              <a:off x="8736913" y="3086438"/>
              <a:ext cx="1214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Third</a:t>
              </a:r>
              <a:r>
                <a:rPr lang="fr-FR" dirty="0"/>
                <a:t> 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6D4192C7-CA04-4B57-853D-5DC5A95FA0E5}"/>
                </a:ext>
              </a:extLst>
            </p:cNvPr>
            <p:cNvSpPr/>
            <p:nvPr/>
          </p:nvSpPr>
          <p:spPr>
            <a:xfrm>
              <a:off x="8524553" y="2155267"/>
              <a:ext cx="212360" cy="63529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AA9B3AE-A7C5-45AD-A63D-861535FA7CE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509134" y="2938502"/>
              <a:ext cx="121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5B16C0-1831-4818-BB70-AB3223606A98}"/>
                </a:ext>
              </a:extLst>
            </p:cNvPr>
            <p:cNvCxnSpPr/>
            <p:nvPr/>
          </p:nvCxnSpPr>
          <p:spPr>
            <a:xfrm>
              <a:off x="8524553" y="3291478"/>
              <a:ext cx="121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ED3320-AAF7-437B-A1A1-1E37D4364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589" y="2154172"/>
            <a:ext cx="8647780" cy="31525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280152-EFD0-45D7-AA3E-CF4E31B8D063}"/>
              </a:ext>
            </a:extLst>
          </p:cNvPr>
          <p:cNvSpPr txBox="1"/>
          <p:nvPr/>
        </p:nvSpPr>
        <p:spPr>
          <a:xfrm>
            <a:off x="111760" y="637052"/>
            <a:ext cx="3687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Train Test split = 0,2</a:t>
            </a:r>
          </a:p>
        </p:txBody>
      </p:sp>
    </p:spTree>
    <p:extLst>
      <p:ext uri="{BB962C8B-B14F-4D97-AF65-F5344CB8AC3E}">
        <p14:creationId xmlns:p14="http://schemas.microsoft.com/office/powerpoint/2010/main" val="255339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12D0-5E23-4DFF-BEE8-B4DC3DDA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91" y="1479384"/>
            <a:ext cx="11029616" cy="635292"/>
          </a:xfrm>
        </p:spPr>
        <p:txBody>
          <a:bodyPr/>
          <a:lstStyle/>
          <a:p>
            <a:pPr algn="ctr"/>
            <a:r>
              <a:rPr lang="fr-FR" dirty="0"/>
              <a:t>model ranking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48A453-A4F5-4CBC-AC3E-F64513605686}"/>
              </a:ext>
            </a:extLst>
          </p:cNvPr>
          <p:cNvGrpSpPr/>
          <p:nvPr/>
        </p:nvGrpSpPr>
        <p:grpSpPr>
          <a:xfrm>
            <a:off x="1615665" y="2076304"/>
            <a:ext cx="10576335" cy="3456278"/>
            <a:chOff x="581192" y="1789977"/>
            <a:chExt cx="9370303" cy="28282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E67921-EC51-49FE-A50F-57F4FF51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2" y="1789977"/>
              <a:ext cx="7586769" cy="282820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089618-9442-4771-8448-E5D84808C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7961" y="2155267"/>
              <a:ext cx="341173" cy="2958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CE97C3-7AE2-41FE-8F14-9F763BA2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7961" y="2472917"/>
              <a:ext cx="341172" cy="2958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D97BBF-A47E-4957-A67A-2D2B702A1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CFCF9"/>
                </a:clrFrom>
                <a:clrTo>
                  <a:srgbClr val="FCFCF9">
                    <a:alpha val="0"/>
                  </a:srgbClr>
                </a:clrTo>
              </a:clrChange>
              <a:duotone>
                <a:prstClr val="black"/>
                <a:srgbClr val="66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67961" y="2790566"/>
              <a:ext cx="341173" cy="2958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DD4D42-D0D4-49E0-9977-978E6218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83380" y="3143542"/>
              <a:ext cx="341173" cy="2958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D99B0C-49C8-49E4-83CC-70F92730BA21}"/>
                </a:ext>
              </a:extLst>
            </p:cNvPr>
            <p:cNvSpPr txBox="1"/>
            <p:nvPr/>
          </p:nvSpPr>
          <p:spPr>
            <a:xfrm>
              <a:off x="8736913" y="2288250"/>
              <a:ext cx="618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First</a:t>
              </a:r>
              <a:r>
                <a:rPr lang="fr-FR" sz="2000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C2C02B-EF6B-48E2-8DBB-BB0749B71B12}"/>
                </a:ext>
              </a:extLst>
            </p:cNvPr>
            <p:cNvSpPr txBox="1"/>
            <p:nvPr/>
          </p:nvSpPr>
          <p:spPr>
            <a:xfrm>
              <a:off x="8721493" y="2771970"/>
              <a:ext cx="121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Seconde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B76E5-3509-4DB4-B155-CD33DD6F7EEB}"/>
                </a:ext>
              </a:extLst>
            </p:cNvPr>
            <p:cNvSpPr txBox="1"/>
            <p:nvPr/>
          </p:nvSpPr>
          <p:spPr>
            <a:xfrm>
              <a:off x="8736913" y="3086438"/>
              <a:ext cx="1214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Third</a:t>
              </a:r>
              <a:r>
                <a:rPr lang="fr-FR" dirty="0"/>
                <a:t> 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6D4192C7-CA04-4B57-853D-5DC5A95FA0E5}"/>
                </a:ext>
              </a:extLst>
            </p:cNvPr>
            <p:cNvSpPr/>
            <p:nvPr/>
          </p:nvSpPr>
          <p:spPr>
            <a:xfrm>
              <a:off x="8524553" y="2155267"/>
              <a:ext cx="212360" cy="63529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AA9B3AE-A7C5-45AD-A63D-861535FA7CE6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8509134" y="2938502"/>
              <a:ext cx="121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5B16C0-1831-4818-BB70-AB3223606A98}"/>
                </a:ext>
              </a:extLst>
            </p:cNvPr>
            <p:cNvCxnSpPr/>
            <p:nvPr/>
          </p:nvCxnSpPr>
          <p:spPr>
            <a:xfrm>
              <a:off x="8524553" y="3291478"/>
              <a:ext cx="121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FF53CE3-9853-4F59-932C-63DB37DE064A}"/>
              </a:ext>
            </a:extLst>
          </p:cNvPr>
          <p:cNvSpPr txBox="1"/>
          <p:nvPr/>
        </p:nvSpPr>
        <p:spPr>
          <a:xfrm>
            <a:off x="111760" y="637052"/>
            <a:ext cx="3928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Train Test split = 0,33</a:t>
            </a:r>
          </a:p>
        </p:txBody>
      </p:sp>
    </p:spTree>
    <p:extLst>
      <p:ext uri="{BB962C8B-B14F-4D97-AF65-F5344CB8AC3E}">
        <p14:creationId xmlns:p14="http://schemas.microsoft.com/office/powerpoint/2010/main" val="36938337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{2B31D656-7D3F-4A74-97C1-6BA5CF2C3168}tf33552983</Template>
  <TotalTime>0</TotalTime>
  <Words>154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Franklin Gothic Demi</vt:lpstr>
      <vt:lpstr>Wingdings 2</vt:lpstr>
      <vt:lpstr>DividendVTI</vt:lpstr>
      <vt:lpstr>Fraudulent Activities</vt:lpstr>
      <vt:lpstr>Overview of fraud</vt:lpstr>
      <vt:lpstr>Rank of Country Fraud</vt:lpstr>
      <vt:lpstr>Time is consuming Fraud</vt:lpstr>
      <vt:lpstr>IP Count &gt;5</vt:lpstr>
      <vt:lpstr>Confusion matrix</vt:lpstr>
      <vt:lpstr>Time to test your models </vt:lpstr>
      <vt:lpstr>model ranking</vt:lpstr>
      <vt:lpstr>model ranking</vt:lpstr>
      <vt:lpstr>Matrice de confusion</vt:lpstr>
      <vt:lpstr>PowerPoint Presentation</vt:lpstr>
      <vt:lpstr>PCA before Smotetomek                       pca after smotetomek</vt:lpstr>
      <vt:lpstr>SMOTETOMEK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2020-04-04T12:16:24Z</dcterms:created>
  <dcterms:modified xsi:type="dcterms:W3CDTF">2020-04-18T12:27:06Z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