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112D5-C582-4275-873A-C0AD444A8F05}" v="1305" dt="2023-04-18T18:18:5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8598D-D77B-432B-A8E0-5CCA877953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5D4253-1F30-472D-9A5D-871C9A36C9DC}">
      <dgm:prSet/>
      <dgm:spPr/>
      <dgm:t>
        <a:bodyPr/>
        <a:lstStyle/>
        <a:p>
          <a:r>
            <a:rPr lang="sr-Latn-RS"/>
            <a:t>Po broju ključeva za pretragu: </a:t>
          </a:r>
          <a:r>
            <a:rPr lang="sr-Latn-RS" b="1"/>
            <a:t>indeksi sa jednim ključem</a:t>
          </a:r>
          <a:r>
            <a:rPr lang="sr-Latn-RS"/>
            <a:t> i </a:t>
          </a:r>
          <a:r>
            <a:rPr lang="sr-Latn-RS" b="1"/>
            <a:t>indeksi sa kompozitnim ključem</a:t>
          </a:r>
          <a:endParaRPr lang="en-US"/>
        </a:p>
      </dgm:t>
    </dgm:pt>
    <dgm:pt modelId="{4D64D771-93E7-474A-98B1-086C6AAC2BF6}" type="parTrans" cxnId="{FF049EC4-82BB-4BA4-95C0-8B0E153EB1F1}">
      <dgm:prSet/>
      <dgm:spPr/>
      <dgm:t>
        <a:bodyPr/>
        <a:lstStyle/>
        <a:p>
          <a:endParaRPr lang="en-US"/>
        </a:p>
      </dgm:t>
    </dgm:pt>
    <dgm:pt modelId="{CFE3D65C-6EA1-4706-A50E-A31CC9B81106}" type="sibTrans" cxnId="{FF049EC4-82BB-4BA4-95C0-8B0E153EB1F1}">
      <dgm:prSet/>
      <dgm:spPr/>
      <dgm:t>
        <a:bodyPr/>
        <a:lstStyle/>
        <a:p>
          <a:endParaRPr lang="en-US"/>
        </a:p>
      </dgm:t>
    </dgm:pt>
    <dgm:pt modelId="{7E21A109-BEE7-4ED3-8BC3-5C4BE811C728}">
      <dgm:prSet/>
      <dgm:spPr/>
      <dgm:t>
        <a:bodyPr/>
        <a:lstStyle/>
        <a:p>
          <a:r>
            <a:rPr lang="sr-Latn-RS"/>
            <a:t>Po broju unosa koji indeks sadrži: </a:t>
          </a:r>
          <a:r>
            <a:rPr lang="sr-Latn-RS" b="1"/>
            <a:t>retki</a:t>
          </a:r>
          <a:r>
            <a:rPr lang="sr-Latn-RS"/>
            <a:t> i </a:t>
          </a:r>
          <a:r>
            <a:rPr lang="sr-Latn-RS" b="1"/>
            <a:t>gusti</a:t>
          </a:r>
          <a:r>
            <a:rPr lang="sr-Latn-RS"/>
            <a:t> indeks</a:t>
          </a:r>
          <a:endParaRPr lang="en-US"/>
        </a:p>
      </dgm:t>
    </dgm:pt>
    <dgm:pt modelId="{16E1039D-204B-4F26-BB76-240FFC1151AE}" type="parTrans" cxnId="{6DC9EEBD-CF64-452A-A1B2-32CE7CAD4ED8}">
      <dgm:prSet/>
      <dgm:spPr/>
      <dgm:t>
        <a:bodyPr/>
        <a:lstStyle/>
        <a:p>
          <a:endParaRPr lang="en-US"/>
        </a:p>
      </dgm:t>
    </dgm:pt>
    <dgm:pt modelId="{D5219138-F0EF-4445-BA5D-BF82E9E29FB5}" type="sibTrans" cxnId="{6DC9EEBD-CF64-452A-A1B2-32CE7CAD4ED8}">
      <dgm:prSet/>
      <dgm:spPr/>
      <dgm:t>
        <a:bodyPr/>
        <a:lstStyle/>
        <a:p>
          <a:endParaRPr lang="en-US"/>
        </a:p>
      </dgm:t>
    </dgm:pt>
    <dgm:pt modelId="{E4F7610B-5846-469A-A463-9DF886D4054D}">
      <dgm:prSet/>
      <dgm:spPr/>
      <dgm:t>
        <a:bodyPr/>
        <a:lstStyle/>
        <a:p>
          <a:r>
            <a:rPr lang="sr-Latn-RS"/>
            <a:t>Po jedinstvenosti vrednosti ključa: jedinstven i nejedinstven</a:t>
          </a:r>
          <a:endParaRPr lang="en-US"/>
        </a:p>
      </dgm:t>
    </dgm:pt>
    <dgm:pt modelId="{64C67FDD-1E29-4E04-908C-982D9124F246}" type="parTrans" cxnId="{EC085328-D32D-4D26-B2B7-1AB885CDCC7B}">
      <dgm:prSet/>
      <dgm:spPr/>
      <dgm:t>
        <a:bodyPr/>
        <a:lstStyle/>
        <a:p>
          <a:endParaRPr lang="en-US"/>
        </a:p>
      </dgm:t>
    </dgm:pt>
    <dgm:pt modelId="{EAE2EBF6-0CFD-4512-9137-191BCF1CE66A}" type="sibTrans" cxnId="{EC085328-D32D-4D26-B2B7-1AB885CDCC7B}">
      <dgm:prSet/>
      <dgm:spPr/>
      <dgm:t>
        <a:bodyPr/>
        <a:lstStyle/>
        <a:p>
          <a:endParaRPr lang="en-US"/>
        </a:p>
      </dgm:t>
    </dgm:pt>
    <dgm:pt modelId="{0FDBA09A-2281-4E61-A031-E5D28FC055A7}">
      <dgm:prSet/>
      <dgm:spPr/>
      <dgm:t>
        <a:bodyPr/>
        <a:lstStyle/>
        <a:p>
          <a:r>
            <a:rPr lang="sr-Latn-RS"/>
            <a:t>Po tome da li su podaci u bazi sortirani po vrednosti ključa indeksa: klasterizovani i neklasterizovani</a:t>
          </a:r>
          <a:endParaRPr lang="en-US"/>
        </a:p>
      </dgm:t>
    </dgm:pt>
    <dgm:pt modelId="{7B6AB430-3244-4622-8E50-33AACB289B12}" type="parTrans" cxnId="{3A08314C-624A-4BE2-BC42-849376D02EA2}">
      <dgm:prSet/>
      <dgm:spPr/>
      <dgm:t>
        <a:bodyPr/>
        <a:lstStyle/>
        <a:p>
          <a:endParaRPr lang="en-US"/>
        </a:p>
      </dgm:t>
    </dgm:pt>
    <dgm:pt modelId="{8FDA4D79-6324-4AA2-83D5-3004B828ABDE}" type="sibTrans" cxnId="{3A08314C-624A-4BE2-BC42-849376D02EA2}">
      <dgm:prSet/>
      <dgm:spPr/>
      <dgm:t>
        <a:bodyPr/>
        <a:lstStyle/>
        <a:p>
          <a:endParaRPr lang="en-US"/>
        </a:p>
      </dgm:t>
    </dgm:pt>
    <dgm:pt modelId="{FB641DD2-C89F-40A8-B5AA-D45CCFCF7E64}" type="pres">
      <dgm:prSet presAssocID="{C058598D-D77B-432B-A8E0-5CCA877953DA}" presName="diagram" presStyleCnt="0">
        <dgm:presLayoutVars>
          <dgm:dir/>
          <dgm:resizeHandles val="exact"/>
        </dgm:presLayoutVars>
      </dgm:prSet>
      <dgm:spPr/>
    </dgm:pt>
    <dgm:pt modelId="{53FCAB4D-4058-415E-A4D7-976DE650E01E}" type="pres">
      <dgm:prSet presAssocID="{F05D4253-1F30-472D-9A5D-871C9A36C9DC}" presName="node" presStyleLbl="node1" presStyleIdx="0" presStyleCnt="4">
        <dgm:presLayoutVars>
          <dgm:bulletEnabled val="1"/>
        </dgm:presLayoutVars>
      </dgm:prSet>
      <dgm:spPr/>
    </dgm:pt>
    <dgm:pt modelId="{6484F6CB-1116-47D9-B288-C6A47AA0FD08}" type="pres">
      <dgm:prSet presAssocID="{CFE3D65C-6EA1-4706-A50E-A31CC9B81106}" presName="sibTrans" presStyleCnt="0"/>
      <dgm:spPr/>
    </dgm:pt>
    <dgm:pt modelId="{7E0DEF58-1B56-499A-9AE5-3799D8936C16}" type="pres">
      <dgm:prSet presAssocID="{7E21A109-BEE7-4ED3-8BC3-5C4BE811C728}" presName="node" presStyleLbl="node1" presStyleIdx="1" presStyleCnt="4">
        <dgm:presLayoutVars>
          <dgm:bulletEnabled val="1"/>
        </dgm:presLayoutVars>
      </dgm:prSet>
      <dgm:spPr/>
    </dgm:pt>
    <dgm:pt modelId="{A79C46F2-A7AB-424F-9DAE-38E7B2E18FE9}" type="pres">
      <dgm:prSet presAssocID="{D5219138-F0EF-4445-BA5D-BF82E9E29FB5}" presName="sibTrans" presStyleCnt="0"/>
      <dgm:spPr/>
    </dgm:pt>
    <dgm:pt modelId="{7917DA03-4AD0-4FBF-8F9C-4BCF6331DBB1}" type="pres">
      <dgm:prSet presAssocID="{E4F7610B-5846-469A-A463-9DF886D4054D}" presName="node" presStyleLbl="node1" presStyleIdx="2" presStyleCnt="4">
        <dgm:presLayoutVars>
          <dgm:bulletEnabled val="1"/>
        </dgm:presLayoutVars>
      </dgm:prSet>
      <dgm:spPr/>
    </dgm:pt>
    <dgm:pt modelId="{8A735EC8-23B5-4301-A566-18A5557D5A99}" type="pres">
      <dgm:prSet presAssocID="{EAE2EBF6-0CFD-4512-9137-191BCF1CE66A}" presName="sibTrans" presStyleCnt="0"/>
      <dgm:spPr/>
    </dgm:pt>
    <dgm:pt modelId="{3AFD9799-C967-4892-85D9-3A260093C8A1}" type="pres">
      <dgm:prSet presAssocID="{0FDBA09A-2281-4E61-A031-E5D28FC055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E691C-FE24-4EA8-9C50-5A9D54FBAD9E}" type="presOf" srcId="{E4F7610B-5846-469A-A463-9DF886D4054D}" destId="{7917DA03-4AD0-4FBF-8F9C-4BCF6331DBB1}" srcOrd="0" destOrd="0" presId="urn:microsoft.com/office/officeart/2005/8/layout/default"/>
    <dgm:cxn modelId="{EC085328-D32D-4D26-B2B7-1AB885CDCC7B}" srcId="{C058598D-D77B-432B-A8E0-5CCA877953DA}" destId="{E4F7610B-5846-469A-A463-9DF886D4054D}" srcOrd="2" destOrd="0" parTransId="{64C67FDD-1E29-4E04-908C-982D9124F246}" sibTransId="{EAE2EBF6-0CFD-4512-9137-191BCF1CE66A}"/>
    <dgm:cxn modelId="{E0A7F16B-02E9-438A-8E0D-8D2B320C9DF6}" type="presOf" srcId="{F05D4253-1F30-472D-9A5D-871C9A36C9DC}" destId="{53FCAB4D-4058-415E-A4D7-976DE650E01E}" srcOrd="0" destOrd="0" presId="urn:microsoft.com/office/officeart/2005/8/layout/default"/>
    <dgm:cxn modelId="{3A08314C-624A-4BE2-BC42-849376D02EA2}" srcId="{C058598D-D77B-432B-A8E0-5CCA877953DA}" destId="{0FDBA09A-2281-4E61-A031-E5D28FC055A7}" srcOrd="3" destOrd="0" parTransId="{7B6AB430-3244-4622-8E50-33AACB289B12}" sibTransId="{8FDA4D79-6324-4AA2-83D5-3004B828ABDE}"/>
    <dgm:cxn modelId="{4E614A52-2863-44C6-B6A9-36499A7662EA}" type="presOf" srcId="{7E21A109-BEE7-4ED3-8BC3-5C4BE811C728}" destId="{7E0DEF58-1B56-499A-9AE5-3799D8936C16}" srcOrd="0" destOrd="0" presId="urn:microsoft.com/office/officeart/2005/8/layout/default"/>
    <dgm:cxn modelId="{ABA26599-8577-47BF-859A-32FECA8B072A}" type="presOf" srcId="{C058598D-D77B-432B-A8E0-5CCA877953DA}" destId="{FB641DD2-C89F-40A8-B5AA-D45CCFCF7E64}" srcOrd="0" destOrd="0" presId="urn:microsoft.com/office/officeart/2005/8/layout/default"/>
    <dgm:cxn modelId="{6DC9EEBD-CF64-452A-A1B2-32CE7CAD4ED8}" srcId="{C058598D-D77B-432B-A8E0-5CCA877953DA}" destId="{7E21A109-BEE7-4ED3-8BC3-5C4BE811C728}" srcOrd="1" destOrd="0" parTransId="{16E1039D-204B-4F26-BB76-240FFC1151AE}" sibTransId="{D5219138-F0EF-4445-BA5D-BF82E9E29FB5}"/>
    <dgm:cxn modelId="{FF049EC4-82BB-4BA4-95C0-8B0E153EB1F1}" srcId="{C058598D-D77B-432B-A8E0-5CCA877953DA}" destId="{F05D4253-1F30-472D-9A5D-871C9A36C9DC}" srcOrd="0" destOrd="0" parTransId="{4D64D771-93E7-474A-98B1-086C6AAC2BF6}" sibTransId="{CFE3D65C-6EA1-4706-A50E-A31CC9B81106}"/>
    <dgm:cxn modelId="{8A53E1DD-296A-463A-A302-5DFE3F7C5F46}" type="presOf" srcId="{0FDBA09A-2281-4E61-A031-E5D28FC055A7}" destId="{3AFD9799-C967-4892-85D9-3A260093C8A1}" srcOrd="0" destOrd="0" presId="urn:microsoft.com/office/officeart/2005/8/layout/default"/>
    <dgm:cxn modelId="{1C5C134D-04D6-45C9-AF20-242477205B52}" type="presParOf" srcId="{FB641DD2-C89F-40A8-B5AA-D45CCFCF7E64}" destId="{53FCAB4D-4058-415E-A4D7-976DE650E01E}" srcOrd="0" destOrd="0" presId="urn:microsoft.com/office/officeart/2005/8/layout/default"/>
    <dgm:cxn modelId="{28045454-F39D-48A2-B3DB-754424E35E9D}" type="presParOf" srcId="{FB641DD2-C89F-40A8-B5AA-D45CCFCF7E64}" destId="{6484F6CB-1116-47D9-B288-C6A47AA0FD08}" srcOrd="1" destOrd="0" presId="urn:microsoft.com/office/officeart/2005/8/layout/default"/>
    <dgm:cxn modelId="{7BB7DBFE-8270-4538-AAD9-547F70049E2A}" type="presParOf" srcId="{FB641DD2-C89F-40A8-B5AA-D45CCFCF7E64}" destId="{7E0DEF58-1B56-499A-9AE5-3799D8936C16}" srcOrd="2" destOrd="0" presId="urn:microsoft.com/office/officeart/2005/8/layout/default"/>
    <dgm:cxn modelId="{A260494C-5F35-4147-A29F-08952A1EFE4C}" type="presParOf" srcId="{FB641DD2-C89F-40A8-B5AA-D45CCFCF7E64}" destId="{A79C46F2-A7AB-424F-9DAE-38E7B2E18FE9}" srcOrd="3" destOrd="0" presId="urn:microsoft.com/office/officeart/2005/8/layout/default"/>
    <dgm:cxn modelId="{2EB43B0D-2002-4DC6-9371-3559FF55E917}" type="presParOf" srcId="{FB641DD2-C89F-40A8-B5AA-D45CCFCF7E64}" destId="{7917DA03-4AD0-4FBF-8F9C-4BCF6331DBB1}" srcOrd="4" destOrd="0" presId="urn:microsoft.com/office/officeart/2005/8/layout/default"/>
    <dgm:cxn modelId="{3BBA7DDC-1966-4C48-8284-664080655317}" type="presParOf" srcId="{FB641DD2-C89F-40A8-B5AA-D45CCFCF7E64}" destId="{8A735EC8-23B5-4301-A566-18A5557D5A99}" srcOrd="5" destOrd="0" presId="urn:microsoft.com/office/officeart/2005/8/layout/default"/>
    <dgm:cxn modelId="{23A6FB9A-49C4-41DE-8CF6-6311516F6D02}" type="presParOf" srcId="{FB641DD2-C89F-40A8-B5AA-D45CCFCF7E64}" destId="{3AFD9799-C967-4892-85D9-3A260093C8A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CAB4D-4058-415E-A4D7-976DE650E01E}">
      <dsp:nvSpPr>
        <dsp:cNvPr id="0" name=""/>
        <dsp:cNvSpPr/>
      </dsp:nvSpPr>
      <dsp:spPr>
        <a:xfrm>
          <a:off x="1369320" y="2637"/>
          <a:ext cx="2704931" cy="1622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Po broju ključeva za pretragu: </a:t>
          </a:r>
          <a:r>
            <a:rPr lang="sr-Latn-RS" sz="1900" b="1" kern="1200"/>
            <a:t>indeksi sa jednim ključem</a:t>
          </a:r>
          <a:r>
            <a:rPr lang="sr-Latn-RS" sz="1900" kern="1200"/>
            <a:t> i </a:t>
          </a:r>
          <a:r>
            <a:rPr lang="sr-Latn-RS" sz="1900" b="1" kern="1200"/>
            <a:t>indeksi sa kompozitnim ključem</a:t>
          </a:r>
          <a:endParaRPr lang="en-US" sz="1900" kern="1200"/>
        </a:p>
      </dsp:txBody>
      <dsp:txXfrm>
        <a:off x="1369320" y="2637"/>
        <a:ext cx="2704931" cy="1622958"/>
      </dsp:txXfrm>
    </dsp:sp>
    <dsp:sp modelId="{7E0DEF58-1B56-499A-9AE5-3799D8936C16}">
      <dsp:nvSpPr>
        <dsp:cNvPr id="0" name=""/>
        <dsp:cNvSpPr/>
      </dsp:nvSpPr>
      <dsp:spPr>
        <a:xfrm>
          <a:off x="4344745" y="2637"/>
          <a:ext cx="2704931" cy="16229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Po broju unosa koji indeks sadrži: </a:t>
          </a:r>
          <a:r>
            <a:rPr lang="sr-Latn-RS" sz="1900" b="1" kern="1200"/>
            <a:t>retki</a:t>
          </a:r>
          <a:r>
            <a:rPr lang="sr-Latn-RS" sz="1900" kern="1200"/>
            <a:t> i </a:t>
          </a:r>
          <a:r>
            <a:rPr lang="sr-Latn-RS" sz="1900" b="1" kern="1200"/>
            <a:t>gusti</a:t>
          </a:r>
          <a:r>
            <a:rPr lang="sr-Latn-RS" sz="1900" kern="1200"/>
            <a:t> indeks</a:t>
          </a:r>
          <a:endParaRPr lang="en-US" sz="1900" kern="1200"/>
        </a:p>
      </dsp:txBody>
      <dsp:txXfrm>
        <a:off x="4344745" y="2637"/>
        <a:ext cx="2704931" cy="1622958"/>
      </dsp:txXfrm>
    </dsp:sp>
    <dsp:sp modelId="{7917DA03-4AD0-4FBF-8F9C-4BCF6331DBB1}">
      <dsp:nvSpPr>
        <dsp:cNvPr id="0" name=""/>
        <dsp:cNvSpPr/>
      </dsp:nvSpPr>
      <dsp:spPr>
        <a:xfrm>
          <a:off x="1369320" y="1896089"/>
          <a:ext cx="2704931" cy="16229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Po jedinstvenosti vrednosti ključa: jedinstven i nejedinstven</a:t>
          </a:r>
          <a:endParaRPr lang="en-US" sz="1900" kern="1200"/>
        </a:p>
      </dsp:txBody>
      <dsp:txXfrm>
        <a:off x="1369320" y="1896089"/>
        <a:ext cx="2704931" cy="1622958"/>
      </dsp:txXfrm>
    </dsp:sp>
    <dsp:sp modelId="{3AFD9799-C967-4892-85D9-3A260093C8A1}">
      <dsp:nvSpPr>
        <dsp:cNvPr id="0" name=""/>
        <dsp:cNvSpPr/>
      </dsp:nvSpPr>
      <dsp:spPr>
        <a:xfrm>
          <a:off x="4344745" y="1896089"/>
          <a:ext cx="2704931" cy="16229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Po tome da li su podaci u bazi sortirani po vrednosti ključa indeksa: klasterizovani i neklasterizovani</a:t>
          </a:r>
          <a:endParaRPr lang="en-US" sz="1900" kern="1200"/>
        </a:p>
      </dsp:txBody>
      <dsp:txXfrm>
        <a:off x="4344745" y="1896089"/>
        <a:ext cx="2704931" cy="162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5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ED4A0-3EB2-E85A-C804-A4EFEE95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7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868069" y="2718840"/>
            <a:ext cx="5429290" cy="214255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sr-Latn-RS" sz="3700">
                <a:latin typeface="Cambria"/>
                <a:ea typeface="Cambria"/>
              </a:rPr>
              <a:t>Interna stuktura indeksa i organizacija indeksa kod Mongo baze podataka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162044" y="5409639"/>
            <a:ext cx="7494749" cy="908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latin typeface="Arial"/>
                <a:cs typeface="Arial"/>
              </a:rPr>
              <a:t>Mentor:                                                                           Student:     </a:t>
            </a:r>
            <a:br>
              <a:rPr lang="en-US" sz="1600" b="1" dirty="0">
                <a:latin typeface="Arial"/>
                <a:cs typeface="Arial"/>
              </a:rPr>
            </a:br>
            <a:r>
              <a:rPr lang="en-US" sz="1600" b="1" dirty="0">
                <a:latin typeface="Arial"/>
                <a:cs typeface="Arial"/>
              </a:rPr>
              <a:t>Doc. dr. Aleksandar </a:t>
            </a:r>
            <a:r>
              <a:rPr lang="en-US" sz="1600" b="1" dirty="0" err="1">
                <a:latin typeface="Arial"/>
                <a:cs typeface="Arial"/>
              </a:rPr>
              <a:t>Stanimirović</a:t>
            </a:r>
            <a:r>
              <a:rPr lang="en-US" sz="1600" b="1" dirty="0">
                <a:latin typeface="Arial"/>
                <a:cs typeface="Arial"/>
              </a:rPr>
              <a:t>                                   Emilija </a:t>
            </a:r>
            <a:r>
              <a:rPr lang="en-US" sz="1600" b="1" dirty="0" err="1">
                <a:latin typeface="Arial"/>
                <a:cs typeface="Arial"/>
              </a:rPr>
              <a:t>Bićanin</a:t>
            </a:r>
            <a:r>
              <a:rPr lang="en-US" sz="1600" b="1" dirty="0">
                <a:latin typeface="Arial"/>
                <a:cs typeface="Arial"/>
              </a:rPr>
              <a:t>  1474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249741F-2700-620F-5187-C3559E73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84" y="539151"/>
            <a:ext cx="7946597" cy="1257300"/>
          </a:xfrm>
        </p:spPr>
        <p:txBody>
          <a:bodyPr anchor="ctr">
            <a:normAutofit/>
          </a:bodyPr>
          <a:lstStyle/>
          <a:p>
            <a:r>
              <a:rPr lang="sr-Latn-RS" dirty="0"/>
              <a:t>Invertovani indeks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56235C3-5D33-1499-A0F2-A2469664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1649519"/>
            <a:ext cx="6573850" cy="4156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400" dirty="0">
                <a:latin typeface="Calibri"/>
                <a:cs typeface="Calibri"/>
              </a:rPr>
              <a:t>Invertovani indeks je struktura podataka koja se koristi za efikasno pretraživanje tekstualnih podataka na osnovu specifičnih termina ili ključnih reči.</a:t>
            </a: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7FA766FA-1D0A-E308-F782-984BD763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0" y="3098321"/>
            <a:ext cx="6280029" cy="3493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436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08E5BF8-C542-36F7-723A-D29E572B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0311"/>
            <a:ext cx="8905141" cy="1359356"/>
          </a:xfrm>
        </p:spPr>
        <p:txBody>
          <a:bodyPr anchor="ctr">
            <a:normAutofit/>
          </a:bodyPr>
          <a:lstStyle/>
          <a:p>
            <a:r>
              <a:rPr lang="sr-Latn-RS" sz="4800"/>
              <a:t>R-Stablo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4D24F20-3CEC-9D56-979B-F4C6D0EE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31" y="2678240"/>
            <a:ext cx="5761449" cy="29648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latin typeface="Calibri"/>
                <a:cs typeface="Calibri"/>
              </a:rPr>
              <a:t>R-stabla su strukture podataka  koje se koriste za implementaciju prostornog traženja, tj. za indeksiranje višedimenzionalnih informacija kao što su geografske koordinate, pravougaonici ili poligoni.</a:t>
            </a:r>
            <a:endParaRPr lang="sr-Latn-RS" sz="2000"/>
          </a:p>
        </p:txBody>
      </p:sp>
      <p:pic>
        <p:nvPicPr>
          <p:cNvPr id="4" name="Slika 4" descr="Slika na kojoj se nalazi dijagram&#10;&#10;Opis je automatski generisan">
            <a:extLst>
              <a:ext uri="{FF2B5EF4-FFF2-40B4-BE49-F238E27FC236}">
                <a16:creationId xmlns:a16="http://schemas.microsoft.com/office/drawing/2014/main" id="{3543D200-A700-AF48-1335-B5B16D14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70" y="1030182"/>
            <a:ext cx="5043576" cy="53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156B433-A4FA-1B88-88DD-E3707D1B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88" y="237226"/>
            <a:ext cx="7946597" cy="1257300"/>
          </a:xfrm>
        </p:spPr>
        <p:txBody>
          <a:bodyPr anchor="ctr">
            <a:normAutofit/>
          </a:bodyPr>
          <a:lstStyle/>
          <a:p>
            <a:r>
              <a:rPr lang="sr-Latn-RS" dirty="0"/>
              <a:t>Indeksi u </a:t>
            </a:r>
            <a:r>
              <a:rPr lang="sr-Latn-RS" dirty="0" err="1"/>
              <a:t>MongoDB</a:t>
            </a:r>
            <a:r>
              <a:rPr lang="sr-Latn-RS" dirty="0"/>
              <a:t>-u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CFF3938-2076-FC93-7B6D-17642813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67" y="1620764"/>
            <a:ext cx="5380530" cy="3394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latin typeface="Calibri"/>
                <a:cs typeface="Calibri"/>
              </a:rPr>
              <a:t>Indeksi su u </a:t>
            </a:r>
            <a:r>
              <a:rPr lang="sr-Latn-RS" sz="2000" dirty="0" err="1">
                <a:latin typeface="Calibri"/>
                <a:cs typeface="Calibri"/>
              </a:rPr>
              <a:t>MongoDB</a:t>
            </a:r>
            <a:r>
              <a:rPr lang="sr-Latn-RS" sz="2000" dirty="0">
                <a:latin typeface="Calibri"/>
                <a:cs typeface="Calibri"/>
              </a:rPr>
              <a:t>-u implementirani pomoću </a:t>
            </a:r>
            <a:r>
              <a:rPr lang="sr-Latn-RS" sz="2000" b="1" dirty="0">
                <a:latin typeface="Calibri"/>
                <a:cs typeface="Calibri"/>
              </a:rPr>
              <a:t>B-stabla</a:t>
            </a:r>
            <a:r>
              <a:rPr lang="sr-Latn-RS" sz="2000" dirty="0">
                <a:latin typeface="Calibri"/>
                <a:cs typeface="Calibri"/>
              </a:rPr>
              <a:t>.</a:t>
            </a:r>
          </a:p>
          <a:p>
            <a:r>
              <a:rPr lang="sr-Latn-RS" sz="2000" dirty="0">
                <a:latin typeface="Calibri"/>
                <a:cs typeface="Calibri"/>
              </a:rPr>
              <a:t>Indeks se u </a:t>
            </a:r>
            <a:r>
              <a:rPr lang="sr-Latn-RS" sz="2000" dirty="0" err="1">
                <a:latin typeface="Calibri"/>
                <a:cs typeface="Calibri"/>
              </a:rPr>
              <a:t>MongoDB</a:t>
            </a:r>
            <a:r>
              <a:rPr lang="sr-Latn-RS" sz="2000" dirty="0">
                <a:latin typeface="Calibri"/>
                <a:cs typeface="Calibri"/>
              </a:rPr>
              <a:t>-ju može kreirati nad bilo kojim poljem dokumenta.</a:t>
            </a:r>
          </a:p>
          <a:p>
            <a:r>
              <a:rPr lang="sr-Latn-RS" sz="2000" dirty="0">
                <a:latin typeface="Calibri"/>
                <a:cs typeface="Calibri"/>
              </a:rPr>
              <a:t>Postoje i posebne vrste indeksa kao što su složeni indeksi, indeksi za pretragu tekstualnih podataka, indeksi za pretragu prostornih informacija</a:t>
            </a:r>
          </a:p>
        </p:txBody>
      </p:sp>
      <p:pic>
        <p:nvPicPr>
          <p:cNvPr id="4" name="Slika 4" descr="Slika na kojoj se nalazi dijagram&#10;&#10;Opis je automatski generisan">
            <a:extLst>
              <a:ext uri="{FF2B5EF4-FFF2-40B4-BE49-F238E27FC236}">
                <a16:creationId xmlns:a16="http://schemas.microsoft.com/office/drawing/2014/main" id="{B74F0C16-A7DE-F16A-BC74-6BE5C706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25" y="2090593"/>
            <a:ext cx="5129841" cy="23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C639CC0-1502-478C-145E-9BEF2271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75" y="456632"/>
            <a:ext cx="7703663" cy="125730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sr-Latn-RS" sz="4800" dirty="0"/>
              <a:t>Vrste indeksa u </a:t>
            </a:r>
            <a:r>
              <a:rPr lang="sr-Latn-RS" sz="4800" dirty="0" err="1"/>
              <a:t>MongoDB</a:t>
            </a:r>
            <a:r>
              <a:rPr lang="sr-Latn-RS" sz="4800" dirty="0"/>
              <a:t>-u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0E7CA88-B32D-8FBE-F241-6E325AA7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7108"/>
            <a:ext cx="8376313" cy="4039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b="1" dirty="0"/>
              <a:t>Single </a:t>
            </a:r>
            <a:r>
              <a:rPr lang="sr-Latn-RS" sz="2000" b="1" dirty="0" err="1"/>
              <a:t>Key</a:t>
            </a:r>
            <a:r>
              <a:rPr lang="sr-Latn-RS" sz="2000" b="1" dirty="0"/>
              <a:t> </a:t>
            </a:r>
            <a:r>
              <a:rPr lang="sr-Latn-RS" sz="2000" b="1" dirty="0" err="1"/>
              <a:t>Index</a:t>
            </a:r>
            <a:r>
              <a:rPr lang="sr-Latn-RS" sz="2000" b="1" dirty="0"/>
              <a:t>-</a:t>
            </a:r>
            <a:r>
              <a:rPr lang="sr-Latn-RS" sz="2000" dirty="0"/>
              <a:t>nad jednim poljem dokumenta</a:t>
            </a:r>
          </a:p>
          <a:p>
            <a:r>
              <a:rPr lang="sr-Latn-RS" sz="2000" b="1" dirty="0" err="1"/>
              <a:t>Compound</a:t>
            </a:r>
            <a:r>
              <a:rPr lang="sr-Latn-RS" sz="2000" b="1" dirty="0"/>
              <a:t> </a:t>
            </a:r>
            <a:r>
              <a:rPr lang="sr-Latn-RS" sz="2000" b="1" dirty="0" err="1"/>
              <a:t>index</a:t>
            </a:r>
            <a:r>
              <a:rPr lang="sr-Latn-RS" sz="2000" dirty="0"/>
              <a:t>-nad većim brojem poljem dokumenta</a:t>
            </a:r>
          </a:p>
          <a:p>
            <a:r>
              <a:rPr lang="sr-Latn-RS" sz="2000" b="1" dirty="0" err="1"/>
              <a:t>Multikey</a:t>
            </a:r>
            <a:r>
              <a:rPr lang="sr-Latn-RS" sz="2000" b="1" dirty="0"/>
              <a:t> indeks</a:t>
            </a:r>
            <a:r>
              <a:rPr lang="sr-Latn-RS" sz="2000" dirty="0"/>
              <a:t>-nad poljem tima niz</a:t>
            </a:r>
          </a:p>
          <a:p>
            <a:r>
              <a:rPr lang="sr-Latn-RS" sz="2000" b="1" dirty="0" err="1"/>
              <a:t>Geospatial</a:t>
            </a:r>
            <a:r>
              <a:rPr lang="sr-Latn-RS" sz="2000" b="1" dirty="0"/>
              <a:t> </a:t>
            </a:r>
            <a:r>
              <a:rPr lang="sr-Latn-RS" sz="2000" b="1" dirty="0" err="1"/>
              <a:t>index</a:t>
            </a:r>
            <a:r>
              <a:rPr lang="sr-Latn-RS" sz="2000" dirty="0"/>
              <a:t>-za pretragu višedimenzionalnih podataka</a:t>
            </a:r>
          </a:p>
          <a:p>
            <a:r>
              <a:rPr lang="sr-Latn-RS" sz="2000" b="1" dirty="0" err="1"/>
              <a:t>Text</a:t>
            </a:r>
            <a:r>
              <a:rPr lang="sr-Latn-RS" sz="2000" b="1" dirty="0"/>
              <a:t> </a:t>
            </a:r>
            <a:r>
              <a:rPr lang="sr-Latn-RS" sz="2000" b="1" dirty="0" err="1"/>
              <a:t>index</a:t>
            </a:r>
            <a:r>
              <a:rPr lang="sr-Latn-RS" sz="2000" dirty="0"/>
              <a:t>-za pretragu teksta</a:t>
            </a:r>
          </a:p>
          <a:p>
            <a:r>
              <a:rPr lang="sr-Latn-RS" sz="2000" b="1" dirty="0" err="1"/>
              <a:t>Hashed</a:t>
            </a:r>
            <a:r>
              <a:rPr lang="sr-Latn-RS" sz="2000" b="1" dirty="0"/>
              <a:t> </a:t>
            </a:r>
            <a:r>
              <a:rPr lang="sr-Latn-RS" sz="2000" b="1" dirty="0" err="1"/>
              <a:t>index</a:t>
            </a:r>
            <a:r>
              <a:rPr lang="sr-Latn-RS" sz="2000" dirty="0"/>
              <a:t>-čuva </a:t>
            </a:r>
            <a:r>
              <a:rPr lang="sr-Latn-RS" sz="2000" dirty="0" err="1"/>
              <a:t>heširane</a:t>
            </a:r>
            <a:r>
              <a:rPr lang="sr-Latn-RS" sz="2000" dirty="0"/>
              <a:t> vrednosti ključa, umesto samog ključa</a:t>
            </a:r>
          </a:p>
          <a:p>
            <a:r>
              <a:rPr lang="sr-Latn-RS" sz="2000" b="1" dirty="0" err="1"/>
              <a:t>Wildcard</a:t>
            </a:r>
            <a:r>
              <a:rPr lang="sr-Latn-RS" sz="2000" b="1" dirty="0"/>
              <a:t> </a:t>
            </a:r>
            <a:r>
              <a:rPr lang="sr-Latn-RS" sz="2000" b="1" dirty="0" err="1"/>
              <a:t>index</a:t>
            </a:r>
            <a:r>
              <a:rPr lang="sr-Latn-RS" sz="2000" dirty="0"/>
              <a:t>-omogućava kreiranje složenih indeksa kada nismo sigurni u strukturu dokumenta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7117134-D718-BCFF-0934-2EAD9029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0311"/>
            <a:ext cx="8905141" cy="1359356"/>
          </a:xfrm>
        </p:spPr>
        <p:txBody>
          <a:bodyPr anchor="ctr">
            <a:normAutofit/>
          </a:bodyPr>
          <a:lstStyle/>
          <a:p>
            <a:r>
              <a:rPr lang="sr-Latn-RS" sz="4400"/>
              <a:t>Karakteristike indeksa u MongoDB-u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4C839C0-B492-A0F8-CA87-FE2CB625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493" y="2750127"/>
            <a:ext cx="5761449" cy="2964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 b="1" dirty="0" err="1"/>
              <a:t>Jedinsvenost</a:t>
            </a:r>
            <a:endParaRPr lang="sr-Latn-RS" sz="2000" b="1" dirty="0"/>
          </a:p>
          <a:p>
            <a:r>
              <a:rPr lang="sr-Latn-RS" sz="2000" b="1" dirty="0"/>
              <a:t>Retkost</a:t>
            </a:r>
          </a:p>
          <a:p>
            <a:r>
              <a:rPr lang="sr-Latn-RS" sz="2000" b="1" dirty="0"/>
              <a:t>Parcijalnost</a:t>
            </a:r>
          </a:p>
          <a:p>
            <a:r>
              <a:rPr lang="sr-Latn-RS" sz="2000" b="1" dirty="0"/>
              <a:t>Životni vek</a:t>
            </a:r>
          </a:p>
          <a:p>
            <a:r>
              <a:rPr lang="sr-Latn-RS" sz="2000" b="1" dirty="0"/>
              <a:t>Skrivenost</a:t>
            </a:r>
          </a:p>
          <a:p>
            <a:r>
              <a:rPr lang="sr-Latn-RS" sz="2000" b="1" dirty="0"/>
              <a:t>Osetljivost na mala i velika slova</a:t>
            </a:r>
          </a:p>
        </p:txBody>
      </p:sp>
    </p:spTree>
    <p:extLst>
      <p:ext uri="{BB962C8B-B14F-4D97-AF65-F5344CB8AC3E}">
        <p14:creationId xmlns:p14="http://schemas.microsoft.com/office/powerpoint/2010/main" val="415477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55B0AB4-A1F8-782C-2B70-1A457A49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37" y="456632"/>
            <a:ext cx="7703663" cy="1257300"/>
          </a:xfrm>
        </p:spPr>
        <p:txBody>
          <a:bodyPr anchor="ctr">
            <a:normAutofit/>
          </a:bodyPr>
          <a:lstStyle/>
          <a:p>
            <a:pPr algn="r"/>
            <a:r>
              <a:rPr lang="sr-Latn-RS" sz="4800" dirty="0"/>
              <a:t>Strategije indeksiranja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933F492-387A-7260-9B91-7E5BE9B7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85" y="1709598"/>
            <a:ext cx="6305973" cy="3406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2000" dirty="0">
                <a:latin typeface="Calibri"/>
                <a:cs typeface="Calibri"/>
              </a:rPr>
              <a:t>Da bi se kreirali najbolji indeksi moraju se uzeti u obzir brojni faktori, </a:t>
            </a:r>
            <a:r>
              <a:rPr lang="sr-Latn-RS" sz="2000" dirty="0" err="1">
                <a:latin typeface="Calibri"/>
                <a:cs typeface="Calibri"/>
              </a:rPr>
              <a:t>uključujući</a:t>
            </a:r>
            <a:r>
              <a:rPr lang="sr-Latn-RS" sz="2000" dirty="0">
                <a:latin typeface="Calibri"/>
                <a:cs typeface="Calibri"/>
              </a:rPr>
              <a:t> vrste upita koje se očekuju, odnos čitanja i pisanja podataka i količinu slobodne memorije na sistemu.</a:t>
            </a:r>
          </a:p>
          <a:p>
            <a:r>
              <a:rPr lang="sr-Latn-RS" sz="2000" dirty="0">
                <a:latin typeface="Calibri"/>
                <a:cs typeface="Calibri"/>
              </a:rPr>
              <a:t>Neke od strategija za kreiranje indeksa u </a:t>
            </a:r>
            <a:r>
              <a:rPr lang="sr-Latn-RS" sz="2000" dirty="0" err="1">
                <a:latin typeface="Calibri"/>
                <a:cs typeface="Calibri"/>
              </a:rPr>
              <a:t>MongoDB</a:t>
            </a:r>
            <a:r>
              <a:rPr lang="sr-Latn-RS" sz="2000" dirty="0">
                <a:latin typeface="Calibri"/>
                <a:cs typeface="Calibri"/>
              </a:rPr>
              <a:t>-u podrazumevaju:</a:t>
            </a:r>
          </a:p>
          <a:p>
            <a:pPr lvl="1"/>
            <a:r>
              <a:rPr lang="sr-Latn-RS" sz="1800" dirty="0">
                <a:latin typeface="Calibri"/>
                <a:cs typeface="Calibri"/>
              </a:rPr>
              <a:t>ESR pravilo</a:t>
            </a:r>
          </a:p>
          <a:p>
            <a:pPr lvl="1"/>
            <a:r>
              <a:rPr lang="sr-Latn-RS" sz="1800" dirty="0">
                <a:latin typeface="Calibri"/>
                <a:cs typeface="Calibri"/>
              </a:rPr>
              <a:t>Kreiranje indeksa za podršku većeg broja upita</a:t>
            </a:r>
          </a:p>
          <a:p>
            <a:pPr lvl="1"/>
            <a:r>
              <a:rPr lang="sr-Latn-RS" sz="1800" dirty="0">
                <a:latin typeface="Calibri"/>
                <a:cs typeface="Calibri"/>
              </a:rPr>
              <a:t>Korišćenje indeksa za sortiranje dokumenata</a:t>
            </a:r>
          </a:p>
          <a:p>
            <a:pPr lvl="1"/>
            <a:r>
              <a:rPr lang="sr-Latn-RS" sz="1800" dirty="0">
                <a:latin typeface="Calibri"/>
                <a:cs typeface="Calibri"/>
              </a:rPr>
              <a:t>Vođenje računa da indeks stane u RAM memoriju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13E37-9EC0-9C0C-9F96-1F421261C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7" r="-2" b="9196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4843F44-A73E-CE82-180F-80AFA7C4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5869" y="2137783"/>
            <a:ext cx="5512607" cy="14962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r-Latn-RS" sz="5400" dirty="0"/>
              <a:t>Hvala na pažnji!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7035A1C-6D67-DA6C-0069-BC5404F2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768" y="2244437"/>
            <a:ext cx="2754568" cy="883227"/>
          </a:xfrm>
        </p:spPr>
        <p:txBody>
          <a:bodyPr>
            <a:normAutofit/>
          </a:bodyPr>
          <a:lstStyle/>
          <a:p>
            <a:endParaRPr lang="sr-Latn-RS" sz="1800"/>
          </a:p>
        </p:txBody>
      </p:sp>
    </p:spTree>
    <p:extLst>
      <p:ext uri="{BB962C8B-B14F-4D97-AF65-F5344CB8AC3E}">
        <p14:creationId xmlns:p14="http://schemas.microsoft.com/office/powerpoint/2010/main" val="40212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28630E5-2AA5-D436-7DA3-D19D791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567906"/>
            <a:ext cx="7946597" cy="1257300"/>
          </a:xfrm>
        </p:spPr>
        <p:txBody>
          <a:bodyPr anchor="ctr">
            <a:normAutofit/>
          </a:bodyPr>
          <a:lstStyle/>
          <a:p>
            <a:r>
              <a:rPr lang="sr-Latn-RS"/>
              <a:t>Pojam indeksa u bazama podataka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5373DD8-B742-99EF-699C-F5068E4C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605" y="1822047"/>
            <a:ext cx="5380530" cy="3394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latin typeface="Calibri"/>
                <a:cs typeface="Calibri"/>
              </a:rPr>
              <a:t>Indeks u bazi podataka predstavlja pomoćnu strukturu za ubrzan pristup podacima. </a:t>
            </a:r>
            <a:endParaRPr lang="sr-Latn-RS" dirty="0">
              <a:latin typeface="Neue Haas Grotesk Text Pro"/>
              <a:cs typeface="Calibri"/>
            </a:endParaRPr>
          </a:p>
          <a:p>
            <a:r>
              <a:rPr lang="sr-Latn-RS" dirty="0">
                <a:latin typeface="Calibri"/>
                <a:cs typeface="Calibri"/>
              </a:rPr>
              <a:t>On minimizira broj pristupa disku prilikom obrađivanja upita.</a:t>
            </a:r>
          </a:p>
          <a:p>
            <a:r>
              <a:rPr lang="sr-Latn-RS" dirty="0">
                <a:latin typeface="Calibri"/>
                <a:cs typeface="Calibri"/>
              </a:rPr>
              <a:t>Indeksi poboljšavaju operacije pretraga podataka ali po ceni sporijih operacija upisa, ažuriranja i brisanja podataka.</a:t>
            </a:r>
          </a:p>
          <a:p>
            <a:endParaRPr lang="sr-Latn-RS" dirty="0">
              <a:latin typeface="Calibri"/>
              <a:cs typeface="Calibri"/>
            </a:endParaRPr>
          </a:p>
        </p:txBody>
      </p:sp>
      <p:pic>
        <p:nvPicPr>
          <p:cNvPr id="4" name="Slika 4" descr="Slika na kojoj se nalazi dijagram&#10;&#10;Opis je automatski generisan">
            <a:extLst>
              <a:ext uri="{FF2B5EF4-FFF2-40B4-BE49-F238E27FC236}">
                <a16:creationId xmlns:a16="http://schemas.microsoft.com/office/drawing/2014/main" id="{844E99D6-B467-B40A-4BF5-58352441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58" y="1908627"/>
            <a:ext cx="4914179" cy="29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D656A6D-81A1-A13A-4C2A-2B7EA72A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178" y="682925"/>
            <a:ext cx="5029199" cy="1061720"/>
          </a:xfrm>
        </p:spPr>
        <p:txBody>
          <a:bodyPr anchor="t">
            <a:normAutofit/>
          </a:bodyPr>
          <a:lstStyle/>
          <a:p>
            <a:r>
              <a:rPr lang="sr-Latn-RS" dirty="0"/>
              <a:t>Klasifikacija indeksa</a:t>
            </a:r>
          </a:p>
        </p:txBody>
      </p:sp>
      <p:graphicFrame>
        <p:nvGraphicFramePr>
          <p:cNvPr id="14" name="Čuvar mesta za sadržaj 2">
            <a:extLst>
              <a:ext uri="{FF2B5EF4-FFF2-40B4-BE49-F238E27FC236}">
                <a16:creationId xmlns:a16="http://schemas.microsoft.com/office/drawing/2014/main" id="{F5F71478-F61B-E0E4-EDFA-ED620F7DA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081950"/>
              </p:ext>
            </p:extLst>
          </p:nvPr>
        </p:nvGraphicFramePr>
        <p:xfrm>
          <a:off x="2213059" y="2121427"/>
          <a:ext cx="8418997" cy="352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18523-9972-D922-A8A9-4A17B180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23" y="560717"/>
            <a:ext cx="10096500" cy="916004"/>
          </a:xfrm>
        </p:spPr>
        <p:txBody>
          <a:bodyPr/>
          <a:lstStyle/>
          <a:p>
            <a:pPr algn="ctr"/>
            <a:r>
              <a:rPr lang="sr-Latn-RS" dirty="0"/>
              <a:t>Gusti i retki indeks</a:t>
            </a:r>
            <a:endParaRPr lang="sr-Latn-RS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1EF1D66D-70D8-2821-8F83-631D23838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Gusti indeks</a:t>
            </a:r>
          </a:p>
        </p:txBody>
      </p:sp>
      <p:pic>
        <p:nvPicPr>
          <p:cNvPr id="7" name="Slika 7" descr="Slika na kojoj se nalazi dijagram&#10;&#10;Opis je automatski generisan">
            <a:extLst>
              <a:ext uri="{FF2B5EF4-FFF2-40B4-BE49-F238E27FC236}">
                <a16:creationId xmlns:a16="http://schemas.microsoft.com/office/drawing/2014/main" id="{90E5AB14-6690-29BF-7C6C-52199053E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1" y="3207289"/>
            <a:ext cx="5099061" cy="2100232"/>
          </a:xfrm>
        </p:spPr>
      </p:pic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CD455E4B-D59D-6B73-B185-E9C08DFE5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Retki indeks</a:t>
            </a:r>
          </a:p>
        </p:txBody>
      </p:sp>
      <p:pic>
        <p:nvPicPr>
          <p:cNvPr id="8" name="Slika 8" descr="Slika na kojoj se nalazi grafikon, dijagram&#10;&#10;Opis je automatski generisan">
            <a:extLst>
              <a:ext uri="{FF2B5EF4-FFF2-40B4-BE49-F238E27FC236}">
                <a16:creationId xmlns:a16="http://schemas.microsoft.com/office/drawing/2014/main" id="{514176D6-9CB0-C0F3-DF55-274C986829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330" y="3148633"/>
            <a:ext cx="5021762" cy="2217544"/>
          </a:xfrm>
        </p:spPr>
      </p:pic>
    </p:spTree>
    <p:extLst>
      <p:ext uri="{BB962C8B-B14F-4D97-AF65-F5344CB8AC3E}">
        <p14:creationId xmlns:p14="http://schemas.microsoft.com/office/powerpoint/2010/main" val="106652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C0D2C1-2B61-9887-A84C-3541FB6D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6162"/>
            <a:ext cx="8886884" cy="953669"/>
          </a:xfrm>
        </p:spPr>
        <p:txBody>
          <a:bodyPr/>
          <a:lstStyle/>
          <a:p>
            <a:pPr algn="ctr"/>
            <a:r>
              <a:rPr lang="sr-Latn-RS" dirty="0" err="1"/>
              <a:t>Klasterizovan</a:t>
            </a:r>
            <a:r>
              <a:rPr lang="sr-Latn-RS" dirty="0"/>
              <a:t> i </a:t>
            </a:r>
            <a:r>
              <a:rPr lang="sr-Latn-RS" dirty="0" err="1"/>
              <a:t>neklasterizovan</a:t>
            </a:r>
            <a:r>
              <a:rPr lang="sr-Latn-RS" dirty="0"/>
              <a:t> indeks</a:t>
            </a:r>
            <a:endParaRPr lang="sr-Latn-RS"/>
          </a:p>
        </p:txBody>
      </p:sp>
      <p:pic>
        <p:nvPicPr>
          <p:cNvPr id="4" name="Slika 4" descr="Slika na kojoj se nalazi dijagram&#10;&#10;Opis je automatski generisan">
            <a:extLst>
              <a:ext uri="{FF2B5EF4-FFF2-40B4-BE49-F238E27FC236}">
                <a16:creationId xmlns:a16="http://schemas.microsoft.com/office/drawing/2014/main" id="{80FF6EEC-6792-101F-A41F-70C541888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95" y="2139696"/>
            <a:ext cx="7405152" cy="3878966"/>
          </a:xfrm>
        </p:spPr>
      </p:pic>
    </p:spTree>
    <p:extLst>
      <p:ext uri="{BB962C8B-B14F-4D97-AF65-F5344CB8AC3E}">
        <p14:creationId xmlns:p14="http://schemas.microsoft.com/office/powerpoint/2010/main" val="37346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EDE5F49-CD0E-AFA7-4CB9-3A807E4F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sr-Latn-RS" dirty="0"/>
              <a:t>Različite implementacije indeksa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BAC3B9D-4A2B-A349-B8C6-671F93DA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dirty="0" err="1"/>
              <a:t>Heširani</a:t>
            </a:r>
            <a:r>
              <a:rPr lang="sr-Latn-RS" dirty="0"/>
              <a:t> indeks</a:t>
            </a:r>
          </a:p>
          <a:p>
            <a:r>
              <a:rPr lang="sr-Latn-RS" dirty="0"/>
              <a:t>B-stablo</a:t>
            </a:r>
          </a:p>
          <a:p>
            <a:r>
              <a:rPr lang="sr-Latn-RS" dirty="0"/>
              <a:t>B+ stablo</a:t>
            </a:r>
          </a:p>
          <a:p>
            <a:r>
              <a:rPr lang="sr-Latn-RS" dirty="0" err="1"/>
              <a:t>Bitmap</a:t>
            </a:r>
            <a:r>
              <a:rPr lang="sr-Latn-RS" dirty="0"/>
              <a:t> indeks</a:t>
            </a:r>
          </a:p>
          <a:p>
            <a:r>
              <a:rPr lang="sr-Latn-RS" dirty="0"/>
              <a:t>Invertovani indeks</a:t>
            </a:r>
          </a:p>
          <a:p>
            <a:r>
              <a:rPr lang="sr-Latn-RS" dirty="0"/>
              <a:t>R-stablo</a:t>
            </a:r>
          </a:p>
        </p:txBody>
      </p:sp>
    </p:spTree>
    <p:extLst>
      <p:ext uri="{BB962C8B-B14F-4D97-AF65-F5344CB8AC3E}">
        <p14:creationId xmlns:p14="http://schemas.microsoft.com/office/powerpoint/2010/main" val="242794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30F305-8ED5-9669-D488-BCBAE8DA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23" y="476766"/>
            <a:ext cx="8886884" cy="953669"/>
          </a:xfrm>
        </p:spPr>
        <p:txBody>
          <a:bodyPr/>
          <a:lstStyle/>
          <a:p>
            <a:pPr algn="ctr"/>
            <a:r>
              <a:rPr lang="sr-Latn-RS" dirty="0" err="1"/>
              <a:t>Heširani</a:t>
            </a:r>
            <a:r>
              <a:rPr lang="sr-Latn-RS" dirty="0"/>
              <a:t> indeks</a:t>
            </a:r>
            <a:endParaRPr lang="sr-Latn-RS"/>
          </a:p>
        </p:txBody>
      </p:sp>
      <p:pic>
        <p:nvPicPr>
          <p:cNvPr id="4" name="Slika 4" descr="Slika na kojoj se nalazi dijagram&#10;&#10;Opis je automatski generisan">
            <a:extLst>
              <a:ext uri="{FF2B5EF4-FFF2-40B4-BE49-F238E27FC236}">
                <a16:creationId xmlns:a16="http://schemas.microsoft.com/office/drawing/2014/main" id="{6E811A58-FF88-DB60-CF91-1AAAACA9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485" y="2139696"/>
            <a:ext cx="7499278" cy="3979607"/>
          </a:xfrm>
        </p:spPr>
      </p:pic>
    </p:spTree>
    <p:extLst>
      <p:ext uri="{BB962C8B-B14F-4D97-AF65-F5344CB8AC3E}">
        <p14:creationId xmlns:p14="http://schemas.microsoft.com/office/powerpoint/2010/main" val="23014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7F32CC-13A5-3947-D297-32CF4D5F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8" y="445698"/>
            <a:ext cx="10096500" cy="916004"/>
          </a:xfrm>
        </p:spPr>
        <p:txBody>
          <a:bodyPr/>
          <a:lstStyle/>
          <a:p>
            <a:pPr algn="ctr"/>
            <a:r>
              <a:rPr lang="sr-Latn-RS" dirty="0"/>
              <a:t>B i B+ stablo</a:t>
            </a:r>
            <a:endParaRPr lang="sr-Latn-RS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7E6095A1-F7B8-BE88-E563-5D6AE3BE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B-stablo</a:t>
            </a:r>
          </a:p>
        </p:txBody>
      </p:sp>
      <p:pic>
        <p:nvPicPr>
          <p:cNvPr id="7" name="Slika 7" descr="Slika na kojoj se nalazi dijagram&#10;&#10;Opis je automatski generisan">
            <a:extLst>
              <a:ext uri="{FF2B5EF4-FFF2-40B4-BE49-F238E27FC236}">
                <a16:creationId xmlns:a16="http://schemas.microsoft.com/office/drawing/2014/main" id="{B363CB7A-8947-35B0-5C7A-45E87A204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240" y="3570617"/>
            <a:ext cx="4314825" cy="1057275"/>
          </a:xfrm>
        </p:spPr>
      </p:pic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FA7C4257-9FDE-AEC6-9380-5562D64D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B+ stablo</a:t>
            </a:r>
          </a:p>
        </p:txBody>
      </p:sp>
      <p:pic>
        <p:nvPicPr>
          <p:cNvPr id="8" name="Slika 8" descr="Slika na kojoj se nalazi dijagram&#10;&#10;Opis je automatski generisan">
            <a:extLst>
              <a:ext uri="{FF2B5EF4-FFF2-40B4-BE49-F238E27FC236}">
                <a16:creationId xmlns:a16="http://schemas.microsoft.com/office/drawing/2014/main" id="{72C27508-944E-0DF0-1F26-04D00BB757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8330" y="2761912"/>
            <a:ext cx="5956290" cy="2487777"/>
          </a:xfrm>
        </p:spPr>
      </p:pic>
    </p:spTree>
    <p:extLst>
      <p:ext uri="{BB962C8B-B14F-4D97-AF65-F5344CB8AC3E}">
        <p14:creationId xmlns:p14="http://schemas.microsoft.com/office/powerpoint/2010/main" val="16724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B63940E-F21F-8F17-B933-ED87E36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89" y="596659"/>
            <a:ext cx="4173416" cy="1257299"/>
          </a:xfrm>
        </p:spPr>
        <p:txBody>
          <a:bodyPr anchor="ctr">
            <a:normAutofit/>
          </a:bodyPr>
          <a:lstStyle/>
          <a:p>
            <a:r>
              <a:rPr lang="sr-Latn-RS" dirty="0" err="1"/>
              <a:t>Bitmap</a:t>
            </a:r>
            <a:r>
              <a:rPr lang="sr-Latn-RS" dirty="0"/>
              <a:t> indeks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A87022-5C23-2963-A9CE-E74A9A2D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 err="1">
                <a:latin typeface="Calibri"/>
                <a:cs typeface="Calibri"/>
              </a:rPr>
              <a:t>Bitmap</a:t>
            </a:r>
            <a:r>
              <a:rPr lang="sr-Latn-RS" sz="2000" dirty="0">
                <a:latin typeface="Calibri"/>
                <a:cs typeface="Calibri"/>
              </a:rPr>
              <a:t> </a:t>
            </a:r>
            <a:r>
              <a:rPr lang="sr-Latn-RS" sz="2000" dirty="0" err="1">
                <a:latin typeface="Calibri"/>
                <a:cs typeface="Calibri"/>
              </a:rPr>
              <a:t>index</a:t>
            </a:r>
            <a:r>
              <a:rPr lang="sr-Latn-RS" sz="2000" dirty="0">
                <a:latin typeface="Calibri"/>
                <a:cs typeface="Calibri"/>
              </a:rPr>
              <a:t> je poseban tip indeksa gde se podaci čuvaju u vidu polja bitova i upiti nad podacima se izvršavaju primenom logičkih </a:t>
            </a:r>
            <a:r>
              <a:rPr lang="sr-Latn-RS" sz="2000" i="1" dirty="0" err="1">
                <a:latin typeface="Calibri"/>
                <a:cs typeface="Calibri"/>
              </a:rPr>
              <a:t>bitwise</a:t>
            </a:r>
            <a:r>
              <a:rPr lang="sr-Latn-RS" sz="2000" dirty="0">
                <a:latin typeface="Calibri"/>
                <a:cs typeface="Calibri"/>
              </a:rPr>
              <a:t> operacija nad ovim poljima.</a:t>
            </a:r>
          </a:p>
          <a:p>
            <a:endParaRPr lang="sr-Latn-RS">
              <a:latin typeface="Calibri"/>
              <a:cs typeface="Calibri"/>
            </a:endParaRP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30EFA14D-40B5-E5BD-D536-C2E6EA57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3768"/>
            <a:ext cx="4953000" cy="26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1754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SwellVTI</vt:lpstr>
      <vt:lpstr>Interna stuktura indeksa i organizacija indeksa kod Mongo baze podataka</vt:lpstr>
      <vt:lpstr>Pojam indeksa u bazama podataka</vt:lpstr>
      <vt:lpstr>Klasifikacija indeksa</vt:lpstr>
      <vt:lpstr>Gusti i retki indeks</vt:lpstr>
      <vt:lpstr>Klasterizovan i neklasterizovan indeks</vt:lpstr>
      <vt:lpstr>Različite implementacije indeksa</vt:lpstr>
      <vt:lpstr>Heširani indeks</vt:lpstr>
      <vt:lpstr>B i B+ stablo</vt:lpstr>
      <vt:lpstr>Bitmap indeks</vt:lpstr>
      <vt:lpstr>Invertovani indeks</vt:lpstr>
      <vt:lpstr>R-Stablo</vt:lpstr>
      <vt:lpstr>Indeksi u MongoDB-u</vt:lpstr>
      <vt:lpstr>Vrste indeksa u MongoDB-u</vt:lpstr>
      <vt:lpstr>Karakteristike indeksa u MongoDB-u</vt:lpstr>
      <vt:lpstr>Strategije indeksiranja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301</cp:revision>
  <dcterms:created xsi:type="dcterms:W3CDTF">2023-04-18T17:21:39Z</dcterms:created>
  <dcterms:modified xsi:type="dcterms:W3CDTF">2023-04-18T18:34:44Z</dcterms:modified>
</cp:coreProperties>
</file>