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64" r:id="rId11"/>
    <p:sldId id="265" r:id="rId12"/>
    <p:sldId id="267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0C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8084AA-2124-4CE7-8938-F3566B506002}" v="1142" dt="2023-05-24T20:05:27.1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48002-315D-49B1-B10F-137139C4BF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4896" y="1122363"/>
            <a:ext cx="7276733" cy="3381398"/>
          </a:xfrm>
        </p:spPr>
        <p:txBody>
          <a:bodyPr anchor="b">
            <a:normAutofit/>
          </a:bodyPr>
          <a:lstStyle>
            <a:lvl1pPr algn="l">
              <a:defRPr sz="4800" cap="none" spc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4535E0-4D9C-4DCA-8569-64503C5DC1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4894" y="4612942"/>
            <a:ext cx="7276733" cy="1181683"/>
          </a:xfrm>
        </p:spPr>
        <p:txBody>
          <a:bodyPr>
            <a:normAutofit/>
          </a:bodyPr>
          <a:lstStyle>
            <a:lvl1pPr marL="0" indent="0" algn="l">
              <a:buNone/>
              <a:defRPr sz="18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83B68-70CF-4A98-948C-6EA4BD68D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C2EF9-7F83-4AD3-B3F6-B9D4618D6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B751B-3464-41CD-B728-A72BB191E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139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B5731-248B-49C2-93DE-8A3260C9F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D4D5C5-3D5A-4F3D-8A08-7053DACF1F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E5372-3FC6-4227-B2DD-6CB24E651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1B1B1-B637-4E46-B64C-F082B54C2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567AD-4B78-41F6-B814-726D4BD4C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715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674D5E-67E6-4C23-B80A-0C66B53315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76299"/>
            <a:ext cx="2628900" cy="5181601"/>
          </a:xfrm>
        </p:spPr>
        <p:txBody>
          <a:bodyPr vert="eaVert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FEFF2A-08E8-447D-85C7-7D5A9C422C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76299"/>
            <a:ext cx="7734300" cy="51816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0030D-E580-4B0C-B5A8-2C8A094D9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DCAEB-1B6E-492E-918E-47179AF48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E4A38-A745-436E-9E33-63B9F81C0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554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BFD42-94A9-4345-AF38-7D562B502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4C458-A63B-4032-B4EC-732DAC188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855B5-7F2F-408B-800D-92CB34B99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03412-EA6B-43CA-8B3A-F502587CB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6E9EE-F895-4ECE-B4B2-586D65ED8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931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8193F-AFAD-4A9A-B0EF-530DFB19D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9" y="876299"/>
            <a:ext cx="7876722" cy="371316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D1BBE4-9FC1-4F89-B120-1C49D816F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46170"/>
            <a:ext cx="6781301" cy="104845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30A6B-E3FD-4920-8128-C263CA1D6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66B85-0649-47DB-AD69-458D8F600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25931-A293-42E9-BDF5-B2AE121D7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399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5262B-ECD6-47BB-A6F1-92A6033E9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B8779-51E9-44D1-9F7B-28F3C6D3C4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8474" y="2080517"/>
            <a:ext cx="4970124" cy="397738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E8BFB-5295-4C5E-9CB1-E276E9D0E5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0899" y="2080517"/>
            <a:ext cx="4970124" cy="39773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5E22BF-1819-4301-B699-EF5A2F4D9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00A2DF-39DE-49C3-A213-3E8423C7A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55D3A8-238B-4A68-A9F9-672D2F060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359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7D468-D010-4225-B024-DCEF543BC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71955"/>
            <a:ext cx="10441236" cy="139835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3D60A0-FCAB-425A-9ECD-94CDE4F47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926" y="1983242"/>
            <a:ext cx="5007110" cy="814387"/>
          </a:xfrm>
        </p:spPr>
        <p:txBody>
          <a:bodyPr anchor="b">
            <a:normAutofit/>
          </a:bodyPr>
          <a:lstStyle>
            <a:lvl1pPr marL="0" indent="0">
              <a:lnSpc>
                <a:spcPct val="110000"/>
              </a:lnSpc>
              <a:buNone/>
              <a:defRPr sz="2000" b="0" cap="all" spc="14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6F986B-07CB-4FB0-9419-2AAB318B8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50063" y="2813959"/>
            <a:ext cx="5007110" cy="324394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A9D784-7968-4E8B-B704-E42EE8F187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49255" y="1983242"/>
            <a:ext cx="5031769" cy="814387"/>
          </a:xfrm>
        </p:spPr>
        <p:txBody>
          <a:bodyPr anchor="b">
            <a:normAutofit/>
          </a:bodyPr>
          <a:lstStyle>
            <a:lvl1pPr marL="0" indent="0">
              <a:lnSpc>
                <a:spcPct val="110000"/>
              </a:lnSpc>
              <a:buNone/>
              <a:defRPr sz="2000" b="0" cap="all" spc="14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45754F-08D1-4593-988F-95F0ED1A01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49255" y="2813959"/>
            <a:ext cx="5031769" cy="324394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ED2E61-83B4-4C8F-BBFE-D95920342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80C136-A664-4013-8073-B0C6BDEF8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AE9547-8EE7-461B-9E99-484B11E91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046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2E667-0EFA-4EE6-8E4D-20805309A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59" y="895440"/>
            <a:ext cx="10138451" cy="1832349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EE4825-BB8C-4567-B407-B4452409D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38892-25DB-4A4E-9D43-6058C45C5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C3DDDA-48EF-4B42-9980-4762AF509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581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EFA7D9-6801-4DD0-8D7D-505212F46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6FA3EA-1519-4178-AC3A-231A5BAA7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423DBE-6FD6-4D60-8336-7843B4BD3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618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2D9AE-CA1A-4751-9B33-0AC09CE62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996948"/>
            <a:ext cx="3046410" cy="1479551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2400" cap="all" spc="4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F9941-76E5-42B5-8464-C1A7010D9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0796" y="876300"/>
            <a:ext cx="5758235" cy="5181599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4785D8-F112-415F-9AB4-5F2AC060D1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666144"/>
            <a:ext cx="3046409" cy="319490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70A0B3-4E9C-4FAC-B1D1-2673F7B5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AA370A-33F5-48A6-962A-47C0F15D4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8AD606-A37D-4697-AA7A-EAE4F101A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4E0B5E-1030-4A34-AB09-05ACB45CE993}"/>
              </a:ext>
            </a:extLst>
          </p:cNvPr>
          <p:cNvCxnSpPr>
            <a:cxnSpLocks/>
          </p:cNvCxnSpPr>
          <p:nvPr/>
        </p:nvCxnSpPr>
        <p:spPr>
          <a:xfrm>
            <a:off x="4610100" y="898989"/>
            <a:ext cx="0" cy="51387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2210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21D4C-0A93-40A6-9645-5EF7DE6C5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989314"/>
            <a:ext cx="3046409" cy="1487185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2F9455-852F-4604-87D4-801E8D5DB5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4" y="876300"/>
            <a:ext cx="5943596" cy="51815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842061-B161-4973-9EE4-76D0B73FC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666143"/>
            <a:ext cx="3046409" cy="319490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DCE2E0-050A-4BC2-91DF-7A00811D2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0AB003-B443-4B96-9DD9-4284E7E1E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179DBA-16C0-4FFB-B367-B96169B4B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9F2BD78-1D6B-4742-9726-75646D91F4AC}"/>
              </a:ext>
            </a:extLst>
          </p:cNvPr>
          <p:cNvCxnSpPr>
            <a:cxnSpLocks/>
          </p:cNvCxnSpPr>
          <p:nvPr/>
        </p:nvCxnSpPr>
        <p:spPr>
          <a:xfrm>
            <a:off x="4610100" y="898989"/>
            <a:ext cx="0" cy="51387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6057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98CBCD-166B-4F97-A6DF-DAA3BF2B2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60" y="876302"/>
            <a:ext cx="10427840" cy="10860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64D6D9-636D-450B-839A-22AE0CED2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9758" y="2065984"/>
            <a:ext cx="10427841" cy="3903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6CAEC-1EE5-4B71-9646-5C378EEBEF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2838" y="6356350"/>
            <a:ext cx="33613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326951E3-958F-4611-B170-D081BA0250F9}" type="datetimeFigureOut">
              <a:rPr lang="en-US" smtClean="0"/>
              <a:pPr/>
              <a:t>5/24/2023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70EF8-70B2-4AFC-8388-691A146AA7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58748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07DC7-D05C-4038-B51A-F00B7B9C99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20400" y="6356350"/>
            <a:ext cx="6176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i="1">
                <a:solidFill>
                  <a:schemeClr val="tx2"/>
                </a:solidFill>
              </a:defRPr>
            </a:lvl1pPr>
          </a:lstStyle>
          <a:p>
            <a:fld id="{57871EFB-7B9E-4E86-A89E-697E8EBB06F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AD4CCDA-06BF-4D2A-B44F-195AEC0B5B22}"/>
              </a:ext>
            </a:extLst>
          </p:cNvPr>
          <p:cNvCxnSpPr>
            <a:cxnSpLocks/>
          </p:cNvCxnSpPr>
          <p:nvPr/>
        </p:nvCxnSpPr>
        <p:spPr>
          <a:xfrm>
            <a:off x="952498" y="6252722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50945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SzPct val="70000"/>
        <a:buFontTx/>
        <a:buNone/>
        <a:defRPr sz="1800" i="1" kern="1200">
          <a:solidFill>
            <a:schemeClr val="tx2"/>
          </a:solidFill>
          <a:latin typeface="+mn-lt"/>
          <a:ea typeface="+mn-ea"/>
          <a:cs typeface="+mn-cs"/>
        </a:defRPr>
      </a:lvl2pPr>
      <a:lvl3pPr marL="502920" indent="-22860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None/>
        <a:defRPr sz="1600" i="1" kern="1200">
          <a:solidFill>
            <a:schemeClr val="tx2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C5A67-118C-4E4F-B36D-98915F7479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Padlock on computer motherboard">
            <a:extLst>
              <a:ext uri="{FF2B5EF4-FFF2-40B4-BE49-F238E27FC236}">
                <a16:creationId xmlns:a16="http://schemas.microsoft.com/office/drawing/2014/main" id="{68CA275F-D8F3-8DA0-3B5C-99084B4B4D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r="-3" b="15755"/>
          <a:stretch/>
        </p:blipFill>
        <p:spPr>
          <a:xfrm>
            <a:off x="-4199" y="10"/>
            <a:ext cx="12196199" cy="6857990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20F8B35-FE0B-427D-9196-5DB8CC697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06494" y="859953"/>
            <a:ext cx="4379010" cy="5197947"/>
          </a:xfrm>
          <a:custGeom>
            <a:avLst/>
            <a:gdLst>
              <a:gd name="connsiteX0" fmla="*/ 2209538 w 4419600"/>
              <a:gd name="connsiteY0" fmla="*/ 0 h 5246128"/>
              <a:gd name="connsiteX1" fmla="*/ 2210062 w 4419600"/>
              <a:gd name="connsiteY1" fmla="*/ 0 h 5246128"/>
              <a:gd name="connsiteX2" fmla="*/ 4419600 w 4419600"/>
              <a:gd name="connsiteY2" fmla="*/ 2209541 h 5246128"/>
              <a:gd name="connsiteX3" fmla="*/ 4419600 w 4419600"/>
              <a:gd name="connsiteY3" fmla="*/ 2480538 h 5246128"/>
              <a:gd name="connsiteX4" fmla="*/ 4419600 w 4419600"/>
              <a:gd name="connsiteY4" fmla="*/ 4975131 h 5246128"/>
              <a:gd name="connsiteX5" fmla="*/ 4419600 w 4419600"/>
              <a:gd name="connsiteY5" fmla="*/ 5246128 h 5246128"/>
              <a:gd name="connsiteX6" fmla="*/ 0 w 4419600"/>
              <a:gd name="connsiteY6" fmla="*/ 5246128 h 5246128"/>
              <a:gd name="connsiteX7" fmla="*/ 0 w 4419600"/>
              <a:gd name="connsiteY7" fmla="*/ 4975131 h 5246128"/>
              <a:gd name="connsiteX8" fmla="*/ 0 w 4419600"/>
              <a:gd name="connsiteY8" fmla="*/ 2480538 h 5246128"/>
              <a:gd name="connsiteX9" fmla="*/ 0 w 4419600"/>
              <a:gd name="connsiteY9" fmla="*/ 2209541 h 5246128"/>
              <a:gd name="connsiteX10" fmla="*/ 2209538 w 4419600"/>
              <a:gd name="connsiteY10" fmla="*/ 0 h 5246128"/>
              <a:gd name="connsiteX0" fmla="*/ 2209538 w 4419600"/>
              <a:gd name="connsiteY0" fmla="*/ 0 h 5246128"/>
              <a:gd name="connsiteX1" fmla="*/ 2210062 w 4419600"/>
              <a:gd name="connsiteY1" fmla="*/ 0 h 5246128"/>
              <a:gd name="connsiteX2" fmla="*/ 4419600 w 4419600"/>
              <a:gd name="connsiteY2" fmla="*/ 2209541 h 5246128"/>
              <a:gd name="connsiteX3" fmla="*/ 4419600 w 4419600"/>
              <a:gd name="connsiteY3" fmla="*/ 4975131 h 5246128"/>
              <a:gd name="connsiteX4" fmla="*/ 4419600 w 4419600"/>
              <a:gd name="connsiteY4" fmla="*/ 5246128 h 5246128"/>
              <a:gd name="connsiteX5" fmla="*/ 0 w 4419600"/>
              <a:gd name="connsiteY5" fmla="*/ 5246128 h 5246128"/>
              <a:gd name="connsiteX6" fmla="*/ 0 w 4419600"/>
              <a:gd name="connsiteY6" fmla="*/ 4975131 h 5246128"/>
              <a:gd name="connsiteX7" fmla="*/ 0 w 4419600"/>
              <a:gd name="connsiteY7" fmla="*/ 2480538 h 5246128"/>
              <a:gd name="connsiteX8" fmla="*/ 0 w 4419600"/>
              <a:gd name="connsiteY8" fmla="*/ 2209541 h 5246128"/>
              <a:gd name="connsiteX9" fmla="*/ 2209538 w 4419600"/>
              <a:gd name="connsiteY9" fmla="*/ 0 h 5246128"/>
              <a:gd name="connsiteX0" fmla="*/ 2209538 w 4419600"/>
              <a:gd name="connsiteY0" fmla="*/ 0 h 5246128"/>
              <a:gd name="connsiteX1" fmla="*/ 2210062 w 4419600"/>
              <a:gd name="connsiteY1" fmla="*/ 0 h 5246128"/>
              <a:gd name="connsiteX2" fmla="*/ 4419600 w 4419600"/>
              <a:gd name="connsiteY2" fmla="*/ 2209541 h 5246128"/>
              <a:gd name="connsiteX3" fmla="*/ 4419600 w 4419600"/>
              <a:gd name="connsiteY3" fmla="*/ 5246128 h 5246128"/>
              <a:gd name="connsiteX4" fmla="*/ 0 w 4419600"/>
              <a:gd name="connsiteY4" fmla="*/ 5246128 h 5246128"/>
              <a:gd name="connsiteX5" fmla="*/ 0 w 4419600"/>
              <a:gd name="connsiteY5" fmla="*/ 4975131 h 5246128"/>
              <a:gd name="connsiteX6" fmla="*/ 0 w 4419600"/>
              <a:gd name="connsiteY6" fmla="*/ 2480538 h 5246128"/>
              <a:gd name="connsiteX7" fmla="*/ 0 w 4419600"/>
              <a:gd name="connsiteY7" fmla="*/ 2209541 h 5246128"/>
              <a:gd name="connsiteX8" fmla="*/ 2209538 w 4419600"/>
              <a:gd name="connsiteY8" fmla="*/ 0 h 5246128"/>
              <a:gd name="connsiteX0" fmla="*/ 2209538 w 4419600"/>
              <a:gd name="connsiteY0" fmla="*/ 0 h 5246128"/>
              <a:gd name="connsiteX1" fmla="*/ 2210062 w 4419600"/>
              <a:gd name="connsiteY1" fmla="*/ 0 h 5246128"/>
              <a:gd name="connsiteX2" fmla="*/ 4419600 w 4419600"/>
              <a:gd name="connsiteY2" fmla="*/ 2209541 h 5246128"/>
              <a:gd name="connsiteX3" fmla="*/ 4419600 w 4419600"/>
              <a:gd name="connsiteY3" fmla="*/ 5246128 h 5246128"/>
              <a:gd name="connsiteX4" fmla="*/ 0 w 4419600"/>
              <a:gd name="connsiteY4" fmla="*/ 5246128 h 5246128"/>
              <a:gd name="connsiteX5" fmla="*/ 0 w 4419600"/>
              <a:gd name="connsiteY5" fmla="*/ 2480538 h 5246128"/>
              <a:gd name="connsiteX6" fmla="*/ 0 w 4419600"/>
              <a:gd name="connsiteY6" fmla="*/ 2209541 h 5246128"/>
              <a:gd name="connsiteX7" fmla="*/ 2209538 w 4419600"/>
              <a:gd name="connsiteY7" fmla="*/ 0 h 5246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19600" h="5246128">
                <a:moveTo>
                  <a:pt x="2209538" y="0"/>
                </a:moveTo>
                <a:lnTo>
                  <a:pt x="2210062" y="0"/>
                </a:lnTo>
                <a:cubicBezTo>
                  <a:pt x="3430375" y="0"/>
                  <a:pt x="4419600" y="989251"/>
                  <a:pt x="4419600" y="2209541"/>
                </a:cubicBezTo>
                <a:lnTo>
                  <a:pt x="4419600" y="5246128"/>
                </a:lnTo>
                <a:lnTo>
                  <a:pt x="0" y="5246128"/>
                </a:lnTo>
                <a:lnTo>
                  <a:pt x="0" y="2480538"/>
                </a:lnTo>
                <a:lnTo>
                  <a:pt x="0" y="2209541"/>
                </a:lnTo>
                <a:cubicBezTo>
                  <a:pt x="0" y="989251"/>
                  <a:pt x="989222" y="0"/>
                  <a:pt x="2209538" y="0"/>
                </a:cubicBezTo>
                <a:close/>
              </a:path>
            </a:pathLst>
          </a:custGeom>
          <a:solidFill>
            <a:srgbClr val="00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2661849" y="1921623"/>
            <a:ext cx="6868301" cy="1750731"/>
          </a:xfrm>
        </p:spPr>
        <p:txBody>
          <a:bodyPr anchor="b">
            <a:normAutofit/>
          </a:bodyPr>
          <a:lstStyle/>
          <a:p>
            <a:pPr algn="ctr"/>
            <a:r>
              <a:rPr lang="sr-Latn-RS" dirty="0">
                <a:solidFill>
                  <a:srgbClr val="FFFFFF"/>
                </a:solidFill>
                <a:cs typeface="Calibri Light"/>
              </a:rPr>
              <a:t>Sigurnost kod </a:t>
            </a:r>
            <a:r>
              <a:rPr lang="sr-Latn-RS" dirty="0" err="1">
                <a:solidFill>
                  <a:srgbClr val="FFFFFF"/>
                </a:solidFill>
                <a:cs typeface="Calibri Light"/>
              </a:rPr>
              <a:t>MondoDB</a:t>
            </a:r>
            <a:r>
              <a:rPr lang="sr-Latn-RS" dirty="0">
                <a:solidFill>
                  <a:srgbClr val="FFFFFF"/>
                </a:solidFill>
                <a:cs typeface="Calibri Light"/>
              </a:rPr>
              <a:t>-ja</a:t>
            </a:r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4448496" y="4936376"/>
            <a:ext cx="3295006" cy="84716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sr-Latn-RS" dirty="0">
                <a:solidFill>
                  <a:srgbClr val="FFFFFF"/>
                </a:solidFill>
              </a:rPr>
              <a:t>Emilija </a:t>
            </a:r>
            <a:r>
              <a:rPr lang="sr-Latn-RS" dirty="0" err="1">
                <a:solidFill>
                  <a:srgbClr val="FFFFFF"/>
                </a:solidFill>
              </a:rPr>
              <a:t>bićanin</a:t>
            </a:r>
            <a:r>
              <a:rPr lang="sr-Latn-RS" dirty="0">
                <a:solidFill>
                  <a:srgbClr val="FFFFFF"/>
                </a:solidFill>
              </a:rPr>
              <a:t> 1474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F59B18A-94FC-4D49-98EB-BEC65B321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376602" y="4316294"/>
            <a:ext cx="1458419" cy="0"/>
          </a:xfrm>
          <a:prstGeom prst="line">
            <a:avLst/>
          </a:prstGeom>
          <a:ln w="1079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570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8E12C49C-02C6-EB44-FD52-7BD307FFE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Kreiranje korisnika sa ulogama</a:t>
            </a:r>
          </a:p>
        </p:txBody>
      </p:sp>
      <p:pic>
        <p:nvPicPr>
          <p:cNvPr id="4" name="Slika 4" descr="Slika na kojoj se nalazi tekst&#10;&#10;Opis je automatski generisan">
            <a:extLst>
              <a:ext uri="{FF2B5EF4-FFF2-40B4-BE49-F238E27FC236}">
                <a16:creationId xmlns:a16="http://schemas.microsoft.com/office/drawing/2014/main" id="{8C18D836-7C56-2DEC-53DF-E444E4BB6B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0844" y="2237357"/>
            <a:ext cx="7544159" cy="2942326"/>
          </a:xfrm>
        </p:spPr>
      </p:pic>
    </p:spTree>
    <p:extLst>
      <p:ext uri="{BB962C8B-B14F-4D97-AF65-F5344CB8AC3E}">
        <p14:creationId xmlns:p14="http://schemas.microsoft.com/office/powerpoint/2010/main" val="10241074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AD4CCDA-06BF-4D2A-B44F-195AEC0B5B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2498" y="6252722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FF4F1B1F-38C9-4BA3-8793-E2B6FC978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rogramming data on computer monitor">
            <a:extLst>
              <a:ext uri="{FF2B5EF4-FFF2-40B4-BE49-F238E27FC236}">
                <a16:creationId xmlns:a16="http://schemas.microsoft.com/office/drawing/2014/main" id="{B913BD89-E632-E97E-9CEE-90DBBFBD18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849" r="-2" b="14754"/>
          <a:stretch/>
        </p:blipFill>
        <p:spPr>
          <a:xfrm>
            <a:off x="6822" y="10"/>
            <a:ext cx="12191999" cy="6857990"/>
          </a:xfrm>
          <a:prstGeom prst="rect">
            <a:avLst/>
          </a:prstGeom>
        </p:spPr>
      </p:pic>
      <p:sp>
        <p:nvSpPr>
          <p:cNvPr id="2" name="Naslov 1">
            <a:extLst>
              <a:ext uri="{FF2B5EF4-FFF2-40B4-BE49-F238E27FC236}">
                <a16:creationId xmlns:a16="http://schemas.microsoft.com/office/drawing/2014/main" id="{F7697E13-DD19-2A05-F211-B3CFA744B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9691" y="1256045"/>
            <a:ext cx="6962052" cy="188420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 err="1">
                <a:solidFill>
                  <a:srgbClr val="FFFFFF"/>
                </a:solidFill>
              </a:rPr>
              <a:t>Enkripcija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B5C80BC-C547-4FD8-9B68-6A9207F0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01557" y="3481804"/>
            <a:ext cx="0" cy="13107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05023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7AD0FD2F-7A86-A9C4-A322-1C478E292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Vrste </a:t>
            </a:r>
            <a:r>
              <a:rPr lang="sr-Latn-RS" dirty="0" err="1"/>
              <a:t>enkripcija</a:t>
            </a:r>
            <a:r>
              <a:rPr lang="sr-Latn-RS" dirty="0"/>
              <a:t> kod </a:t>
            </a:r>
            <a:r>
              <a:rPr lang="sr-Latn-RS" dirty="0" err="1"/>
              <a:t>MongoDB</a:t>
            </a:r>
            <a:r>
              <a:rPr lang="sr-Latn-RS" dirty="0"/>
              <a:t>-ja</a:t>
            </a:r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20025474-D6D3-88AC-E813-C36BE02D9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sr-Latn-RS" sz="2400" err="1"/>
              <a:t>Enripricja</a:t>
            </a:r>
            <a:r>
              <a:rPr lang="sr-Latn-RS" sz="2400" dirty="0"/>
              <a:t> podataka u </a:t>
            </a:r>
            <a:r>
              <a:rPr lang="sr-Latn-RS" sz="2400" err="1"/>
              <a:t>transpotu</a:t>
            </a:r>
            <a:endParaRPr lang="sr-Latn-RS" sz="2400"/>
          </a:p>
          <a:p>
            <a:r>
              <a:rPr lang="sr-Latn-RS" sz="2400" err="1"/>
              <a:t>Enkripcija</a:t>
            </a:r>
            <a:r>
              <a:rPr lang="sr-Latn-RS" sz="2400" dirty="0"/>
              <a:t> podataka u mirovanju</a:t>
            </a:r>
          </a:p>
          <a:p>
            <a:r>
              <a:rPr lang="sr-Latn-RS" sz="2400" err="1"/>
              <a:t>Enkripcija</a:t>
            </a:r>
            <a:r>
              <a:rPr lang="sr-Latn-RS" sz="2400" dirty="0"/>
              <a:t> podataka u upotrebi (In-</a:t>
            </a:r>
            <a:r>
              <a:rPr lang="sr-Latn-RS" sz="2400" err="1"/>
              <a:t>use</a:t>
            </a:r>
            <a:r>
              <a:rPr lang="sr-Latn-RS" sz="2400" dirty="0"/>
              <a:t> </a:t>
            </a:r>
            <a:r>
              <a:rPr lang="sr-Latn-RS" sz="2400" err="1"/>
              <a:t>encryption</a:t>
            </a:r>
            <a:r>
              <a:rPr lang="sr-Latn-RS" sz="2400" dirty="0"/>
              <a:t>): </a:t>
            </a:r>
          </a:p>
          <a:p>
            <a:pPr marL="560070" lvl="1" indent="-285750">
              <a:buFont typeface="Arial"/>
              <a:buChar char="•"/>
            </a:pPr>
            <a:r>
              <a:rPr lang="sr-Latn-RS" sz="2400" i="0" dirty="0"/>
              <a:t>CSFLE (</a:t>
            </a:r>
            <a:r>
              <a:rPr lang="sr-Latn-RS" sz="2400" i="0" err="1"/>
              <a:t>Client</a:t>
            </a:r>
            <a:r>
              <a:rPr lang="sr-Latn-RS" sz="2400" i="0" dirty="0"/>
              <a:t>-side </a:t>
            </a:r>
            <a:r>
              <a:rPr lang="sr-Latn-RS" sz="2400" i="0" err="1"/>
              <a:t>filed</a:t>
            </a:r>
            <a:r>
              <a:rPr lang="sr-Latn-RS" sz="2400" i="0" dirty="0"/>
              <a:t> </a:t>
            </a:r>
            <a:r>
              <a:rPr lang="sr-Latn-RS" sz="2400" i="0" err="1"/>
              <a:t>level</a:t>
            </a:r>
            <a:r>
              <a:rPr lang="sr-Latn-RS" sz="2400" i="0" dirty="0"/>
              <a:t> </a:t>
            </a:r>
            <a:r>
              <a:rPr lang="sr-Latn-RS" sz="2400" i="0" err="1"/>
              <a:t>enrcyption</a:t>
            </a:r>
            <a:r>
              <a:rPr lang="sr-Latn-RS" sz="2400" i="0"/>
              <a:t>)</a:t>
            </a:r>
            <a:endParaRPr lang="sr-Latn-RS" sz="2400" i="0" dirty="0"/>
          </a:p>
          <a:p>
            <a:pPr marL="560070" lvl="1" indent="-285750">
              <a:buFont typeface="Arial"/>
              <a:buChar char="•"/>
            </a:pPr>
            <a:r>
              <a:rPr lang="sr-Latn-RS" sz="2400" i="0" err="1"/>
              <a:t>Queryable</a:t>
            </a:r>
            <a:r>
              <a:rPr lang="sr-Latn-RS" sz="2400" i="0" dirty="0"/>
              <a:t> </a:t>
            </a:r>
            <a:r>
              <a:rPr lang="sr-Latn-RS" sz="2400" i="0" err="1"/>
              <a:t>encryption</a:t>
            </a:r>
            <a:endParaRPr lang="sr-Latn-RS" sz="2400" i="0" dirty="0"/>
          </a:p>
        </p:txBody>
      </p:sp>
    </p:spTree>
    <p:extLst>
      <p:ext uri="{BB962C8B-B14F-4D97-AF65-F5344CB8AC3E}">
        <p14:creationId xmlns:p14="http://schemas.microsoft.com/office/powerpoint/2010/main" val="28341045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8CED66E3-FE71-591C-1148-FD500E468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err="1"/>
              <a:t>Client</a:t>
            </a:r>
            <a:r>
              <a:rPr lang="sr-Latn-RS" dirty="0"/>
              <a:t>-side </a:t>
            </a:r>
            <a:r>
              <a:rPr lang="sr-Latn-RS" dirty="0" err="1"/>
              <a:t>field</a:t>
            </a:r>
            <a:r>
              <a:rPr lang="sr-Latn-RS" dirty="0"/>
              <a:t> </a:t>
            </a:r>
            <a:r>
              <a:rPr lang="sr-Latn-RS" dirty="0" err="1"/>
              <a:t>level</a:t>
            </a:r>
            <a:r>
              <a:rPr lang="sr-Latn-RS" dirty="0"/>
              <a:t> </a:t>
            </a:r>
            <a:r>
              <a:rPr lang="sr-Latn-RS" dirty="0" err="1"/>
              <a:t>encryption</a:t>
            </a:r>
            <a:r>
              <a:rPr lang="sr-Latn-RS" dirty="0"/>
              <a:t> (1)</a:t>
            </a:r>
          </a:p>
        </p:txBody>
      </p:sp>
      <p:pic>
        <p:nvPicPr>
          <p:cNvPr id="4" name="Slika 4" descr="Slika na kojoj se nalazi sto&#10;&#10;Opis je automatski generisan">
            <a:extLst>
              <a:ext uri="{FF2B5EF4-FFF2-40B4-BE49-F238E27FC236}">
                <a16:creationId xmlns:a16="http://schemas.microsoft.com/office/drawing/2014/main" id="{B805DD32-675F-0666-C068-DA6E6FDD37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8522" y="2094739"/>
            <a:ext cx="7497331" cy="3903298"/>
          </a:xfrm>
        </p:spPr>
      </p:pic>
    </p:spTree>
    <p:extLst>
      <p:ext uri="{BB962C8B-B14F-4D97-AF65-F5344CB8AC3E}">
        <p14:creationId xmlns:p14="http://schemas.microsoft.com/office/powerpoint/2010/main" val="34166846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8C8C660F-F782-E6B0-F879-6C1BCAB2B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err="1">
                <a:ea typeface="+mj-lt"/>
                <a:cs typeface="+mj-lt"/>
              </a:rPr>
              <a:t>Client</a:t>
            </a:r>
            <a:r>
              <a:rPr lang="sr-Latn-RS" dirty="0">
                <a:ea typeface="+mj-lt"/>
                <a:cs typeface="+mj-lt"/>
              </a:rPr>
              <a:t>-side </a:t>
            </a:r>
            <a:r>
              <a:rPr lang="sr-Latn-RS" dirty="0" err="1">
                <a:ea typeface="+mj-lt"/>
                <a:cs typeface="+mj-lt"/>
              </a:rPr>
              <a:t>field</a:t>
            </a:r>
            <a:r>
              <a:rPr lang="sr-Latn-RS" dirty="0">
                <a:ea typeface="+mj-lt"/>
                <a:cs typeface="+mj-lt"/>
              </a:rPr>
              <a:t> </a:t>
            </a:r>
            <a:r>
              <a:rPr lang="sr-Latn-RS" dirty="0" err="1">
                <a:ea typeface="+mj-lt"/>
                <a:cs typeface="+mj-lt"/>
              </a:rPr>
              <a:t>level</a:t>
            </a:r>
            <a:r>
              <a:rPr lang="sr-Latn-RS" dirty="0">
                <a:ea typeface="+mj-lt"/>
                <a:cs typeface="+mj-lt"/>
              </a:rPr>
              <a:t> </a:t>
            </a:r>
            <a:r>
              <a:rPr lang="sr-Latn-RS" dirty="0" err="1">
                <a:ea typeface="+mj-lt"/>
                <a:cs typeface="+mj-lt"/>
              </a:rPr>
              <a:t>encryption</a:t>
            </a:r>
            <a:r>
              <a:rPr lang="sr-Latn-RS" dirty="0">
                <a:ea typeface="+mj-lt"/>
                <a:cs typeface="+mj-lt"/>
              </a:rPr>
              <a:t> (2)</a:t>
            </a:r>
            <a:endParaRPr lang="sr-Latn-RS" dirty="0"/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A03CE567-8BE2-BBBA-F27A-5C79241C8B8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sr-Latn-RS" dirty="0"/>
              <a:t>Ključevi koji se koriste u CSFLE</a:t>
            </a:r>
          </a:p>
          <a:p>
            <a:pPr marL="0" indent="0">
              <a:buNone/>
            </a:pPr>
            <a:r>
              <a:rPr lang="sr-Latn-RS" dirty="0"/>
              <a:t>CMK-</a:t>
            </a:r>
            <a:r>
              <a:rPr lang="sr-Latn-RS" dirty="0" err="1"/>
              <a:t>Client</a:t>
            </a:r>
            <a:r>
              <a:rPr lang="sr-Latn-RS" dirty="0"/>
              <a:t> Master </a:t>
            </a:r>
            <a:r>
              <a:rPr lang="sr-Latn-RS" dirty="0" err="1"/>
              <a:t>Key</a:t>
            </a:r>
          </a:p>
          <a:p>
            <a:pPr marL="0" indent="0">
              <a:buNone/>
            </a:pPr>
            <a:r>
              <a:rPr lang="sr-Latn-RS" dirty="0"/>
              <a:t>DEK-Data </a:t>
            </a:r>
            <a:r>
              <a:rPr lang="sr-Latn-RS" dirty="0" err="1"/>
              <a:t>Encryption</a:t>
            </a:r>
            <a:r>
              <a:rPr lang="sr-Latn-RS" dirty="0"/>
              <a:t> </a:t>
            </a:r>
            <a:r>
              <a:rPr lang="sr-Latn-RS" dirty="0" err="1"/>
              <a:t>Key</a:t>
            </a:r>
          </a:p>
        </p:txBody>
      </p:sp>
      <p:sp>
        <p:nvSpPr>
          <p:cNvPr id="4" name="Čuvar mesta za sadržaj 3">
            <a:extLst>
              <a:ext uri="{FF2B5EF4-FFF2-40B4-BE49-F238E27FC236}">
                <a16:creationId xmlns:a16="http://schemas.microsoft.com/office/drawing/2014/main" id="{836B4DCA-7140-C0E7-2955-595B8216E0D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sr-Latn-RS" dirty="0" err="1"/>
              <a:t>Enkripciono</a:t>
            </a:r>
            <a:r>
              <a:rPr lang="sr-Latn-RS" dirty="0"/>
              <a:t> pravilo</a:t>
            </a:r>
          </a:p>
          <a:p>
            <a:endParaRPr lang="sr-Latn-RS" sz="4400" dirty="0"/>
          </a:p>
        </p:txBody>
      </p:sp>
      <p:pic>
        <p:nvPicPr>
          <p:cNvPr id="5" name="Slika 5" descr="Slika na kojoj se nalazi tekst&#10;&#10;Opis je automatski generisan">
            <a:extLst>
              <a:ext uri="{FF2B5EF4-FFF2-40B4-BE49-F238E27FC236}">
                <a16:creationId xmlns:a16="http://schemas.microsoft.com/office/drawing/2014/main" id="{15F75618-3964-3C63-95E4-9729E41B3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400" y="2703123"/>
            <a:ext cx="4871049" cy="1667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7286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13EFA2C1-40B0-F702-E936-7BF194958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/>
              <a:t>Rezultati upita korisnika koji poseduje i korisnika koji ne poseduje ključ kod CSFLE</a:t>
            </a:r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85A443A4-DEF4-B173-5F1B-552B59B378C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sr-Latn-RS" dirty="0"/>
              <a:t>Korisnik koji ne poseduje ključ</a:t>
            </a:r>
          </a:p>
          <a:p>
            <a:endParaRPr lang="sr-Latn-RS" dirty="0"/>
          </a:p>
        </p:txBody>
      </p:sp>
      <p:sp>
        <p:nvSpPr>
          <p:cNvPr id="4" name="Čuvar mesta za sadržaj 3">
            <a:extLst>
              <a:ext uri="{FF2B5EF4-FFF2-40B4-BE49-F238E27FC236}">
                <a16:creationId xmlns:a16="http://schemas.microsoft.com/office/drawing/2014/main" id="{5B2F7F85-C8EB-3F21-FE1B-8FF10F4D8D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7503" y="4237121"/>
            <a:ext cx="4970124" cy="397738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r-Latn-RS" dirty="0"/>
              <a:t>Korisnik koji poseduje ključ</a:t>
            </a:r>
          </a:p>
          <a:p>
            <a:endParaRPr lang="sr-Latn-RS" dirty="0"/>
          </a:p>
        </p:txBody>
      </p:sp>
      <p:pic>
        <p:nvPicPr>
          <p:cNvPr id="6" name="Slika 6" descr="Slika na kojoj se nalazi tekst&#10;&#10;Opis je automatski generisan">
            <a:extLst>
              <a:ext uri="{FF2B5EF4-FFF2-40B4-BE49-F238E27FC236}">
                <a16:creationId xmlns:a16="http://schemas.microsoft.com/office/drawing/2014/main" id="{9F667A8F-A132-410C-F2A5-AC179C9476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891" y="2616105"/>
            <a:ext cx="10808897" cy="1079451"/>
          </a:xfrm>
          <a:prstGeom prst="rect">
            <a:avLst/>
          </a:prstGeom>
        </p:spPr>
      </p:pic>
      <p:pic>
        <p:nvPicPr>
          <p:cNvPr id="7" name="Slika 7" descr="Slika na kojoj se nalazi tekst&#10;&#10;Opis je automatski generisan">
            <a:extLst>
              <a:ext uri="{FF2B5EF4-FFF2-40B4-BE49-F238E27FC236}">
                <a16:creationId xmlns:a16="http://schemas.microsoft.com/office/drawing/2014/main" id="{877E4706-D523-F91F-8272-4F5928248D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4951435"/>
            <a:ext cx="7573992" cy="592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5228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F02845A-8571-40C5-9F56-8F9B3F7C4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899BD544-DFA8-0145-0D4D-30DA7B933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593" y="895440"/>
            <a:ext cx="4569407" cy="1560083"/>
          </a:xfrm>
        </p:spPr>
        <p:txBody>
          <a:bodyPr>
            <a:normAutofit fontScale="90000"/>
          </a:bodyPr>
          <a:lstStyle/>
          <a:p>
            <a:r>
              <a:rPr lang="sr-Latn-RS" dirty="0" err="1"/>
              <a:t>Revizioniranje</a:t>
            </a:r>
            <a:r>
              <a:rPr lang="sr-Latn-RS" dirty="0"/>
              <a:t> podataka (</a:t>
            </a:r>
            <a:r>
              <a:rPr lang="sr-Latn-RS" dirty="0" err="1"/>
              <a:t>Auditing</a:t>
            </a:r>
            <a:r>
              <a:rPr lang="sr-Latn-RS" dirty="0"/>
              <a:t>)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30BB598-81B4-41BB-BC44-CD9C29AE2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2500" y="2871627"/>
            <a:ext cx="0" cy="3186701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8EC8CAB0-7B8A-56BE-4F7A-C4CB41AC2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0033" y="2753546"/>
            <a:ext cx="3746928" cy="3402555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/>
            <a:r>
              <a:rPr lang="sr-Latn-RS" sz="1600" err="1">
                <a:latin typeface="Calibri"/>
                <a:cs typeface="Calibri"/>
              </a:rPr>
              <a:t>MongoDB</a:t>
            </a:r>
            <a:r>
              <a:rPr lang="sr-Latn-RS" sz="1600" dirty="0">
                <a:latin typeface="Calibri"/>
                <a:cs typeface="Calibri"/>
              </a:rPr>
              <a:t> </a:t>
            </a:r>
            <a:r>
              <a:rPr lang="sr-Latn-RS" sz="1600" err="1">
                <a:latin typeface="Calibri"/>
                <a:cs typeface="Calibri"/>
              </a:rPr>
              <a:t>Enterprise</a:t>
            </a:r>
            <a:r>
              <a:rPr lang="sr-Latn-RS" sz="1600" dirty="0">
                <a:latin typeface="Calibri"/>
                <a:cs typeface="Calibri"/>
              </a:rPr>
              <a:t> nudi mogućnost praćenja aktivnosti sistema uz pomoć </a:t>
            </a:r>
            <a:r>
              <a:rPr lang="sr-Latn-RS" sz="1600" err="1">
                <a:latin typeface="Calibri"/>
                <a:cs typeface="Calibri"/>
              </a:rPr>
              <a:t>auditing</a:t>
            </a:r>
            <a:r>
              <a:rPr lang="sr-Latn-RS" sz="1600" dirty="0">
                <a:latin typeface="Calibri"/>
                <a:cs typeface="Calibri"/>
              </a:rPr>
              <a:t> </a:t>
            </a:r>
            <a:r>
              <a:rPr lang="sr-Latn-RS" sz="1600" err="1">
                <a:latin typeface="Calibri"/>
                <a:cs typeface="Calibri"/>
              </a:rPr>
              <a:t>framework</a:t>
            </a:r>
            <a:r>
              <a:rPr lang="sr-Latn-RS" sz="1600" dirty="0">
                <a:latin typeface="Calibri"/>
                <a:cs typeface="Calibri"/>
              </a:rPr>
              <a:t>-a.</a:t>
            </a:r>
          </a:p>
          <a:p>
            <a:pPr algn="just"/>
            <a:r>
              <a:rPr lang="sr-Latn-RS" sz="1600" dirty="0">
                <a:latin typeface="Calibri"/>
                <a:cs typeface="Calibri"/>
              </a:rPr>
              <a:t>Kada se omogući, sistem za reviziju detektuje događaje poput: DDL operacija, operacija </a:t>
            </a:r>
            <a:r>
              <a:rPr lang="sr-Latn-RS" sz="1600" err="1">
                <a:latin typeface="Calibri"/>
                <a:cs typeface="Calibri"/>
              </a:rPr>
              <a:t>replikacije</a:t>
            </a:r>
            <a:r>
              <a:rPr lang="sr-Latn-RS" sz="1600" dirty="0">
                <a:latin typeface="Calibri"/>
                <a:cs typeface="Calibri"/>
              </a:rPr>
              <a:t> i </a:t>
            </a:r>
            <a:r>
              <a:rPr lang="sr-Latn-RS" sz="1600" err="1">
                <a:latin typeface="Calibri"/>
                <a:cs typeface="Calibri"/>
              </a:rPr>
              <a:t>klasterizacije</a:t>
            </a:r>
            <a:r>
              <a:rPr lang="sr-Latn-RS" sz="1600" dirty="0">
                <a:latin typeface="Calibri"/>
                <a:cs typeface="Calibri"/>
              </a:rPr>
              <a:t>, </a:t>
            </a:r>
            <a:r>
              <a:rPr lang="sr-Latn-RS" sz="1600" err="1">
                <a:latin typeface="Calibri"/>
                <a:cs typeface="Calibri"/>
              </a:rPr>
              <a:t>autentifikacije</a:t>
            </a:r>
            <a:r>
              <a:rPr lang="sr-Latn-RS" sz="1600" dirty="0">
                <a:latin typeface="Calibri"/>
                <a:cs typeface="Calibri"/>
              </a:rPr>
              <a:t>, autorizacije i CRUD operacije. </a:t>
            </a:r>
            <a:endParaRPr lang="sr-Latn-RS" sz="1600">
              <a:latin typeface="Georgia Pro Light"/>
              <a:cs typeface="Calibri"/>
            </a:endParaRPr>
          </a:p>
          <a:p>
            <a:pPr algn="just"/>
            <a:r>
              <a:rPr lang="sr-Latn-RS" sz="1600" dirty="0">
                <a:latin typeface="Calibri"/>
                <a:cs typeface="Calibri"/>
              </a:rPr>
              <a:t>Moguće je postaviti filtere tako da se ne prate svi mogući događaji, već samo oni od većeg interesa.</a:t>
            </a:r>
            <a:endParaRPr lang="sr-Latn-RS" sz="1600"/>
          </a:p>
          <a:p>
            <a:endParaRPr lang="sr-Latn-RS" dirty="0"/>
          </a:p>
        </p:txBody>
      </p:sp>
      <p:pic>
        <p:nvPicPr>
          <p:cNvPr id="5" name="Picture 4" descr="Angled shot of pen on a graph">
            <a:extLst>
              <a:ext uri="{FF2B5EF4-FFF2-40B4-BE49-F238E27FC236}">
                <a16:creationId xmlns:a16="http://schemas.microsoft.com/office/drawing/2014/main" id="{B101892A-A2CC-2DD1-05DA-5C498F26B7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0787" b="-7"/>
          <a:stretch/>
        </p:blipFill>
        <p:spPr>
          <a:xfrm>
            <a:off x="6096000" y="-16591"/>
            <a:ext cx="6107073" cy="6874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885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F4F1B1F-38C9-4BA3-8793-E2B6FC978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16026C-D49B-C47E-6267-9AC565F101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7594" r="-2" b="8008"/>
          <a:stretch/>
        </p:blipFill>
        <p:spPr>
          <a:xfrm>
            <a:off x="6822" y="10"/>
            <a:ext cx="12191999" cy="6857990"/>
          </a:xfrm>
          <a:prstGeom prst="rect">
            <a:avLst/>
          </a:prstGeom>
        </p:spPr>
      </p:pic>
      <p:sp>
        <p:nvSpPr>
          <p:cNvPr id="2" name="Naslov 1">
            <a:extLst>
              <a:ext uri="{FF2B5EF4-FFF2-40B4-BE49-F238E27FC236}">
                <a16:creationId xmlns:a16="http://schemas.microsoft.com/office/drawing/2014/main" id="{E8231414-AE52-8FD5-228C-390E56ADDC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29691" y="1256045"/>
            <a:ext cx="6962052" cy="1884207"/>
          </a:xfrm>
        </p:spPr>
        <p:txBody>
          <a:bodyPr anchor="b">
            <a:normAutofit/>
          </a:bodyPr>
          <a:lstStyle/>
          <a:p>
            <a:pPr algn="ctr"/>
            <a:r>
              <a:rPr lang="sr-Latn-RS">
                <a:solidFill>
                  <a:srgbClr val="FFFFFF"/>
                </a:solidFill>
              </a:rPr>
              <a:t>HVALA NA PAŽNJI!</a:t>
            </a:r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C5AD3155-2B51-D108-C37D-1C710079DF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11857" y="5159228"/>
            <a:ext cx="6581930" cy="746640"/>
          </a:xfrm>
        </p:spPr>
        <p:txBody>
          <a:bodyPr>
            <a:normAutofit/>
          </a:bodyPr>
          <a:lstStyle/>
          <a:p>
            <a:pPr algn="ctr"/>
            <a:endParaRPr lang="sr-Latn-RS">
              <a:solidFill>
                <a:srgbClr val="FFFFFF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B5C80BC-C547-4FD8-9B68-6A9207F0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01557" y="3481804"/>
            <a:ext cx="0" cy="13107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2936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CCD4D674-9900-C584-92EF-D6BABC8FD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854" y="416227"/>
            <a:ext cx="10427840" cy="1086056"/>
          </a:xfrm>
        </p:spPr>
        <p:txBody>
          <a:bodyPr/>
          <a:lstStyle/>
          <a:p>
            <a:r>
              <a:rPr lang="sr-Latn-RS" dirty="0"/>
              <a:t>      Mere sigurnosti </a:t>
            </a:r>
            <a:r>
              <a:rPr lang="sr-Latn-RS" dirty="0" err="1"/>
              <a:t>MongoDB</a:t>
            </a:r>
            <a:r>
              <a:rPr lang="sr-Latn-RS" dirty="0"/>
              <a:t>-ja</a:t>
            </a:r>
          </a:p>
        </p:txBody>
      </p:sp>
      <p:pic>
        <p:nvPicPr>
          <p:cNvPr id="4" name="Slika 4" descr="Slika na kojoj se nalazi dijagram&#10;&#10;Opis je automatski generisan">
            <a:extLst>
              <a:ext uri="{FF2B5EF4-FFF2-40B4-BE49-F238E27FC236}">
                <a16:creationId xmlns:a16="http://schemas.microsoft.com/office/drawing/2014/main" id="{6DF11373-B82C-43BB-A9DB-527B0214D1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1789" y="1950966"/>
            <a:ext cx="4381929" cy="4018316"/>
          </a:xfrm>
        </p:spPr>
      </p:pic>
    </p:spTree>
    <p:extLst>
      <p:ext uri="{BB962C8B-B14F-4D97-AF65-F5344CB8AC3E}">
        <p14:creationId xmlns:p14="http://schemas.microsoft.com/office/powerpoint/2010/main" val="1927585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F02845A-8571-40C5-9F56-8F9B3F7C4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D2A5459B-8C56-CC7C-3B2B-7F9007492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593" y="895440"/>
            <a:ext cx="4569407" cy="1560083"/>
          </a:xfrm>
        </p:spPr>
        <p:txBody>
          <a:bodyPr>
            <a:normAutofit/>
          </a:bodyPr>
          <a:lstStyle/>
          <a:p>
            <a:r>
              <a:rPr lang="sr-Latn-RS" dirty="0" err="1"/>
              <a:t>Autentifikacija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30BB598-81B4-41BB-BC44-CD9C29AE2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2500" y="2871627"/>
            <a:ext cx="0" cy="3186701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EFA73B26-5C27-F04A-DB14-5E79F7EDA8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0033" y="2753546"/>
            <a:ext cx="3746928" cy="340255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10000"/>
              </a:lnSpc>
            </a:pPr>
            <a:r>
              <a:rPr lang="sr-Latn-RS" sz="1500" b="1" err="1">
                <a:latin typeface="Calibri"/>
                <a:cs typeface="Calibri"/>
              </a:rPr>
              <a:t>Autentifikacija</a:t>
            </a:r>
            <a:r>
              <a:rPr lang="sr-Latn-RS" sz="1500">
                <a:latin typeface="Calibri"/>
                <a:cs typeface="Calibri"/>
              </a:rPr>
              <a:t> je proces koji podrazumeva utvrđivanje identiteta entiteta koji pristupa podacima. </a:t>
            </a:r>
          </a:p>
          <a:p>
            <a:pPr>
              <a:lnSpc>
                <a:spcPct val="110000"/>
              </a:lnSpc>
            </a:pPr>
            <a:r>
              <a:rPr lang="sr-Latn-RS" sz="1500">
                <a:latin typeface="Calibri"/>
                <a:cs typeface="Calibri"/>
              </a:rPr>
              <a:t>Mehanizmi </a:t>
            </a:r>
            <a:r>
              <a:rPr lang="sr-Latn-RS" sz="1500" err="1">
                <a:latin typeface="Calibri"/>
                <a:cs typeface="Calibri"/>
              </a:rPr>
              <a:t>autentifikacije</a:t>
            </a:r>
            <a:r>
              <a:rPr lang="sr-Latn-RS" sz="1500">
                <a:latin typeface="Calibri"/>
                <a:cs typeface="Calibri"/>
              </a:rPr>
              <a:t> koje </a:t>
            </a:r>
            <a:r>
              <a:rPr lang="sr-Latn-RS" sz="1500" err="1">
                <a:latin typeface="Calibri"/>
                <a:cs typeface="Calibri"/>
              </a:rPr>
              <a:t>MongoDB</a:t>
            </a:r>
            <a:r>
              <a:rPr lang="sr-Latn-RS" sz="1500">
                <a:latin typeface="Calibri"/>
                <a:cs typeface="Calibri"/>
              </a:rPr>
              <a:t> podržava su sledeći:</a:t>
            </a:r>
          </a:p>
          <a:p>
            <a:pPr marL="617220" lvl="1" indent="-342900">
              <a:lnSpc>
                <a:spcPct val="110000"/>
              </a:lnSpc>
              <a:buFont typeface="Arial"/>
              <a:buChar char="•"/>
            </a:pPr>
            <a:r>
              <a:rPr lang="sr-Latn-RS" sz="1500">
                <a:latin typeface="Calibri"/>
                <a:cs typeface="Calibri"/>
              </a:rPr>
              <a:t>SCRAM</a:t>
            </a:r>
            <a:endParaRPr lang="sr-Latn-RS" sz="1500" i="0">
              <a:latin typeface="Calibri"/>
              <a:cs typeface="Calibri"/>
            </a:endParaRPr>
          </a:p>
          <a:p>
            <a:pPr marL="617220" lvl="1" indent="-342900">
              <a:lnSpc>
                <a:spcPct val="110000"/>
              </a:lnSpc>
              <a:buFont typeface="Arial"/>
              <a:buChar char="•"/>
            </a:pPr>
            <a:r>
              <a:rPr lang="sr-Latn-RS" sz="1500">
                <a:latin typeface="Calibri"/>
                <a:cs typeface="Calibri"/>
              </a:rPr>
              <a:t>x.509 sertifikati</a:t>
            </a:r>
            <a:endParaRPr lang="sr-Latn-RS" sz="1500" i="0">
              <a:latin typeface="Calibri"/>
              <a:cs typeface="Calibri"/>
            </a:endParaRPr>
          </a:p>
          <a:p>
            <a:pPr marL="617220" lvl="1" indent="-342900">
              <a:lnSpc>
                <a:spcPct val="110000"/>
              </a:lnSpc>
              <a:buFont typeface="Arial"/>
              <a:buChar char="•"/>
            </a:pPr>
            <a:r>
              <a:rPr lang="sr-Latn-RS" sz="1500">
                <a:latin typeface="Calibri"/>
                <a:cs typeface="Calibri"/>
              </a:rPr>
              <a:t>LDAP</a:t>
            </a:r>
            <a:endParaRPr lang="sr-Latn-RS" sz="1500" i="0">
              <a:latin typeface="Calibri"/>
              <a:cs typeface="Calibri"/>
            </a:endParaRPr>
          </a:p>
          <a:p>
            <a:pPr marL="617220" lvl="1" indent="-342900">
              <a:lnSpc>
                <a:spcPct val="110000"/>
              </a:lnSpc>
              <a:buFont typeface="Arial"/>
              <a:buChar char="•"/>
            </a:pPr>
            <a:r>
              <a:rPr lang="sr-Latn-RS" sz="1500" err="1">
                <a:latin typeface="Calibri"/>
                <a:cs typeface="Calibri"/>
              </a:rPr>
              <a:t>Kerberos</a:t>
            </a:r>
            <a:endParaRPr lang="sr-Latn-RS" sz="1500" i="0" err="1">
              <a:latin typeface="Calibri"/>
              <a:cs typeface="Calibri"/>
            </a:endParaRPr>
          </a:p>
        </p:txBody>
      </p:sp>
      <p:pic>
        <p:nvPicPr>
          <p:cNvPr id="5" name="Picture 4" descr="Graph on document with pen">
            <a:extLst>
              <a:ext uri="{FF2B5EF4-FFF2-40B4-BE49-F238E27FC236}">
                <a16:creationId xmlns:a16="http://schemas.microsoft.com/office/drawing/2014/main" id="{DDA32ED7-4366-DA92-C0B6-A0B1542D96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421" r="13366" b="-7"/>
          <a:stretch/>
        </p:blipFill>
        <p:spPr>
          <a:xfrm>
            <a:off x="6096000" y="-16591"/>
            <a:ext cx="6107073" cy="6874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588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BF02845A-8571-40C5-9F56-8F9B3F7C4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BD394168-E2C5-A7F5-CFB6-791FA4367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885039"/>
            <a:ext cx="5262778" cy="1570485"/>
          </a:xfrm>
        </p:spPr>
        <p:txBody>
          <a:bodyPr anchor="b">
            <a:normAutofit/>
          </a:bodyPr>
          <a:lstStyle/>
          <a:p>
            <a:r>
              <a:rPr lang="sr-Latn-RS" dirty="0"/>
              <a:t>SCRAM </a:t>
            </a:r>
            <a:r>
              <a:rPr lang="sr-Latn-RS" dirty="0" err="1"/>
              <a:t>Autentifikacija</a:t>
            </a:r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830C02BE-3B33-412C-0FA2-2A96452B42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0" y="2813959"/>
            <a:ext cx="5262778" cy="315900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r-Latn-RS" dirty="0"/>
              <a:t>Predstavlja podrazumevani način </a:t>
            </a:r>
            <a:r>
              <a:rPr lang="sr-Latn-RS" dirty="0" err="1"/>
              <a:t>autentifikacije</a:t>
            </a:r>
            <a:r>
              <a:rPr lang="sr-Latn-RS" dirty="0"/>
              <a:t> kod </a:t>
            </a:r>
            <a:r>
              <a:rPr lang="sr-Latn-RS" dirty="0" err="1"/>
              <a:t>MongoDB</a:t>
            </a:r>
            <a:r>
              <a:rPr lang="sr-Latn-RS" dirty="0"/>
              <a:t>-ja</a:t>
            </a:r>
          </a:p>
          <a:p>
            <a:r>
              <a:rPr lang="sr-Latn-RS" dirty="0"/>
              <a:t>Zasniva se na lozinkama</a:t>
            </a:r>
          </a:p>
        </p:txBody>
      </p:sp>
      <p:pic>
        <p:nvPicPr>
          <p:cNvPr id="5" name="Slika 5" descr="Slika na kojoj se nalazi dijagram&#10;&#10;Opis je automatski generisan">
            <a:extLst>
              <a:ext uri="{FF2B5EF4-FFF2-40B4-BE49-F238E27FC236}">
                <a16:creationId xmlns:a16="http://schemas.microsoft.com/office/drawing/2014/main" id="{49EF186C-0234-F772-0EC8-E768260D7F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0573" y="1424877"/>
            <a:ext cx="5772611" cy="4282137"/>
          </a:xfrm>
          <a:prstGeom prst="rect">
            <a:avLst/>
          </a:prstGeom>
        </p:spPr>
      </p:pic>
      <p:cxnSp>
        <p:nvCxnSpPr>
          <p:cNvPr id="8" name="Straight Connector 11">
            <a:extLst>
              <a:ext uri="{FF2B5EF4-FFF2-40B4-BE49-F238E27FC236}">
                <a16:creationId xmlns:a16="http://schemas.microsoft.com/office/drawing/2014/main" id="{F30BB598-81B4-41BB-BC44-CD9C29AE2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954990" y="6283931"/>
            <a:ext cx="10325100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2104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78830B40-784C-620A-D77F-6A2B1B41B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Kreiranje administratora korisnika</a:t>
            </a:r>
          </a:p>
        </p:txBody>
      </p:sp>
      <p:pic>
        <p:nvPicPr>
          <p:cNvPr id="4" name="Slika 4" descr="Slika na kojoj se nalazi tekst&#10;&#10;Opis je automatski generisan">
            <a:extLst>
              <a:ext uri="{FF2B5EF4-FFF2-40B4-BE49-F238E27FC236}">
                <a16:creationId xmlns:a16="http://schemas.microsoft.com/office/drawing/2014/main" id="{8B3F2A26-40E1-44B4-C237-E123105EB6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0448" y="2041914"/>
            <a:ext cx="5725064" cy="3117550"/>
          </a:xfrm>
        </p:spPr>
      </p:pic>
      <p:pic>
        <p:nvPicPr>
          <p:cNvPr id="5" name="Slika 5" descr="Slika na kojoj se nalazi tekst&#10;&#10;Opis je automatski generisan">
            <a:extLst>
              <a:ext uri="{FF2B5EF4-FFF2-40B4-BE49-F238E27FC236}">
                <a16:creationId xmlns:a16="http://schemas.microsoft.com/office/drawing/2014/main" id="{9EEE487D-566B-8B5B-5968-D8ED6B793F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8589" y="2149384"/>
            <a:ext cx="4008406" cy="3709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293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AD4CCDA-06BF-4D2A-B44F-195AEC0B5B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2498" y="6252722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FF4F1B1F-38C9-4BA3-8793-E2B6FC978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VIP rope barrier">
            <a:extLst>
              <a:ext uri="{FF2B5EF4-FFF2-40B4-BE49-F238E27FC236}">
                <a16:creationId xmlns:a16="http://schemas.microsoft.com/office/drawing/2014/main" id="{75BC01EC-4043-A643-3A3C-96A1624D15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8043" r="-2" b="13748"/>
          <a:stretch/>
        </p:blipFill>
        <p:spPr>
          <a:xfrm>
            <a:off x="6822" y="10"/>
            <a:ext cx="12191999" cy="6857990"/>
          </a:xfrm>
          <a:prstGeom prst="rect">
            <a:avLst/>
          </a:prstGeom>
        </p:spPr>
      </p:pic>
      <p:sp>
        <p:nvSpPr>
          <p:cNvPr id="2" name="Naslov 1">
            <a:extLst>
              <a:ext uri="{FF2B5EF4-FFF2-40B4-BE49-F238E27FC236}">
                <a16:creationId xmlns:a16="http://schemas.microsoft.com/office/drawing/2014/main" id="{DB496466-0B17-26AE-2539-81FB22488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9691" y="1256045"/>
            <a:ext cx="6962052" cy="188420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 err="1">
                <a:solidFill>
                  <a:srgbClr val="FFFFFF"/>
                </a:solidFill>
              </a:rPr>
              <a:t>Autorizacija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B5C80BC-C547-4FD8-9B68-6A9207F0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01557" y="3481804"/>
            <a:ext cx="0" cy="13107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7040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35163CFD-0354-1636-7761-4084B946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Autorizacija i uloge</a:t>
            </a:r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28098BF9-7062-F64A-AAEA-0597769099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sr-Latn-RS" sz="2400" dirty="0">
                <a:solidFill>
                  <a:schemeClr val="tx1"/>
                </a:solidFill>
                <a:latin typeface="Calibri"/>
                <a:cs typeface="Calibri"/>
              </a:rPr>
              <a:t>Autorizacija predstavlja proces određivanja dozvola pristupa koje neki klijent ima u bazi podataka</a:t>
            </a:r>
          </a:p>
          <a:p>
            <a:r>
              <a:rPr lang="sr-Latn-RS" sz="2400" dirty="0" err="1">
                <a:solidFill>
                  <a:schemeClr val="tx1"/>
                </a:solidFill>
                <a:latin typeface="Calibri"/>
                <a:cs typeface="Calibri"/>
              </a:rPr>
              <a:t>MongoDB</a:t>
            </a:r>
            <a:r>
              <a:rPr lang="sr-Latn-RS" sz="2400" dirty="0">
                <a:solidFill>
                  <a:schemeClr val="tx1"/>
                </a:solidFill>
                <a:latin typeface="Calibri"/>
                <a:cs typeface="Calibri"/>
              </a:rPr>
              <a:t> koristi kontrolu pristupa zasnovanu na ulogama-svakom korisniku je u skladu sa njegovim potrebama dodeljena određena uloga</a:t>
            </a:r>
          </a:p>
          <a:p>
            <a:r>
              <a:rPr lang="sr-Latn-RS" sz="2400" dirty="0">
                <a:solidFill>
                  <a:schemeClr val="tx1"/>
                </a:solidFill>
                <a:latin typeface="Calibri"/>
                <a:cs typeface="Calibri"/>
              </a:rPr>
              <a:t>Uloga pruža korisniku privilegije da obavi određeni niz operacija nad resursima.</a:t>
            </a:r>
            <a:endParaRPr lang="sr-Latn-RS" dirty="0">
              <a:solidFill>
                <a:schemeClr val="tx1"/>
              </a:solidFill>
            </a:endParaRPr>
          </a:p>
          <a:p>
            <a:r>
              <a:rPr lang="sr-Latn-RS" sz="2400" dirty="0">
                <a:solidFill>
                  <a:schemeClr val="tx1"/>
                </a:solidFill>
                <a:latin typeface="Calibri"/>
                <a:cs typeface="Calibri"/>
              </a:rPr>
              <a:t>Privilegija pripada ulozi A ukoliko se eksplicitno navede prilikom kreiranja uloge A ili ukoliko pripada ulozi B iz koje je izvedena uloga A. </a:t>
            </a:r>
          </a:p>
          <a:p>
            <a:r>
              <a:rPr lang="sr-Latn-RS" sz="2400" dirty="0">
                <a:solidFill>
                  <a:schemeClr val="tx1"/>
                </a:solidFill>
                <a:latin typeface="Calibri"/>
                <a:cs typeface="Calibri"/>
              </a:rPr>
              <a:t>Uloge mogu biti ugrađene i korisnički definisane</a:t>
            </a:r>
          </a:p>
          <a:p>
            <a:endParaRPr lang="sr-Latn-RS" sz="2400" dirty="0">
              <a:solidFill>
                <a:schemeClr val="tx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34925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681220EF-0EEC-6F14-5080-666E90640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Ugrađene uloge</a:t>
            </a:r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864C0A0D-8357-683F-B53B-FFC146B41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algn="just"/>
            <a:r>
              <a:rPr lang="sr-Latn-RS" sz="1600" dirty="0" err="1">
                <a:latin typeface="Calibri"/>
                <a:cs typeface="Calibri"/>
              </a:rPr>
              <a:t>MongoDB</a:t>
            </a:r>
            <a:r>
              <a:rPr lang="sr-Latn-RS" sz="1600" dirty="0">
                <a:latin typeface="Calibri"/>
                <a:cs typeface="Calibri"/>
              </a:rPr>
              <a:t> nudi veliki broj predefinisanih uloga koje su česte u bazama podataka. U nastavku su navedene najznačajnije.</a:t>
            </a:r>
          </a:p>
          <a:p>
            <a:pPr algn="just"/>
            <a:r>
              <a:rPr lang="sr-Latn-RS" sz="1600" b="1" dirty="0">
                <a:latin typeface="Calibri"/>
                <a:cs typeface="Calibri"/>
              </a:rPr>
              <a:t>Korisničke uloge</a:t>
            </a:r>
            <a:r>
              <a:rPr lang="sr-Latn-RS" sz="1600" dirty="0">
                <a:latin typeface="Calibri"/>
                <a:cs typeface="Calibri"/>
              </a:rPr>
              <a:t>-Svaka baza podataka uključuje sledeće klijentske uloge:</a:t>
            </a:r>
          </a:p>
          <a:p>
            <a:pPr marL="560070" lvl="1" indent="-285750" algn="just">
              <a:buFont typeface="Arial"/>
              <a:buChar char="•"/>
            </a:pPr>
            <a:r>
              <a:rPr lang="sr-Latn-RS" sz="1400" i="0" dirty="0" err="1">
                <a:latin typeface="Calibri"/>
                <a:cs typeface="Calibri"/>
              </a:rPr>
              <a:t>read</a:t>
            </a:r>
            <a:r>
              <a:rPr lang="sr-Latn-RS" sz="1400" i="0" dirty="0">
                <a:latin typeface="Calibri"/>
                <a:cs typeface="Calibri"/>
              </a:rPr>
              <a:t>-Pruža mogućnost čitanja podataka nad svim nesistemskim kolekcijama,</a:t>
            </a:r>
          </a:p>
          <a:p>
            <a:pPr marL="560070" lvl="1" indent="-285750" algn="just">
              <a:buFont typeface="Arial"/>
              <a:buChar char="•"/>
            </a:pPr>
            <a:r>
              <a:rPr lang="sr-Latn-RS" sz="1400" i="0" err="1">
                <a:latin typeface="Calibri"/>
                <a:cs typeface="Calibri"/>
              </a:rPr>
              <a:t>readWrite</a:t>
            </a:r>
            <a:r>
              <a:rPr lang="sr-Latn-RS" sz="1400" i="0" dirty="0">
                <a:latin typeface="Calibri"/>
                <a:cs typeface="Calibri"/>
              </a:rPr>
              <a:t>-Uključuje sve privilegije </a:t>
            </a:r>
            <a:r>
              <a:rPr lang="sr-Latn-RS" sz="1400" i="0" err="1">
                <a:latin typeface="Calibri"/>
                <a:cs typeface="Calibri"/>
              </a:rPr>
              <a:t>read</a:t>
            </a:r>
            <a:r>
              <a:rPr lang="sr-Latn-RS" sz="1400" i="0" dirty="0">
                <a:latin typeface="Calibri"/>
                <a:cs typeface="Calibri"/>
              </a:rPr>
              <a:t> uloge, i dodatno omogućava modifikaciju podatka, kreiranje indeksa, kolekcija, brisanje podataka, kolona, kolekcija,…</a:t>
            </a:r>
          </a:p>
          <a:p>
            <a:pPr algn="just"/>
            <a:r>
              <a:rPr lang="sr-Latn-RS" sz="1600" b="1" dirty="0">
                <a:latin typeface="Calibri"/>
                <a:cs typeface="Calibri"/>
              </a:rPr>
              <a:t>Administratorske uloge: </a:t>
            </a:r>
            <a:r>
              <a:rPr lang="sr-Latn-RS" sz="1600" dirty="0">
                <a:latin typeface="Calibri"/>
                <a:cs typeface="Calibri"/>
              </a:rPr>
              <a:t>U ugrađene administratorske uloge spadaju:</a:t>
            </a:r>
          </a:p>
          <a:p>
            <a:pPr marL="560070" lvl="1" indent="-285750" algn="just">
              <a:buFont typeface="Arial"/>
              <a:buChar char="•"/>
            </a:pPr>
            <a:r>
              <a:rPr lang="sr-Latn-RS" sz="1400" i="0" err="1">
                <a:latin typeface="Calibri"/>
                <a:cs typeface="Calibri"/>
              </a:rPr>
              <a:t>dbAdmin</a:t>
            </a:r>
            <a:r>
              <a:rPr lang="sr-Latn-RS" sz="1400" i="0" dirty="0">
                <a:latin typeface="Calibri"/>
                <a:cs typeface="Calibri"/>
              </a:rPr>
              <a:t>-omogućava obavljanje administrativnih funkcija nad bazom poput: upravljanja šemom podataka, indeksiranje, prikupljanje statističkih podataka,</a:t>
            </a:r>
          </a:p>
          <a:p>
            <a:pPr marL="560070" lvl="1" indent="-285750" algn="just">
              <a:buFont typeface="Arial"/>
              <a:buChar char="•"/>
            </a:pPr>
            <a:r>
              <a:rPr lang="sr-Latn-RS" sz="1400" i="0" err="1">
                <a:latin typeface="Calibri"/>
                <a:cs typeface="Calibri"/>
              </a:rPr>
              <a:t>userAdmin</a:t>
            </a:r>
            <a:r>
              <a:rPr lang="sr-Latn-RS" sz="1400" i="0" dirty="0">
                <a:latin typeface="Calibri"/>
                <a:cs typeface="Calibri"/>
              </a:rPr>
              <a:t>-uključuje mogućnost kreiranja korisnika i uloga, kao i njihovu modifikaciju,</a:t>
            </a:r>
          </a:p>
          <a:p>
            <a:pPr marL="560070" lvl="1" indent="-285750" algn="just">
              <a:buFont typeface="Arial"/>
              <a:buChar char="•"/>
            </a:pPr>
            <a:r>
              <a:rPr lang="sr-Latn-RS" sz="1400" i="0" err="1">
                <a:latin typeface="Calibri"/>
                <a:cs typeface="Calibri"/>
              </a:rPr>
              <a:t>dbOwner</a:t>
            </a:r>
            <a:r>
              <a:rPr lang="sr-Latn-RS" sz="1400" i="0" dirty="0">
                <a:latin typeface="Calibri"/>
                <a:cs typeface="Calibri"/>
              </a:rPr>
              <a:t>-predstavlja vlasnika baze podataka i uključuje sve privilegije </a:t>
            </a:r>
            <a:r>
              <a:rPr lang="sr-Latn-RS" sz="1400" i="0" err="1">
                <a:latin typeface="Calibri"/>
                <a:cs typeface="Calibri"/>
              </a:rPr>
              <a:t>readWrite</a:t>
            </a:r>
            <a:r>
              <a:rPr lang="sr-Latn-RS" sz="1400" i="0" dirty="0">
                <a:latin typeface="Calibri"/>
                <a:cs typeface="Calibri"/>
              </a:rPr>
              <a:t>, </a:t>
            </a:r>
            <a:r>
              <a:rPr lang="sr-Latn-RS" sz="1400" i="0" err="1">
                <a:latin typeface="Calibri"/>
                <a:cs typeface="Calibri"/>
              </a:rPr>
              <a:t>dbAdmin</a:t>
            </a:r>
            <a:r>
              <a:rPr lang="sr-Latn-RS" sz="1400" i="0" dirty="0">
                <a:latin typeface="Calibri"/>
                <a:cs typeface="Calibri"/>
              </a:rPr>
              <a:t> i </a:t>
            </a:r>
            <a:r>
              <a:rPr lang="sr-Latn-RS" sz="1400" i="0" err="1">
                <a:latin typeface="Calibri"/>
                <a:cs typeface="Calibri"/>
              </a:rPr>
              <a:t>userAdmin</a:t>
            </a:r>
            <a:r>
              <a:rPr lang="sr-Latn-RS" sz="1400" i="0" dirty="0">
                <a:latin typeface="Calibri"/>
                <a:cs typeface="Calibri"/>
              </a:rPr>
              <a:t> uloga.</a:t>
            </a:r>
          </a:p>
          <a:p>
            <a:endParaRPr lang="sr-Latn-RS" sz="1600" dirty="0"/>
          </a:p>
        </p:txBody>
      </p:sp>
    </p:spTree>
    <p:extLst>
      <p:ext uri="{BB962C8B-B14F-4D97-AF65-F5344CB8AC3E}">
        <p14:creationId xmlns:p14="http://schemas.microsoft.com/office/powerpoint/2010/main" val="385786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A9839B5A-1F07-B3C9-5888-71AA1AAE5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Korisnički definisane uloge</a:t>
            </a:r>
          </a:p>
        </p:txBody>
      </p:sp>
      <p:pic>
        <p:nvPicPr>
          <p:cNvPr id="5" name="Slika 5" descr="Slika na kojoj se nalazi tekst&#10;&#10;Opis je automatski generisan">
            <a:extLst>
              <a:ext uri="{FF2B5EF4-FFF2-40B4-BE49-F238E27FC236}">
                <a16:creationId xmlns:a16="http://schemas.microsoft.com/office/drawing/2014/main" id="{D893E84A-37BC-8B56-B133-306DA1A2BE7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48474" y="2726753"/>
            <a:ext cx="4970124" cy="2684910"/>
          </a:xfrm>
        </p:spPr>
      </p:pic>
      <p:sp>
        <p:nvSpPr>
          <p:cNvPr id="4" name="Čuvar mesta za sadržaj 3">
            <a:extLst>
              <a:ext uri="{FF2B5EF4-FFF2-40B4-BE49-F238E27FC236}">
                <a16:creationId xmlns:a16="http://schemas.microsoft.com/office/drawing/2014/main" id="{B6A424EB-DA96-C454-0D2C-334D47BC880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algn="just"/>
            <a:r>
              <a:rPr lang="sr-Latn-RS" sz="1500">
                <a:latin typeface="Calibri"/>
                <a:cs typeface="Calibri"/>
              </a:rPr>
              <a:t>Korisnički definisana uloga kreira se naredbom </a:t>
            </a:r>
            <a:r>
              <a:rPr lang="sr-Latn-RS" sz="1500" i="1" err="1">
                <a:latin typeface="Calibri"/>
                <a:cs typeface="Calibri"/>
              </a:rPr>
              <a:t>db.createRole</a:t>
            </a:r>
            <a:r>
              <a:rPr lang="sr-Latn-RS" sz="1500">
                <a:latin typeface="Calibri"/>
                <a:cs typeface="Calibri"/>
              </a:rPr>
              <a:t> koja kao parametar uzima dokument sa sledećim poljima:</a:t>
            </a:r>
            <a:endParaRPr lang="sr-Latn-RS" sz="1500" dirty="0">
              <a:latin typeface="Calibri"/>
              <a:cs typeface="Calibri"/>
            </a:endParaRPr>
          </a:p>
          <a:p>
            <a:pPr marL="445770" lvl="1" indent="-171450" algn="just">
              <a:buFont typeface="Arial"/>
              <a:buChar char="•"/>
            </a:pPr>
            <a:r>
              <a:rPr lang="sr-Latn-RS" sz="1500" i="0">
                <a:latin typeface="Calibri"/>
                <a:cs typeface="Calibri"/>
              </a:rPr>
              <a:t>Role-definiše naziv uloge, u ovom slučaju</a:t>
            </a:r>
            <a:r>
              <a:rPr lang="sr-Latn-RS" sz="1500" i="0" dirty="0">
                <a:latin typeface="Calibri"/>
                <a:cs typeface="Calibri"/>
              </a:rPr>
              <a:t> </a:t>
            </a:r>
            <a:r>
              <a:rPr lang="sr-Latn-RS" sz="1500" i="0" err="1">
                <a:latin typeface="Calibri"/>
                <a:cs typeface="Calibri"/>
              </a:rPr>
              <a:t>InsertAndReadOnly</a:t>
            </a:r>
            <a:r>
              <a:rPr lang="sr-Latn-RS" sz="1500" i="0">
                <a:latin typeface="Calibri"/>
                <a:cs typeface="Calibri"/>
              </a:rPr>
              <a:t>,</a:t>
            </a:r>
            <a:endParaRPr lang="sr-Latn-RS" sz="1500" i="0" dirty="0">
              <a:latin typeface="Calibri"/>
              <a:cs typeface="Calibri"/>
            </a:endParaRPr>
          </a:p>
          <a:p>
            <a:pPr marL="445770" lvl="1" indent="-171450" algn="just">
              <a:buFont typeface="Arial"/>
              <a:buChar char="•"/>
            </a:pPr>
            <a:r>
              <a:rPr lang="sr-Latn-RS" sz="1500" i="0" err="1">
                <a:latin typeface="Calibri"/>
                <a:cs typeface="Calibri"/>
              </a:rPr>
              <a:t>Privileges</a:t>
            </a:r>
            <a:r>
              <a:rPr lang="sr-Latn-RS" sz="1500" i="0">
                <a:latin typeface="Calibri"/>
                <a:cs typeface="Calibri"/>
              </a:rPr>
              <a:t>-predstavlja listu dozvoljenih akcija koje podrazumeva ova uloga i resursa nad kojim su ove akcije dozvoljene,</a:t>
            </a:r>
            <a:endParaRPr lang="sr-Latn-RS" sz="1500" i="0" dirty="0">
              <a:latin typeface="Calibri"/>
              <a:cs typeface="Calibri"/>
            </a:endParaRPr>
          </a:p>
          <a:p>
            <a:pPr marL="445770" lvl="1" indent="-171450" algn="just">
              <a:buFont typeface="Arial"/>
              <a:buChar char="•"/>
            </a:pPr>
            <a:r>
              <a:rPr lang="sr-Latn-RS" sz="1500" i="0" err="1">
                <a:latin typeface="Calibri"/>
                <a:cs typeface="Calibri"/>
              </a:rPr>
              <a:t>Roles</a:t>
            </a:r>
            <a:r>
              <a:rPr lang="sr-Latn-RS" sz="1500" i="0">
                <a:latin typeface="Calibri"/>
                <a:cs typeface="Calibri"/>
              </a:rPr>
              <a:t>-predstavlja listu uloga koje </a:t>
            </a:r>
            <a:r>
              <a:rPr lang="sr-Latn-RS" sz="1500" i="0" err="1">
                <a:latin typeface="Calibri"/>
                <a:cs typeface="Calibri"/>
              </a:rPr>
              <a:t>novokreirana</a:t>
            </a:r>
            <a:r>
              <a:rPr lang="sr-Latn-RS" sz="1500" i="0" dirty="0">
                <a:latin typeface="Calibri"/>
                <a:cs typeface="Calibri"/>
              </a:rPr>
              <a:t> </a:t>
            </a:r>
            <a:r>
              <a:rPr lang="sr-Latn-RS" sz="1500" i="0">
                <a:latin typeface="Calibri"/>
                <a:cs typeface="Calibri"/>
              </a:rPr>
              <a:t>uloga nasleđuje, mogu biti i ugrađene i korisnički definisane. Nasleđivanje podrazumeva da nova uloga preuzima sve privilegije uloge koju nasleđuje.</a:t>
            </a:r>
            <a:endParaRPr lang="sr-Latn-RS" sz="1500" i="0" dirty="0">
              <a:latin typeface="Calibri"/>
              <a:cs typeface="Calibri"/>
            </a:endParaRPr>
          </a:p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917888069"/>
      </p:ext>
    </p:extLst>
  </p:cSld>
  <p:clrMapOvr>
    <a:masterClrMapping/>
  </p:clrMapOvr>
</p:sld>
</file>

<file path=ppt/theme/theme1.xml><?xml version="1.0" encoding="utf-8"?>
<a:theme xmlns:a="http://schemas.openxmlformats.org/drawingml/2006/main" name="VaultVTI">
  <a:themeElements>
    <a:clrScheme name="AnalogousFromLightSeedRightStep">
      <a:dk1>
        <a:srgbClr val="000000"/>
      </a:dk1>
      <a:lt1>
        <a:srgbClr val="FFFFFF"/>
      </a:lt1>
      <a:dk2>
        <a:srgbClr val="243041"/>
      </a:dk2>
      <a:lt2>
        <a:srgbClr val="E8E2E3"/>
      </a:lt2>
      <a:accent1>
        <a:srgbClr val="80A9A3"/>
      </a:accent1>
      <a:accent2>
        <a:srgbClr val="7DA8B9"/>
      </a:accent2>
      <a:accent3>
        <a:srgbClr val="91A1C4"/>
      </a:accent3>
      <a:accent4>
        <a:srgbClr val="857FBA"/>
      </a:accent4>
      <a:accent5>
        <a:srgbClr val="AF96C6"/>
      </a:accent5>
      <a:accent6>
        <a:srgbClr val="B67FBA"/>
      </a:accent6>
      <a:hlink>
        <a:srgbClr val="AE6973"/>
      </a:hlink>
      <a:folHlink>
        <a:srgbClr val="7F7F7F"/>
      </a:folHlink>
    </a:clrScheme>
    <a:fontScheme name="Custom 5">
      <a:majorFont>
        <a:latin typeface="Georgia Pro Light"/>
        <a:ea typeface=""/>
        <a:cs typeface=""/>
      </a:majorFont>
      <a:minorFont>
        <a:latin typeface="Georgia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ultVTI" id="{144E1EB0-F9F9-4F8D-8264-A2820BA0C47A}" vid="{3A992A48-7697-4A22-A884-B4A11E6218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Široki ekran</PresentationFormat>
  <Paragraphs>0</Paragraphs>
  <Slides>17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Naslovi slajdova</vt:lpstr>
      </vt:variant>
      <vt:variant>
        <vt:i4>17</vt:i4>
      </vt:variant>
    </vt:vector>
  </HeadingPairs>
  <TitlesOfParts>
    <vt:vector size="18" baseType="lpstr">
      <vt:lpstr>VaultVTI</vt:lpstr>
      <vt:lpstr>Sigurnost kod MondoDB-ja</vt:lpstr>
      <vt:lpstr>      Mere sigurnosti MongoDB-ja</vt:lpstr>
      <vt:lpstr>Autentifikacija</vt:lpstr>
      <vt:lpstr>SCRAM Autentifikacija</vt:lpstr>
      <vt:lpstr>Kreiranje administratora korisnika</vt:lpstr>
      <vt:lpstr>Autorizacija</vt:lpstr>
      <vt:lpstr>Autorizacija i uloge</vt:lpstr>
      <vt:lpstr>Ugrađene uloge</vt:lpstr>
      <vt:lpstr>Korisnički definisane uloge</vt:lpstr>
      <vt:lpstr>Kreiranje korisnika sa ulogama</vt:lpstr>
      <vt:lpstr>Enkripcija</vt:lpstr>
      <vt:lpstr>Vrste enkripcija kod MongoDB-ja</vt:lpstr>
      <vt:lpstr>Client-side field level encryption (1)</vt:lpstr>
      <vt:lpstr>Client-side field level encryption (2)</vt:lpstr>
      <vt:lpstr>Rezultati upita korisnika koji poseduje i korisnika koji ne poseduje ključ kod CSFLE</vt:lpstr>
      <vt:lpstr>Revizioniranje podataka (Auditing)</vt:lpstr>
      <vt:lpstr>HVALA NA PAŽNJI!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prezentacija</dc:title>
  <dc:creator/>
  <cp:lastModifiedBy/>
  <cp:revision>263</cp:revision>
  <dcterms:created xsi:type="dcterms:W3CDTF">2023-05-24T19:19:57Z</dcterms:created>
  <dcterms:modified xsi:type="dcterms:W3CDTF">2023-05-24T20:06:09Z</dcterms:modified>
</cp:coreProperties>
</file>