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63" r:id="rId16"/>
    <p:sldId id="274" r:id="rId17"/>
    <p:sldId id="265" r:id="rId18"/>
    <p:sldId id="275" r:id="rId19"/>
    <p:sldId id="266" r:id="rId20"/>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716B2-E880-41AB-BBE9-3B04B125F51F}" v="1702" dt="2023-06-27T15:51:14.781"/>
    <p1510:client id="{DA4E6DE9-32B4-BE0F-CDBA-BFBF8A55C6D7}" v="67" dt="2023-06-27T15:54:38.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380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8830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1107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2676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0642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691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363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72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5503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5104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6/27/2023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0759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6/27/2023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0581206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Top view of cubes connected with black lines">
            <a:extLst>
              <a:ext uri="{FF2B5EF4-FFF2-40B4-BE49-F238E27FC236}">
                <a16:creationId xmlns:a16="http://schemas.microsoft.com/office/drawing/2014/main" id="{CF3AD047-72C4-E9A3-7C0C-2EFEBAFC0A52}"/>
              </a:ext>
            </a:extLst>
          </p:cNvPr>
          <p:cNvPicPr>
            <a:picLocks noChangeAspect="1"/>
          </p:cNvPicPr>
          <p:nvPr/>
        </p:nvPicPr>
        <p:blipFill rotWithShape="1">
          <a:blip r:embed="rId2"/>
          <a:srcRect t="17884" r="-2" b="7115"/>
          <a:stretch/>
        </p:blipFill>
        <p:spPr>
          <a:xfrm>
            <a:off x="20" y="-4"/>
            <a:ext cx="12191980" cy="6858004"/>
          </a:xfrm>
          <a:prstGeom prst="rect">
            <a:avLst/>
          </a:prstGeom>
        </p:spPr>
      </p:pic>
      <p:sp>
        <p:nvSpPr>
          <p:cNvPr id="7"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1981199" y="2362200"/>
            <a:ext cx="6438645" cy="2400300"/>
          </a:xfrm>
        </p:spPr>
        <p:txBody>
          <a:bodyPr>
            <a:normAutofit fontScale="90000"/>
          </a:bodyPr>
          <a:lstStyle/>
          <a:p>
            <a:r>
              <a:rPr lang="sr-Latn-RS" sz="4800" dirty="0">
                <a:ea typeface="Calibri Light"/>
                <a:cs typeface="Calibri Light"/>
              </a:rPr>
              <a:t>Mongo </a:t>
            </a:r>
            <a:r>
              <a:rPr lang="sr-Latn-RS" sz="4800" dirty="0" err="1">
                <a:ea typeface="Calibri Light"/>
                <a:cs typeface="Calibri Light"/>
              </a:rPr>
              <a:t>db</a:t>
            </a:r>
            <a:r>
              <a:rPr lang="sr-Latn-RS" sz="4800" dirty="0">
                <a:ea typeface="Calibri Light"/>
                <a:cs typeface="Calibri Light"/>
              </a:rPr>
              <a:t> kao distribuirana baza podataka</a:t>
            </a:r>
          </a:p>
        </p:txBody>
      </p:sp>
      <p:sp>
        <p:nvSpPr>
          <p:cNvPr id="3" name="Podnaslov 2"/>
          <p:cNvSpPr>
            <a:spLocks noGrp="1"/>
          </p:cNvSpPr>
          <p:nvPr>
            <p:ph type="subTitle" idx="1"/>
          </p:nvPr>
        </p:nvSpPr>
        <p:spPr>
          <a:xfrm>
            <a:off x="1975357" y="5722207"/>
            <a:ext cx="6438645" cy="1135074"/>
          </a:xfrm>
        </p:spPr>
        <p:txBody>
          <a:bodyPr vert="horz" lIns="91440" tIns="45720" rIns="91440" bIns="45720" rtlCol="0" anchor="t">
            <a:normAutofit/>
          </a:bodyPr>
          <a:lstStyle/>
          <a:p>
            <a:r>
              <a:rPr lang="sr-Latn-RS" sz="2000" dirty="0">
                <a:solidFill>
                  <a:srgbClr val="FFFFFF"/>
                </a:solidFill>
              </a:rPr>
              <a:t>Emilija </a:t>
            </a:r>
            <a:r>
              <a:rPr lang="sr-Latn-RS" sz="2000" err="1">
                <a:solidFill>
                  <a:srgbClr val="FFFFFF"/>
                </a:solidFill>
              </a:rPr>
              <a:t>Bićanin</a:t>
            </a:r>
            <a:r>
              <a:rPr lang="sr-Latn-RS" sz="2000" dirty="0">
                <a:solidFill>
                  <a:srgbClr val="FFFFFF"/>
                </a:solidFill>
              </a:rPr>
              <a:t> 1474</a:t>
            </a:r>
          </a:p>
        </p:txBody>
      </p:sp>
    </p:spTree>
    <p:extLst>
      <p:ext uri="{BB962C8B-B14F-4D97-AF65-F5344CB8AC3E}">
        <p14:creationId xmlns:p14="http://schemas.microsoft.com/office/powerpoint/2010/main" val="17657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C6F6212-7B86-1AF0-F2EC-151A91373179}"/>
              </a:ext>
            </a:extLst>
          </p:cNvPr>
          <p:cNvSpPr>
            <a:spLocks noGrp="1"/>
          </p:cNvSpPr>
          <p:nvPr>
            <p:ph type="title"/>
          </p:nvPr>
        </p:nvSpPr>
        <p:spPr/>
        <p:txBody>
          <a:bodyPr>
            <a:normAutofit fontScale="90000"/>
          </a:bodyPr>
          <a:lstStyle/>
          <a:p>
            <a:r>
              <a:rPr lang="sr-Latn-RS" sz="2900" dirty="0">
                <a:ea typeface="+mj-lt"/>
                <a:cs typeface="+mj-lt"/>
              </a:rPr>
              <a:t>SHARDING I REPLIKACIJA-PRAKTIČNA DEMONSTRACIJA-NASTAVAK</a:t>
            </a:r>
          </a:p>
          <a:p>
            <a:endParaRPr lang="sr-Latn-RS" dirty="0"/>
          </a:p>
        </p:txBody>
      </p:sp>
      <p:sp>
        <p:nvSpPr>
          <p:cNvPr id="3" name="Čuvar mesta za sadržaj 2">
            <a:extLst>
              <a:ext uri="{FF2B5EF4-FFF2-40B4-BE49-F238E27FC236}">
                <a16:creationId xmlns:a16="http://schemas.microsoft.com/office/drawing/2014/main" id="{9D01C2F8-8DDE-F913-DDCA-79C46F2D2A62}"/>
              </a:ext>
            </a:extLst>
          </p:cNvPr>
          <p:cNvSpPr>
            <a:spLocks noGrp="1"/>
          </p:cNvSpPr>
          <p:nvPr>
            <p:ph idx="1"/>
          </p:nvPr>
        </p:nvSpPr>
        <p:spPr>
          <a:xfrm>
            <a:off x="566107" y="1434142"/>
            <a:ext cx="10620855" cy="3848100"/>
          </a:xfrm>
        </p:spPr>
        <p:txBody>
          <a:bodyPr vert="horz" lIns="91440" tIns="45720" rIns="91440" bIns="45720" rtlCol="0" anchor="t">
            <a:normAutofit/>
          </a:bodyPr>
          <a:lstStyle/>
          <a:p>
            <a:r>
              <a:rPr lang="sr-Latn-RS" dirty="0" err="1"/>
              <a:t>Šarding</a:t>
            </a:r>
            <a:r>
              <a:rPr lang="sr-Latn-RS" dirty="0"/>
              <a:t> se vrši na nivou kolekcije. Ali pre toga treba omogućiti </a:t>
            </a:r>
            <a:r>
              <a:rPr lang="sr-Latn-RS" dirty="0" err="1"/>
              <a:t>šarding</a:t>
            </a:r>
            <a:r>
              <a:rPr lang="sr-Latn-RS" dirty="0"/>
              <a:t> nad bazom podataka pozivom naredbe </a:t>
            </a:r>
            <a:r>
              <a:rPr lang="sr-Latn-RS" dirty="0" err="1"/>
              <a:t>sh.enableSharding</a:t>
            </a:r>
            <a:r>
              <a:rPr lang="sr-Latn-RS" dirty="0"/>
              <a:t>()</a:t>
            </a:r>
          </a:p>
          <a:p>
            <a:r>
              <a:rPr lang="sr-Latn-RS" err="1"/>
              <a:t>Šarding</a:t>
            </a:r>
            <a:r>
              <a:rPr lang="sr-Latn-RS" dirty="0"/>
              <a:t> željene kolekcije vršimo naredbom </a:t>
            </a:r>
            <a:r>
              <a:rPr lang="sr-Latn-RS" err="1"/>
              <a:t>shardCollection</a:t>
            </a:r>
            <a:r>
              <a:rPr lang="sr-Latn-RS" dirty="0"/>
              <a:t> u kojoj navodimo puno ime kolekcije koju </a:t>
            </a:r>
            <a:r>
              <a:rPr lang="sr-Latn-RS" err="1"/>
              <a:t>šardujemo</a:t>
            </a:r>
            <a:r>
              <a:rPr lang="sr-Latn-RS" dirty="0"/>
              <a:t> i ključ za </a:t>
            </a:r>
            <a:r>
              <a:rPr lang="sr-Latn-RS" err="1"/>
              <a:t>particionisanje</a:t>
            </a:r>
            <a:r>
              <a:rPr lang="sr-Latn-RS" dirty="0"/>
              <a:t>.</a:t>
            </a:r>
          </a:p>
          <a:p>
            <a:endParaRPr lang="sr-Latn-RS" dirty="0"/>
          </a:p>
        </p:txBody>
      </p:sp>
      <p:pic>
        <p:nvPicPr>
          <p:cNvPr id="4" name="Slika 4" descr="Slika na kojoj se nalazi tekst&#10;&#10;Opis je automatski generisan">
            <a:extLst>
              <a:ext uri="{FF2B5EF4-FFF2-40B4-BE49-F238E27FC236}">
                <a16:creationId xmlns:a16="http://schemas.microsoft.com/office/drawing/2014/main" id="{E92CAB20-DC34-522E-5D51-311AB2280323}"/>
              </a:ext>
            </a:extLst>
          </p:cNvPr>
          <p:cNvPicPr>
            <a:picLocks noChangeAspect="1"/>
          </p:cNvPicPr>
          <p:nvPr/>
        </p:nvPicPr>
        <p:blipFill>
          <a:blip r:embed="rId2"/>
          <a:stretch>
            <a:fillRect/>
          </a:stretch>
        </p:blipFill>
        <p:spPr>
          <a:xfrm>
            <a:off x="655608" y="3350820"/>
            <a:ext cx="6538822" cy="2859302"/>
          </a:xfrm>
          <a:prstGeom prst="rect">
            <a:avLst/>
          </a:prstGeom>
        </p:spPr>
      </p:pic>
    </p:spTree>
    <p:extLst>
      <p:ext uri="{BB962C8B-B14F-4D97-AF65-F5344CB8AC3E}">
        <p14:creationId xmlns:p14="http://schemas.microsoft.com/office/powerpoint/2010/main" val="145694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6C7AABB-64DE-A9A9-F17A-CEEDAF5E7E15}"/>
              </a:ext>
            </a:extLst>
          </p:cNvPr>
          <p:cNvSpPr>
            <a:spLocks noGrp="1"/>
          </p:cNvSpPr>
          <p:nvPr>
            <p:ph type="title"/>
          </p:nvPr>
        </p:nvSpPr>
        <p:spPr/>
        <p:txBody>
          <a:bodyPr/>
          <a:lstStyle/>
          <a:p>
            <a:r>
              <a:rPr lang="sr-Latn-RS" sz="2600" dirty="0">
                <a:ea typeface="+mj-lt"/>
                <a:cs typeface="+mj-lt"/>
              </a:rPr>
              <a:t>SHARDING I REPLIKACIJA-PRAKTIČNA DEMONSTRACIJA-NASTAVAK</a:t>
            </a:r>
          </a:p>
          <a:p>
            <a:endParaRPr lang="sr-Latn-RS" dirty="0"/>
          </a:p>
        </p:txBody>
      </p:sp>
      <p:sp>
        <p:nvSpPr>
          <p:cNvPr id="3" name="Čuvar mesta za sadržaj 2">
            <a:extLst>
              <a:ext uri="{FF2B5EF4-FFF2-40B4-BE49-F238E27FC236}">
                <a16:creationId xmlns:a16="http://schemas.microsoft.com/office/drawing/2014/main" id="{8D486814-C432-50B1-95A4-1838B32E9217}"/>
              </a:ext>
            </a:extLst>
          </p:cNvPr>
          <p:cNvSpPr>
            <a:spLocks noGrp="1"/>
          </p:cNvSpPr>
          <p:nvPr>
            <p:ph idx="1"/>
          </p:nvPr>
        </p:nvSpPr>
        <p:spPr>
          <a:xfrm>
            <a:off x="551730" y="1103462"/>
            <a:ext cx="10620855" cy="3848100"/>
          </a:xfrm>
        </p:spPr>
        <p:txBody>
          <a:bodyPr vert="horz" lIns="91440" tIns="45720" rIns="91440" bIns="45720" rtlCol="0" anchor="t">
            <a:normAutofit/>
          </a:bodyPr>
          <a:lstStyle/>
          <a:p>
            <a:r>
              <a:rPr lang="sr-Latn-RS" dirty="0"/>
              <a:t>Zatim možemo ubaciti dokumente u kolekciju. Oni će se rasporediti po </a:t>
            </a:r>
            <a:r>
              <a:rPr lang="sr-Latn-RS" dirty="0" err="1"/>
              <a:t>šardovima</a:t>
            </a:r>
          </a:p>
          <a:p>
            <a:endParaRPr lang="sr-Latn-RS" dirty="0"/>
          </a:p>
        </p:txBody>
      </p:sp>
      <p:pic>
        <p:nvPicPr>
          <p:cNvPr id="4" name="Slika 4" descr="Slika na kojoj se nalazi tekst&#10;&#10;Opis je automatski generisan">
            <a:extLst>
              <a:ext uri="{FF2B5EF4-FFF2-40B4-BE49-F238E27FC236}">
                <a16:creationId xmlns:a16="http://schemas.microsoft.com/office/drawing/2014/main" id="{C6879156-5011-02E0-E3B1-026BE86341D0}"/>
              </a:ext>
            </a:extLst>
          </p:cNvPr>
          <p:cNvPicPr>
            <a:picLocks noChangeAspect="1"/>
          </p:cNvPicPr>
          <p:nvPr/>
        </p:nvPicPr>
        <p:blipFill>
          <a:blip r:embed="rId2"/>
          <a:stretch>
            <a:fillRect/>
          </a:stretch>
        </p:blipFill>
        <p:spPr>
          <a:xfrm>
            <a:off x="698740" y="1796404"/>
            <a:ext cx="5043577" cy="4530400"/>
          </a:xfrm>
          <a:prstGeom prst="rect">
            <a:avLst/>
          </a:prstGeom>
        </p:spPr>
      </p:pic>
      <p:pic>
        <p:nvPicPr>
          <p:cNvPr id="5" name="Slika 5" descr="Slika na kojoj se nalazi tekst&#10;&#10;Opis je automatski generisan">
            <a:extLst>
              <a:ext uri="{FF2B5EF4-FFF2-40B4-BE49-F238E27FC236}">
                <a16:creationId xmlns:a16="http://schemas.microsoft.com/office/drawing/2014/main" id="{8535C0BC-2DB4-CD8E-C7DB-11E338167614}"/>
              </a:ext>
            </a:extLst>
          </p:cNvPr>
          <p:cNvPicPr>
            <a:picLocks noChangeAspect="1"/>
          </p:cNvPicPr>
          <p:nvPr/>
        </p:nvPicPr>
        <p:blipFill>
          <a:blip r:embed="rId3"/>
          <a:stretch>
            <a:fillRect/>
          </a:stretch>
        </p:blipFill>
        <p:spPr>
          <a:xfrm>
            <a:off x="6305909" y="1902297"/>
            <a:ext cx="5144218" cy="4419254"/>
          </a:xfrm>
          <a:prstGeom prst="rect">
            <a:avLst/>
          </a:prstGeom>
        </p:spPr>
      </p:pic>
    </p:spTree>
    <p:extLst>
      <p:ext uri="{BB962C8B-B14F-4D97-AF65-F5344CB8AC3E}">
        <p14:creationId xmlns:p14="http://schemas.microsoft.com/office/powerpoint/2010/main" val="251082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EB615ED-B83C-D333-2CF4-F6443A45B6BA}"/>
              </a:ext>
            </a:extLst>
          </p:cNvPr>
          <p:cNvSpPr>
            <a:spLocks noGrp="1"/>
          </p:cNvSpPr>
          <p:nvPr>
            <p:ph type="title"/>
          </p:nvPr>
        </p:nvSpPr>
        <p:spPr/>
        <p:txBody>
          <a:bodyPr/>
          <a:lstStyle/>
          <a:p>
            <a:r>
              <a:rPr lang="sr-Latn-RS" dirty="0" err="1"/>
              <a:t>Šarding</a:t>
            </a:r>
            <a:r>
              <a:rPr lang="sr-Latn-RS" dirty="0"/>
              <a:t>-efikasnost upita</a:t>
            </a:r>
          </a:p>
        </p:txBody>
      </p:sp>
      <p:sp>
        <p:nvSpPr>
          <p:cNvPr id="3" name="Čuvar mesta za tekst 2">
            <a:extLst>
              <a:ext uri="{FF2B5EF4-FFF2-40B4-BE49-F238E27FC236}">
                <a16:creationId xmlns:a16="http://schemas.microsoft.com/office/drawing/2014/main" id="{45C12F40-C8E2-A3DE-A871-EDBA21D5A9E0}"/>
              </a:ext>
            </a:extLst>
          </p:cNvPr>
          <p:cNvSpPr>
            <a:spLocks noGrp="1"/>
          </p:cNvSpPr>
          <p:nvPr>
            <p:ph type="body" idx="1"/>
          </p:nvPr>
        </p:nvSpPr>
        <p:spPr/>
        <p:txBody>
          <a:bodyPr/>
          <a:lstStyle/>
          <a:p>
            <a:r>
              <a:rPr lang="sr-Latn-RS" dirty="0"/>
              <a:t>Upiti po prefiksu kljuca</a:t>
            </a:r>
          </a:p>
        </p:txBody>
      </p:sp>
      <p:pic>
        <p:nvPicPr>
          <p:cNvPr id="7" name="Slika 7" descr="Slika na kojoj se nalazi tekst&#10;&#10;Opis je automatski generisan">
            <a:extLst>
              <a:ext uri="{FF2B5EF4-FFF2-40B4-BE49-F238E27FC236}">
                <a16:creationId xmlns:a16="http://schemas.microsoft.com/office/drawing/2014/main" id="{CC62B236-C583-A59F-5C49-418C8EADD9FA}"/>
              </a:ext>
            </a:extLst>
          </p:cNvPr>
          <p:cNvPicPr>
            <a:picLocks noGrp="1" noChangeAspect="1"/>
          </p:cNvPicPr>
          <p:nvPr>
            <p:ph sz="half" idx="2"/>
          </p:nvPr>
        </p:nvPicPr>
        <p:blipFill>
          <a:blip r:embed="rId2"/>
          <a:stretch>
            <a:fillRect/>
          </a:stretch>
        </p:blipFill>
        <p:spPr>
          <a:xfrm>
            <a:off x="655863" y="3486408"/>
            <a:ext cx="5157787" cy="1798439"/>
          </a:xfrm>
        </p:spPr>
      </p:pic>
      <p:sp>
        <p:nvSpPr>
          <p:cNvPr id="5" name="Čuvar mesta za tekst 4">
            <a:extLst>
              <a:ext uri="{FF2B5EF4-FFF2-40B4-BE49-F238E27FC236}">
                <a16:creationId xmlns:a16="http://schemas.microsoft.com/office/drawing/2014/main" id="{9AB1DC1B-7B2A-5F6B-1471-5B6431B31E98}"/>
              </a:ext>
            </a:extLst>
          </p:cNvPr>
          <p:cNvSpPr>
            <a:spLocks noGrp="1"/>
          </p:cNvSpPr>
          <p:nvPr>
            <p:ph type="body" sz="quarter" idx="3"/>
          </p:nvPr>
        </p:nvSpPr>
        <p:spPr/>
        <p:txBody>
          <a:bodyPr/>
          <a:lstStyle/>
          <a:p>
            <a:r>
              <a:rPr lang="sr-Latn-RS" dirty="0"/>
              <a:t>Upiti po poljima koja nisu prefiks kljuca</a:t>
            </a:r>
          </a:p>
        </p:txBody>
      </p:sp>
      <p:pic>
        <p:nvPicPr>
          <p:cNvPr id="8" name="Slika 8" descr="Slika na kojoj se nalazi tekst&#10;&#10;Opis je automatski generisan">
            <a:extLst>
              <a:ext uri="{FF2B5EF4-FFF2-40B4-BE49-F238E27FC236}">
                <a16:creationId xmlns:a16="http://schemas.microsoft.com/office/drawing/2014/main" id="{57FA5423-BD36-E194-04C1-8BD37902B1E3}"/>
              </a:ext>
            </a:extLst>
          </p:cNvPr>
          <p:cNvPicPr>
            <a:picLocks noGrp="1" noChangeAspect="1"/>
          </p:cNvPicPr>
          <p:nvPr>
            <p:ph sz="quarter" idx="4"/>
          </p:nvPr>
        </p:nvPicPr>
        <p:blipFill>
          <a:blip r:embed="rId3"/>
          <a:stretch>
            <a:fillRect/>
          </a:stretch>
        </p:blipFill>
        <p:spPr>
          <a:xfrm>
            <a:off x="6094412" y="2562088"/>
            <a:ext cx="5183188" cy="3647080"/>
          </a:xfrm>
        </p:spPr>
      </p:pic>
    </p:spTree>
    <p:extLst>
      <p:ext uri="{BB962C8B-B14F-4D97-AF65-F5344CB8AC3E}">
        <p14:creationId xmlns:p14="http://schemas.microsoft.com/office/powerpoint/2010/main" val="338252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F7E41D2-ACDA-43B4-3C62-2F1DF90672A1}"/>
              </a:ext>
            </a:extLst>
          </p:cNvPr>
          <p:cNvSpPr>
            <a:spLocks noGrp="1"/>
          </p:cNvSpPr>
          <p:nvPr>
            <p:ph type="title"/>
          </p:nvPr>
        </p:nvSpPr>
        <p:spPr/>
        <p:txBody>
          <a:bodyPr/>
          <a:lstStyle/>
          <a:p>
            <a:r>
              <a:rPr lang="sr-Latn-RS" dirty="0" err="1"/>
              <a:t>Sharding</a:t>
            </a:r>
            <a:r>
              <a:rPr lang="sr-Latn-RS" dirty="0"/>
              <a:t>-implementacija zona</a:t>
            </a:r>
          </a:p>
        </p:txBody>
      </p:sp>
      <p:sp>
        <p:nvSpPr>
          <p:cNvPr id="3" name="Čuvar mesta za sadržaj 2">
            <a:extLst>
              <a:ext uri="{FF2B5EF4-FFF2-40B4-BE49-F238E27FC236}">
                <a16:creationId xmlns:a16="http://schemas.microsoft.com/office/drawing/2014/main" id="{03EEFD86-E6F4-19A6-309A-58C0B29AE52E}"/>
              </a:ext>
            </a:extLst>
          </p:cNvPr>
          <p:cNvSpPr>
            <a:spLocks noGrp="1"/>
          </p:cNvSpPr>
          <p:nvPr>
            <p:ph idx="1"/>
          </p:nvPr>
        </p:nvSpPr>
        <p:spPr/>
        <p:txBody>
          <a:bodyPr vert="horz" lIns="91440" tIns="45720" rIns="91440" bIns="45720" rtlCol="0" anchor="t">
            <a:normAutofit/>
          </a:bodyPr>
          <a:lstStyle/>
          <a:p>
            <a:pPr algn="just"/>
            <a:r>
              <a:rPr lang="sr-Latn-RS" sz="1100" dirty="0">
                <a:latin typeface="Calibri"/>
                <a:ea typeface="Calibri"/>
                <a:cs typeface="Calibri"/>
              </a:rPr>
              <a:t>Nekada je pogodno </a:t>
            </a:r>
            <a:r>
              <a:rPr lang="sr-Latn-RS" sz="1100" dirty="0" err="1">
                <a:latin typeface="Calibri"/>
                <a:ea typeface="Calibri"/>
                <a:cs typeface="Calibri"/>
              </a:rPr>
              <a:t>šardovima</a:t>
            </a:r>
            <a:r>
              <a:rPr lang="sr-Latn-RS" sz="1100" dirty="0">
                <a:latin typeface="Calibri"/>
                <a:ea typeface="Calibri"/>
                <a:cs typeface="Calibri"/>
              </a:rPr>
              <a:t> dodeliti određene opsege ključa particije kako bi se određeni dokumenti skladištili samo na određenim </a:t>
            </a:r>
            <a:r>
              <a:rPr lang="sr-Latn-RS" sz="1100" dirty="0" err="1">
                <a:latin typeface="Calibri"/>
                <a:ea typeface="Calibri"/>
                <a:cs typeface="Calibri"/>
              </a:rPr>
              <a:t>šardovima</a:t>
            </a:r>
            <a:r>
              <a:rPr lang="sr-Latn-RS" sz="1100" dirty="0">
                <a:latin typeface="Calibri"/>
                <a:ea typeface="Calibri"/>
                <a:cs typeface="Calibri"/>
              </a:rPr>
              <a:t>. Posebno je pogodno rasporediti podatke geografski po </a:t>
            </a:r>
            <a:r>
              <a:rPr lang="sr-Latn-RS" sz="1100" dirty="0" err="1">
                <a:latin typeface="Calibri"/>
                <a:ea typeface="Calibri"/>
                <a:cs typeface="Calibri"/>
              </a:rPr>
              <a:t>šardovima</a:t>
            </a:r>
            <a:r>
              <a:rPr lang="sr-Latn-RS" sz="1100" dirty="0">
                <a:latin typeface="Calibri"/>
                <a:ea typeface="Calibri"/>
                <a:cs typeface="Calibri"/>
              </a:rPr>
              <a:t> tako da podaci koji su relevantni za jednu geografsku oblast budu raspoređeni u čvorovima najbližim toj oblasti. </a:t>
            </a:r>
            <a:endParaRPr lang="sr-Latn-RS" sz="1100">
              <a:latin typeface="Calibri"/>
              <a:ea typeface="Calibri"/>
              <a:cs typeface="Calibri"/>
            </a:endParaRPr>
          </a:p>
          <a:p>
            <a:pPr algn="just"/>
            <a:r>
              <a:rPr lang="sr-Latn-RS" sz="1100" dirty="0">
                <a:latin typeface="Calibri"/>
                <a:ea typeface="Calibri"/>
                <a:cs typeface="Calibri"/>
              </a:rPr>
              <a:t>Kolekcija korišćena u prethodnom primeru predstavlja kolekciju gradova </a:t>
            </a:r>
            <a:r>
              <a:rPr lang="sr-Latn-RS" sz="1100" dirty="0" err="1">
                <a:latin typeface="Calibri"/>
                <a:ea typeface="Calibri"/>
                <a:cs typeface="Calibri"/>
              </a:rPr>
              <a:t>raspostranjenim</a:t>
            </a:r>
            <a:r>
              <a:rPr lang="sr-Latn-RS" sz="1100" dirty="0">
                <a:latin typeface="Calibri"/>
                <a:ea typeface="Calibri"/>
                <a:cs typeface="Calibri"/>
              </a:rPr>
              <a:t> u dva kontinenta: Evropi i Aziji. Zbog toga su kreirane dve zone: Evropa i Azija. Pokrenuta su 3 </a:t>
            </a:r>
            <a:r>
              <a:rPr lang="sr-Latn-RS" sz="1100" dirty="0" err="1">
                <a:latin typeface="Calibri"/>
                <a:ea typeface="Calibri"/>
                <a:cs typeface="Calibri"/>
              </a:rPr>
              <a:t>šarda</a:t>
            </a:r>
            <a:r>
              <a:rPr lang="sr-Latn-RS" sz="1100" dirty="0">
                <a:latin typeface="Calibri"/>
                <a:ea typeface="Calibri"/>
                <a:cs typeface="Calibri"/>
              </a:rPr>
              <a:t>. Prvom </a:t>
            </a:r>
            <a:r>
              <a:rPr lang="sr-Latn-RS" sz="1100" dirty="0" err="1">
                <a:latin typeface="Calibri"/>
                <a:ea typeface="Calibri"/>
                <a:cs typeface="Calibri"/>
              </a:rPr>
              <a:t>šardu</a:t>
            </a:r>
            <a:r>
              <a:rPr lang="sr-Latn-RS" sz="1100" dirty="0">
                <a:latin typeface="Calibri"/>
                <a:ea typeface="Calibri"/>
                <a:cs typeface="Calibri"/>
              </a:rPr>
              <a:t> (</a:t>
            </a:r>
            <a:r>
              <a:rPr lang="sr-Latn-RS" sz="1100" i="1" dirty="0" err="1">
                <a:latin typeface="Calibri"/>
                <a:ea typeface="Calibri"/>
                <a:cs typeface="Calibri"/>
              </a:rPr>
              <a:t>ShardReplSet</a:t>
            </a:r>
            <a:r>
              <a:rPr lang="sr-Latn-RS" sz="1100" dirty="0">
                <a:latin typeface="Calibri"/>
                <a:ea typeface="Calibri"/>
                <a:cs typeface="Calibri"/>
              </a:rPr>
              <a:t>) dodeljena je zona </a:t>
            </a:r>
            <a:r>
              <a:rPr lang="sr-Latn-RS" sz="1100" dirty="0" err="1">
                <a:latin typeface="Calibri"/>
                <a:ea typeface="Calibri"/>
                <a:cs typeface="Calibri"/>
              </a:rPr>
              <a:t>Europe</a:t>
            </a:r>
            <a:r>
              <a:rPr lang="sr-Latn-RS" sz="1100" dirty="0">
                <a:latin typeface="Calibri"/>
                <a:ea typeface="Calibri"/>
                <a:cs typeface="Calibri"/>
              </a:rPr>
              <a:t>, a drugom i trećem </a:t>
            </a:r>
            <a:r>
              <a:rPr lang="sr-Latn-RS" sz="1100" dirty="0" err="1">
                <a:latin typeface="Calibri"/>
                <a:ea typeface="Calibri"/>
                <a:cs typeface="Calibri"/>
              </a:rPr>
              <a:t>šardu</a:t>
            </a:r>
            <a:r>
              <a:rPr lang="sr-Latn-RS" sz="1100" dirty="0">
                <a:latin typeface="Calibri"/>
                <a:ea typeface="Calibri"/>
                <a:cs typeface="Calibri"/>
              </a:rPr>
              <a:t> (</a:t>
            </a:r>
            <a:r>
              <a:rPr lang="sr-Latn-RS" sz="1100" i="1" dirty="0">
                <a:latin typeface="Calibri"/>
                <a:ea typeface="Calibri"/>
                <a:cs typeface="Calibri"/>
              </a:rPr>
              <a:t>ShardReplSet1</a:t>
            </a:r>
            <a:r>
              <a:rPr lang="sr-Latn-RS" sz="1100" dirty="0">
                <a:latin typeface="Calibri"/>
                <a:ea typeface="Calibri"/>
                <a:cs typeface="Calibri"/>
              </a:rPr>
              <a:t> i </a:t>
            </a:r>
            <a:r>
              <a:rPr lang="sr-Latn-RS" sz="1100" i="1" dirty="0">
                <a:latin typeface="Calibri"/>
                <a:ea typeface="Calibri"/>
                <a:cs typeface="Calibri"/>
              </a:rPr>
              <a:t>ShardReplSet2</a:t>
            </a:r>
            <a:r>
              <a:rPr lang="sr-Latn-RS" sz="1100" dirty="0">
                <a:latin typeface="Calibri"/>
                <a:ea typeface="Calibri"/>
                <a:cs typeface="Calibri"/>
              </a:rPr>
              <a:t>) dodeljena je zona </a:t>
            </a:r>
            <a:r>
              <a:rPr lang="sr-Latn-RS" sz="1100" i="1" dirty="0" err="1">
                <a:latin typeface="Calibri"/>
                <a:ea typeface="Calibri"/>
                <a:cs typeface="Calibri"/>
              </a:rPr>
              <a:t>Asia</a:t>
            </a:r>
            <a:r>
              <a:rPr lang="sr-Latn-RS" sz="1100" dirty="0">
                <a:latin typeface="Calibri"/>
                <a:ea typeface="Calibri"/>
                <a:cs typeface="Calibri"/>
              </a:rPr>
              <a:t>. Ova podela prikazana je na slici ispod.</a:t>
            </a:r>
          </a:p>
          <a:p>
            <a:r>
              <a:rPr lang="sr-Latn-RS" dirty="0"/>
              <a:t>Dodeljivanje zona </a:t>
            </a:r>
            <a:r>
              <a:rPr lang="sr-Latn-RS" dirty="0" err="1"/>
              <a:t>šardovima</a:t>
            </a:r>
            <a:r>
              <a:rPr lang="sr-Latn-RS" dirty="0"/>
              <a:t>:</a:t>
            </a:r>
          </a:p>
          <a:p>
            <a:endParaRPr lang="sr-Latn-RS" dirty="0"/>
          </a:p>
        </p:txBody>
      </p:sp>
      <p:pic>
        <p:nvPicPr>
          <p:cNvPr id="4" name="Slika 4" descr="Slika na kojoj se nalazi tekst&#10;&#10;Opis je automatski generisan">
            <a:extLst>
              <a:ext uri="{FF2B5EF4-FFF2-40B4-BE49-F238E27FC236}">
                <a16:creationId xmlns:a16="http://schemas.microsoft.com/office/drawing/2014/main" id="{F1DCEA91-D6F6-AAE9-10C9-B563C75A6485}"/>
              </a:ext>
            </a:extLst>
          </p:cNvPr>
          <p:cNvPicPr>
            <a:picLocks noChangeAspect="1"/>
          </p:cNvPicPr>
          <p:nvPr/>
        </p:nvPicPr>
        <p:blipFill>
          <a:blip r:embed="rId2"/>
          <a:stretch>
            <a:fillRect/>
          </a:stretch>
        </p:blipFill>
        <p:spPr>
          <a:xfrm>
            <a:off x="914400" y="3849173"/>
            <a:ext cx="3864633" cy="2495201"/>
          </a:xfrm>
          <a:prstGeom prst="rect">
            <a:avLst/>
          </a:prstGeom>
        </p:spPr>
      </p:pic>
      <p:sp>
        <p:nvSpPr>
          <p:cNvPr id="5" name="Okvir za tekst 4">
            <a:extLst>
              <a:ext uri="{FF2B5EF4-FFF2-40B4-BE49-F238E27FC236}">
                <a16:creationId xmlns:a16="http://schemas.microsoft.com/office/drawing/2014/main" id="{6C316F3D-ABFC-D789-C848-9357E2883105}"/>
              </a:ext>
            </a:extLst>
          </p:cNvPr>
          <p:cNvSpPr txBox="1"/>
          <p:nvPr/>
        </p:nvSpPr>
        <p:spPr>
          <a:xfrm>
            <a:off x="5724769" y="3438769"/>
            <a:ext cx="3985846" cy="371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r-Latn-RS" dirty="0"/>
              <a:t>Dodeljivanje opsega zonama</a:t>
            </a:r>
          </a:p>
        </p:txBody>
      </p:sp>
      <p:pic>
        <p:nvPicPr>
          <p:cNvPr id="6" name="Slika 6" descr="Slika na kojoj se nalazi tekst&#10;&#10;Opis je automatski generisan">
            <a:extLst>
              <a:ext uri="{FF2B5EF4-FFF2-40B4-BE49-F238E27FC236}">
                <a16:creationId xmlns:a16="http://schemas.microsoft.com/office/drawing/2014/main" id="{418F8DCF-8410-5881-3260-8D12EA4674BC}"/>
              </a:ext>
            </a:extLst>
          </p:cNvPr>
          <p:cNvPicPr>
            <a:picLocks noChangeAspect="1"/>
          </p:cNvPicPr>
          <p:nvPr/>
        </p:nvPicPr>
        <p:blipFill>
          <a:blip r:embed="rId3"/>
          <a:stretch>
            <a:fillRect/>
          </a:stretch>
        </p:blipFill>
        <p:spPr>
          <a:xfrm>
            <a:off x="6090249" y="4010309"/>
            <a:ext cx="4152181" cy="979608"/>
          </a:xfrm>
          <a:prstGeom prst="rect">
            <a:avLst/>
          </a:prstGeom>
        </p:spPr>
      </p:pic>
      <p:pic>
        <p:nvPicPr>
          <p:cNvPr id="7" name="Slika 7" descr="Slika na kojoj se nalazi tekst&#10;&#10;Opis je automatski generisan">
            <a:extLst>
              <a:ext uri="{FF2B5EF4-FFF2-40B4-BE49-F238E27FC236}">
                <a16:creationId xmlns:a16="http://schemas.microsoft.com/office/drawing/2014/main" id="{5869819B-1C9A-A290-7E60-E3F9C836E22C}"/>
              </a:ext>
            </a:extLst>
          </p:cNvPr>
          <p:cNvPicPr>
            <a:picLocks noChangeAspect="1"/>
          </p:cNvPicPr>
          <p:nvPr/>
        </p:nvPicPr>
        <p:blipFill>
          <a:blip r:embed="rId4"/>
          <a:stretch>
            <a:fillRect/>
          </a:stretch>
        </p:blipFill>
        <p:spPr>
          <a:xfrm>
            <a:off x="6090249" y="5262702"/>
            <a:ext cx="4080294" cy="1005236"/>
          </a:xfrm>
          <a:prstGeom prst="rect">
            <a:avLst/>
          </a:prstGeom>
        </p:spPr>
      </p:pic>
    </p:spTree>
    <p:extLst>
      <p:ext uri="{BB962C8B-B14F-4D97-AF65-F5344CB8AC3E}">
        <p14:creationId xmlns:p14="http://schemas.microsoft.com/office/powerpoint/2010/main" val="132985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13AC288A-C1C4-600A-420A-C799CDA91E7C}"/>
              </a:ext>
            </a:extLst>
          </p:cNvPr>
          <p:cNvSpPr>
            <a:spLocks noGrp="1"/>
          </p:cNvSpPr>
          <p:nvPr>
            <p:ph type="title"/>
          </p:nvPr>
        </p:nvSpPr>
        <p:spPr>
          <a:xfrm>
            <a:off x="660592" y="914400"/>
            <a:ext cx="5901573" cy="1447801"/>
          </a:xfrm>
        </p:spPr>
        <p:txBody>
          <a:bodyPr anchor="b">
            <a:normAutofit/>
          </a:bodyPr>
          <a:lstStyle/>
          <a:p>
            <a:pPr>
              <a:lnSpc>
                <a:spcPct val="110000"/>
              </a:lnSpc>
            </a:pPr>
            <a:r>
              <a:rPr lang="sr-Latn-RS" sz="2500"/>
              <a:t>Sharding-implementacija zona(nastavak)</a:t>
            </a:r>
          </a:p>
        </p:txBody>
      </p:sp>
      <p:sp>
        <p:nvSpPr>
          <p:cNvPr id="3" name="Čuvar mesta za sadržaj 2">
            <a:extLst>
              <a:ext uri="{FF2B5EF4-FFF2-40B4-BE49-F238E27FC236}">
                <a16:creationId xmlns:a16="http://schemas.microsoft.com/office/drawing/2014/main" id="{EC228194-76A9-0D5F-B9C6-13E1D4BF2885}"/>
              </a:ext>
            </a:extLst>
          </p:cNvPr>
          <p:cNvSpPr>
            <a:spLocks noGrp="1"/>
          </p:cNvSpPr>
          <p:nvPr>
            <p:ph idx="1"/>
          </p:nvPr>
        </p:nvSpPr>
        <p:spPr>
          <a:xfrm>
            <a:off x="660591" y="2884868"/>
            <a:ext cx="5901574" cy="3117899"/>
          </a:xfrm>
        </p:spPr>
        <p:txBody>
          <a:bodyPr vert="horz" lIns="91440" tIns="45720" rIns="91440" bIns="45720" rtlCol="0">
            <a:normAutofit/>
          </a:bodyPr>
          <a:lstStyle/>
          <a:p>
            <a:r>
              <a:rPr lang="sr-Latn-RS">
                <a:latin typeface="Calibri"/>
                <a:ea typeface="Calibri"/>
                <a:cs typeface="Calibri"/>
              </a:rPr>
              <a:t>Dokumenti dodati u kolekciju su dokumenti isti kao u prethodnom primeru. Podela po šardovima u ovom primeru prikazana je na sledećoj slici. Prvom šardu koji pripada zoni Evropa dodeljeno je 7 dokumenata što je ukupan broj evropskih gradova u kolekciji. Ostalih 13 gradova koji pripadaju Aziji raspoređeno je u druga dva šarda.</a:t>
            </a:r>
          </a:p>
        </p:txBody>
      </p:sp>
      <p:pic>
        <p:nvPicPr>
          <p:cNvPr id="4" name="Slika 4" descr="Slika na kojoj se nalazi tekst&#10;&#10;Opis je automatski generisan">
            <a:extLst>
              <a:ext uri="{FF2B5EF4-FFF2-40B4-BE49-F238E27FC236}">
                <a16:creationId xmlns:a16="http://schemas.microsoft.com/office/drawing/2014/main" id="{1E404A54-BEA8-6D86-CE2A-1BFDF8618D24}"/>
              </a:ext>
            </a:extLst>
          </p:cNvPr>
          <p:cNvPicPr>
            <a:picLocks noChangeAspect="1"/>
          </p:cNvPicPr>
          <p:nvPr/>
        </p:nvPicPr>
        <p:blipFill>
          <a:blip r:embed="rId2"/>
          <a:stretch>
            <a:fillRect/>
          </a:stretch>
        </p:blipFill>
        <p:spPr>
          <a:xfrm>
            <a:off x="7879181" y="914400"/>
            <a:ext cx="2904362" cy="5029200"/>
          </a:xfrm>
          <a:prstGeom prst="rect">
            <a:avLst/>
          </a:prstGeom>
        </p:spPr>
      </p:pic>
    </p:spTree>
    <p:extLst>
      <p:ext uri="{BB962C8B-B14F-4D97-AF65-F5344CB8AC3E}">
        <p14:creationId xmlns:p14="http://schemas.microsoft.com/office/powerpoint/2010/main" val="317308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37125D-2F42-EC07-FF9E-DAFD7AFBD880}"/>
              </a:ext>
            </a:extLst>
          </p:cNvPr>
          <p:cNvSpPr>
            <a:spLocks noGrp="1"/>
          </p:cNvSpPr>
          <p:nvPr>
            <p:ph type="title"/>
          </p:nvPr>
        </p:nvSpPr>
        <p:spPr/>
        <p:txBody>
          <a:bodyPr/>
          <a:lstStyle/>
          <a:p>
            <a:r>
              <a:rPr lang="sr-Latn-RS" dirty="0" err="1"/>
              <a:t>Mongodb</a:t>
            </a:r>
            <a:r>
              <a:rPr lang="sr-Latn-RS" dirty="0"/>
              <a:t>-distribuirane transakcije</a:t>
            </a:r>
          </a:p>
        </p:txBody>
      </p:sp>
      <p:sp>
        <p:nvSpPr>
          <p:cNvPr id="3" name="Čuvar mesta za sadržaj 2">
            <a:extLst>
              <a:ext uri="{FF2B5EF4-FFF2-40B4-BE49-F238E27FC236}">
                <a16:creationId xmlns:a16="http://schemas.microsoft.com/office/drawing/2014/main" id="{8831E9F0-834E-5BF3-D8AB-C6D3C9BDB5C5}"/>
              </a:ext>
            </a:extLst>
          </p:cNvPr>
          <p:cNvSpPr>
            <a:spLocks noGrp="1"/>
          </p:cNvSpPr>
          <p:nvPr>
            <p:ph idx="1"/>
          </p:nvPr>
        </p:nvSpPr>
        <p:spPr/>
        <p:txBody>
          <a:bodyPr vert="horz" lIns="91440" tIns="45720" rIns="91440" bIns="45720" rtlCol="0" anchor="t">
            <a:normAutofit/>
          </a:bodyPr>
          <a:lstStyle/>
          <a:p>
            <a:r>
              <a:rPr lang="sr-Latn-RS" sz="1800" dirty="0">
                <a:latin typeface="Calibri"/>
                <a:ea typeface="Calibri"/>
                <a:cs typeface="Calibri"/>
              </a:rPr>
              <a:t>Distribuirane transakcije kod </a:t>
            </a:r>
            <a:r>
              <a:rPr lang="sr-Latn-RS" sz="1800" err="1">
                <a:latin typeface="Calibri"/>
                <a:ea typeface="Calibri"/>
                <a:cs typeface="Calibri"/>
              </a:rPr>
              <a:t>MongoDB</a:t>
            </a:r>
            <a:r>
              <a:rPr lang="sr-Latn-RS" sz="1800" dirty="0">
                <a:latin typeface="Calibri"/>
                <a:ea typeface="Calibri"/>
                <a:cs typeface="Calibri"/>
              </a:rPr>
              <a:t>-a su </a:t>
            </a:r>
            <a:r>
              <a:rPr lang="sr-Latn-RS" sz="1800" err="1">
                <a:latin typeface="Calibri"/>
                <a:ea typeface="Calibri"/>
                <a:cs typeface="Calibri"/>
              </a:rPr>
              <a:t>atomične</a:t>
            </a:r>
            <a:r>
              <a:rPr lang="sr-Latn-RS" sz="1800" dirty="0">
                <a:latin typeface="Calibri"/>
                <a:ea typeface="Calibri"/>
                <a:cs typeface="Calibri"/>
              </a:rPr>
              <a:t>, odnosno obezbeđuju “sve ili ništa” mehanizam izvršavanja. Kada se transakcija izvrši, sve operacije izvršene u njoj su sačuvane i vidljive celom sistemu. Dok se sve operacije u transakciji ne izvrše, sistemu neće biti vidljiv efekat nijedne od njih. Ukoliko se desi neka greška ili otkaz pri izvršenju transakcije i ona ne uspe da uspešno izvrši sve operacije u okviru nje, sve operacije koje se jesu izvršile biće poništene.</a:t>
            </a:r>
          </a:p>
          <a:p>
            <a:r>
              <a:rPr lang="sr-Latn-RS" sz="1800" dirty="0" err="1">
                <a:latin typeface="Calibri"/>
                <a:ea typeface="Calibri"/>
                <a:cs typeface="Calibri"/>
              </a:rPr>
              <a:t>MongoDB</a:t>
            </a:r>
            <a:r>
              <a:rPr lang="sr-Latn-RS" sz="1800" dirty="0">
                <a:latin typeface="Calibri"/>
                <a:ea typeface="Calibri"/>
                <a:cs typeface="Calibri"/>
              </a:rPr>
              <a:t> ima podršku za transakcije koje se </a:t>
            </a:r>
            <a:r>
              <a:rPr lang="sr-Latn-RS" sz="1800" dirty="0" err="1">
                <a:latin typeface="Calibri"/>
                <a:ea typeface="Calibri"/>
                <a:cs typeface="Calibri"/>
              </a:rPr>
              <a:t>izvravaju</a:t>
            </a:r>
            <a:r>
              <a:rPr lang="sr-Latn-RS" sz="1800" dirty="0">
                <a:latin typeface="Calibri"/>
                <a:ea typeface="Calibri"/>
                <a:cs typeface="Calibri"/>
              </a:rPr>
              <a:t> na klasterima gde može postojati i horizontalno </a:t>
            </a:r>
            <a:r>
              <a:rPr lang="sr-Latn-RS" sz="1800" dirty="0" err="1">
                <a:latin typeface="Calibri"/>
                <a:ea typeface="Calibri"/>
                <a:cs typeface="Calibri"/>
              </a:rPr>
              <a:t>skaliranje</a:t>
            </a:r>
            <a:r>
              <a:rPr lang="sr-Latn-RS" sz="1800" dirty="0">
                <a:latin typeface="Calibri"/>
                <a:ea typeface="Calibri"/>
                <a:cs typeface="Calibri"/>
              </a:rPr>
              <a:t> i </a:t>
            </a:r>
            <a:r>
              <a:rPr lang="sr-Latn-RS" sz="1800" dirty="0" err="1">
                <a:latin typeface="Calibri"/>
                <a:ea typeface="Calibri"/>
                <a:cs typeface="Calibri"/>
              </a:rPr>
              <a:t>replikacija</a:t>
            </a:r>
            <a:r>
              <a:rPr lang="sr-Latn-RS" sz="1800" dirty="0">
                <a:latin typeface="Calibri"/>
                <a:ea typeface="Calibri"/>
                <a:cs typeface="Calibri"/>
              </a:rPr>
              <a:t>.</a:t>
            </a:r>
          </a:p>
          <a:p>
            <a:r>
              <a:rPr lang="sr-Latn-RS" sz="1800" dirty="0" err="1">
                <a:latin typeface="Calibri"/>
                <a:ea typeface="Calibri"/>
                <a:cs typeface="Calibri"/>
              </a:rPr>
              <a:t>MongoDB</a:t>
            </a:r>
            <a:r>
              <a:rPr lang="sr-Latn-RS" sz="1800" dirty="0">
                <a:latin typeface="Calibri"/>
                <a:ea typeface="Calibri"/>
                <a:cs typeface="Calibri"/>
              </a:rPr>
              <a:t> takođe podržava i transakcije kod kojih se pristupa većem broju dokumenata</a:t>
            </a:r>
          </a:p>
        </p:txBody>
      </p:sp>
    </p:spTree>
    <p:extLst>
      <p:ext uri="{BB962C8B-B14F-4D97-AF65-F5344CB8AC3E}">
        <p14:creationId xmlns:p14="http://schemas.microsoft.com/office/powerpoint/2010/main" val="359926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C64DEF0-8280-BBB7-E8D7-8B48C36D75FC}"/>
              </a:ext>
            </a:extLst>
          </p:cNvPr>
          <p:cNvSpPr>
            <a:spLocks noGrp="1"/>
          </p:cNvSpPr>
          <p:nvPr>
            <p:ph type="title"/>
          </p:nvPr>
        </p:nvSpPr>
        <p:spPr/>
        <p:txBody>
          <a:bodyPr/>
          <a:lstStyle/>
          <a:p>
            <a:r>
              <a:rPr lang="sr-Latn-RS" dirty="0" err="1"/>
              <a:t>Mongodb-transakcije:primer</a:t>
            </a:r>
            <a:r>
              <a:rPr lang="sr-Latn-RS" dirty="0"/>
              <a:t> u c#</a:t>
            </a:r>
          </a:p>
        </p:txBody>
      </p:sp>
      <p:pic>
        <p:nvPicPr>
          <p:cNvPr id="4" name="Slika 4" descr="Slika na kojoj se nalazi tekst&#10;&#10;Opis je automatski generisan">
            <a:extLst>
              <a:ext uri="{FF2B5EF4-FFF2-40B4-BE49-F238E27FC236}">
                <a16:creationId xmlns:a16="http://schemas.microsoft.com/office/drawing/2014/main" id="{73B18C61-B5CF-9BE2-898C-67B725FA38D1}"/>
              </a:ext>
            </a:extLst>
          </p:cNvPr>
          <p:cNvPicPr>
            <a:picLocks noGrp="1" noChangeAspect="1"/>
          </p:cNvPicPr>
          <p:nvPr>
            <p:ph idx="1"/>
          </p:nvPr>
        </p:nvPicPr>
        <p:blipFill>
          <a:blip r:embed="rId2"/>
          <a:stretch>
            <a:fillRect/>
          </a:stretch>
        </p:blipFill>
        <p:spPr>
          <a:xfrm>
            <a:off x="3475301" y="1980481"/>
            <a:ext cx="4615560" cy="4380062"/>
          </a:xfrm>
        </p:spPr>
      </p:pic>
    </p:spTree>
    <p:extLst>
      <p:ext uri="{BB962C8B-B14F-4D97-AF65-F5344CB8AC3E}">
        <p14:creationId xmlns:p14="http://schemas.microsoft.com/office/powerpoint/2010/main" val="572827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47621E-5F56-DB41-2853-4EA50910C7EA}"/>
              </a:ext>
            </a:extLst>
          </p:cNvPr>
          <p:cNvSpPr>
            <a:spLocks noGrp="1"/>
          </p:cNvSpPr>
          <p:nvPr>
            <p:ph type="title"/>
          </p:nvPr>
        </p:nvSpPr>
        <p:spPr/>
        <p:txBody>
          <a:bodyPr>
            <a:normAutofit fontScale="90000"/>
          </a:bodyPr>
          <a:lstStyle/>
          <a:p>
            <a:r>
              <a:rPr lang="sr-Latn-RS" dirty="0"/>
              <a:t>MONGODB-KONZISTENTNOST OPERACIJA ČITANJA I PISANJE</a:t>
            </a:r>
          </a:p>
        </p:txBody>
      </p:sp>
      <p:sp>
        <p:nvSpPr>
          <p:cNvPr id="3" name="Čuvar mesta za tekst 2">
            <a:extLst>
              <a:ext uri="{FF2B5EF4-FFF2-40B4-BE49-F238E27FC236}">
                <a16:creationId xmlns:a16="http://schemas.microsoft.com/office/drawing/2014/main" id="{EAC4D626-4B70-2E93-4B6A-BBDF9A62CC29}"/>
              </a:ext>
            </a:extLst>
          </p:cNvPr>
          <p:cNvSpPr>
            <a:spLocks noGrp="1"/>
          </p:cNvSpPr>
          <p:nvPr>
            <p:ph type="body" idx="1"/>
          </p:nvPr>
        </p:nvSpPr>
        <p:spPr/>
        <p:txBody>
          <a:bodyPr/>
          <a:lstStyle/>
          <a:p>
            <a:r>
              <a:rPr lang="sr-Latn-RS" dirty="0"/>
              <a:t>READ CONCERN</a:t>
            </a:r>
          </a:p>
        </p:txBody>
      </p:sp>
      <p:sp>
        <p:nvSpPr>
          <p:cNvPr id="4" name="Čuvar mesta za sadržaj 3">
            <a:extLst>
              <a:ext uri="{FF2B5EF4-FFF2-40B4-BE49-F238E27FC236}">
                <a16:creationId xmlns:a16="http://schemas.microsoft.com/office/drawing/2014/main" id="{54CB9BB4-C4D3-F3ED-03D7-529A2A1606BF}"/>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sr-Latn-RS" sz="1100" dirty="0">
                <a:latin typeface="Calibri"/>
                <a:ea typeface="Calibri"/>
                <a:cs typeface="Calibri"/>
              </a:rPr>
              <a:t>Nivoi konzistentnosti koji se mogu obezbediti podešavanjem </a:t>
            </a:r>
            <a:r>
              <a:rPr lang="sr-Latn-RS" sz="1100" i="1" err="1">
                <a:latin typeface="Calibri"/>
                <a:ea typeface="Calibri"/>
                <a:cs typeface="Calibri"/>
              </a:rPr>
              <a:t>readConcern</a:t>
            </a:r>
            <a:r>
              <a:rPr lang="sr-Latn-RS" sz="1100" dirty="0">
                <a:latin typeface="Calibri"/>
                <a:ea typeface="Calibri"/>
                <a:cs typeface="Calibri"/>
              </a:rPr>
              <a:t> </a:t>
            </a:r>
            <a:r>
              <a:rPr lang="sr-Latn-RS" sz="1100">
                <a:latin typeface="Calibri"/>
                <a:ea typeface="Calibri"/>
                <a:cs typeface="Calibri"/>
              </a:rPr>
              <a:t>parametra su sledeći:</a:t>
            </a:r>
            <a:endParaRPr lang="sr-Latn-RS"/>
          </a:p>
          <a:p>
            <a:r>
              <a:rPr lang="sr-Latn-RS" sz="1100">
                <a:latin typeface="Calibri"/>
                <a:ea typeface="Calibri"/>
                <a:cs typeface="Calibri"/>
              </a:rPr>
              <a:t>LOCAL--Ovde upit vraća podatke sa </a:t>
            </a:r>
            <a:r>
              <a:rPr lang="sr-Latn-RS" sz="1100" err="1">
                <a:latin typeface="Calibri"/>
                <a:ea typeface="Calibri"/>
                <a:cs typeface="Calibri"/>
              </a:rPr>
              <a:t>mongo</a:t>
            </a:r>
            <a:r>
              <a:rPr lang="sr-Latn-RS" sz="1100">
                <a:latin typeface="Calibri"/>
                <a:ea typeface="Calibri"/>
                <a:cs typeface="Calibri"/>
              </a:rPr>
              <a:t> instance bez ikakve garancije da su ti podaci prethodno upisani na većinskom broju instanci u skupu replika.</a:t>
            </a:r>
          </a:p>
          <a:p>
            <a:r>
              <a:rPr lang="sr-Latn-RS" sz="1100" dirty="0">
                <a:latin typeface="Calibri"/>
                <a:ea typeface="Calibri"/>
                <a:cs typeface="Calibri"/>
              </a:rPr>
              <a:t>AVAILABLE-Sličan prethodnom nivou. Podaci se vraćaju sa instance bez traženja potvrde od ostalih instanci.</a:t>
            </a:r>
          </a:p>
          <a:p>
            <a:r>
              <a:rPr lang="sr-Latn-RS" sz="1100" dirty="0">
                <a:latin typeface="Calibri"/>
                <a:ea typeface="Calibri"/>
                <a:cs typeface="Calibri"/>
              </a:rPr>
              <a:t>MAJORITY-Upit vraća podatke koji su potvrđeni od strane većine članova u setu. Podaci koji se sada vrate su trajni, čak i u slučaju otkaza.</a:t>
            </a:r>
          </a:p>
          <a:p>
            <a:r>
              <a:rPr lang="sr-Latn-RS" sz="1100" dirty="0">
                <a:latin typeface="Calibri"/>
                <a:ea typeface="Calibri"/>
                <a:cs typeface="Calibri"/>
              </a:rPr>
              <a:t>LINEARLIZABLE-ma efekte slične prethodno opisanom nivou, uz to što omogućava većem broju niti da izvršavaju upise i čitanja nad istim podacima u realnom vremenu i ima sposobnost </a:t>
            </a:r>
            <a:r>
              <a:rPr lang="sr-Latn-RS" sz="1100" dirty="0" err="1">
                <a:latin typeface="Calibri"/>
                <a:ea typeface="Calibri"/>
                <a:cs typeface="Calibri"/>
              </a:rPr>
              <a:t>linearizacije</a:t>
            </a:r>
            <a:r>
              <a:rPr lang="sr-Latn-RS" sz="1100" dirty="0">
                <a:latin typeface="Calibri"/>
                <a:ea typeface="Calibri"/>
                <a:cs typeface="Calibri"/>
              </a:rPr>
              <a:t> konkurentnih operacija.</a:t>
            </a:r>
          </a:p>
          <a:p>
            <a:r>
              <a:rPr lang="sr-Latn-RS" sz="1100" dirty="0">
                <a:latin typeface="Calibri"/>
                <a:ea typeface="Calibri"/>
                <a:cs typeface="Calibri"/>
              </a:rPr>
              <a:t>SNAPSHOT-Upit vraća podatke koji su većinski potvrđeni u </a:t>
            </a:r>
            <a:r>
              <a:rPr lang="sr-Latn-RS" sz="1100" dirty="0" err="1">
                <a:latin typeface="Calibri"/>
                <a:ea typeface="Calibri"/>
                <a:cs typeface="Calibri"/>
              </a:rPr>
              <a:t>sitemu</a:t>
            </a:r>
            <a:r>
              <a:rPr lang="sr-Latn-RS" sz="1100" dirty="0">
                <a:latin typeface="Calibri"/>
                <a:ea typeface="Calibri"/>
                <a:cs typeface="Calibri"/>
              </a:rPr>
              <a:t> u nekom određenom trenutku u vremenu. </a:t>
            </a:r>
          </a:p>
        </p:txBody>
      </p:sp>
      <p:sp>
        <p:nvSpPr>
          <p:cNvPr id="5" name="Čuvar mesta za tekst 4">
            <a:extLst>
              <a:ext uri="{FF2B5EF4-FFF2-40B4-BE49-F238E27FC236}">
                <a16:creationId xmlns:a16="http://schemas.microsoft.com/office/drawing/2014/main" id="{04AB4FD4-F115-D961-B2B0-405F13B09A05}"/>
              </a:ext>
            </a:extLst>
          </p:cNvPr>
          <p:cNvSpPr>
            <a:spLocks noGrp="1"/>
          </p:cNvSpPr>
          <p:nvPr>
            <p:ph type="body" sz="quarter" idx="3"/>
          </p:nvPr>
        </p:nvSpPr>
        <p:spPr/>
        <p:txBody>
          <a:bodyPr/>
          <a:lstStyle/>
          <a:p>
            <a:r>
              <a:rPr lang="sr-Latn-RS" dirty="0"/>
              <a:t>WRITE CONCERN</a:t>
            </a:r>
          </a:p>
        </p:txBody>
      </p:sp>
      <p:sp>
        <p:nvSpPr>
          <p:cNvPr id="6" name="Čuvar mesta za sadržaj 5">
            <a:extLst>
              <a:ext uri="{FF2B5EF4-FFF2-40B4-BE49-F238E27FC236}">
                <a16:creationId xmlns:a16="http://schemas.microsoft.com/office/drawing/2014/main" id="{BD04A9EC-81D8-97FF-B6A7-58E56CA1FEBD}"/>
              </a:ext>
            </a:extLst>
          </p:cNvPr>
          <p:cNvSpPr>
            <a:spLocks noGrp="1"/>
          </p:cNvSpPr>
          <p:nvPr>
            <p:ph sz="quarter" idx="4"/>
          </p:nvPr>
        </p:nvSpPr>
        <p:spPr/>
        <p:txBody>
          <a:bodyPr vert="horz" lIns="91440" tIns="45720" rIns="91440" bIns="45720" rtlCol="0" anchor="t">
            <a:normAutofit fontScale="92500" lnSpcReduction="10000"/>
          </a:bodyPr>
          <a:lstStyle/>
          <a:p>
            <a:pPr marL="0" indent="0">
              <a:buNone/>
            </a:pPr>
            <a:r>
              <a:rPr lang="sr-Latn-RS" sz="1100">
                <a:latin typeface="Calibri"/>
                <a:ea typeface="Calibri"/>
                <a:cs typeface="Calibri"/>
              </a:rPr>
              <a:t>Način potvrđivanja operacije upisa kod </a:t>
            </a:r>
            <a:r>
              <a:rPr lang="sr-Latn-RS" sz="1100" err="1">
                <a:latin typeface="Calibri"/>
                <a:ea typeface="Calibri"/>
                <a:cs typeface="Calibri"/>
              </a:rPr>
              <a:t>MongoDB</a:t>
            </a:r>
            <a:r>
              <a:rPr lang="sr-Latn-RS" sz="1100">
                <a:latin typeface="Calibri"/>
                <a:ea typeface="Calibri"/>
                <a:cs typeface="Calibri"/>
              </a:rPr>
              <a:t>-a u setovima replika i </a:t>
            </a:r>
            <a:r>
              <a:rPr lang="sr-Latn-RS" sz="1100" err="1">
                <a:latin typeface="Calibri"/>
                <a:ea typeface="Calibri"/>
                <a:cs typeface="Calibri"/>
              </a:rPr>
              <a:t>distibuiranim</a:t>
            </a:r>
            <a:r>
              <a:rPr lang="sr-Latn-RS" sz="1100" dirty="0">
                <a:latin typeface="Calibri"/>
                <a:ea typeface="Calibri"/>
                <a:cs typeface="Calibri"/>
              </a:rPr>
              <a:t> </a:t>
            </a:r>
            <a:r>
              <a:rPr lang="sr-Latn-RS" sz="1100" err="1">
                <a:latin typeface="Calibri"/>
                <a:ea typeface="Calibri"/>
                <a:cs typeface="Calibri"/>
              </a:rPr>
              <a:t>šardovima</a:t>
            </a:r>
            <a:r>
              <a:rPr lang="sr-Latn-RS" sz="1100" dirty="0">
                <a:latin typeface="Calibri"/>
                <a:ea typeface="Calibri"/>
                <a:cs typeface="Calibri"/>
              </a:rPr>
              <a:t> </a:t>
            </a:r>
            <a:r>
              <a:rPr lang="sr-Latn-RS" sz="1100">
                <a:latin typeface="Calibri"/>
                <a:ea typeface="Calibri"/>
                <a:cs typeface="Calibri"/>
              </a:rPr>
              <a:t>određuje se parametrom “</a:t>
            </a:r>
            <a:r>
              <a:rPr lang="sr-Latn-RS" sz="1100" err="1">
                <a:latin typeface="Calibri"/>
                <a:ea typeface="Calibri"/>
                <a:cs typeface="Calibri"/>
              </a:rPr>
              <a:t>writeConcern</a:t>
            </a:r>
            <a:r>
              <a:rPr lang="sr-Latn-RS" sz="1100">
                <a:latin typeface="Calibri"/>
                <a:ea typeface="Calibri"/>
                <a:cs typeface="Calibri"/>
              </a:rPr>
              <a:t>” . Ovaj parametar se navodi na nivou pojedinačne operacije upisa, osim kod transakcija kada se </a:t>
            </a:r>
            <a:r>
              <a:rPr lang="sr-Latn-RS" sz="1100" err="1">
                <a:latin typeface="Calibri"/>
                <a:ea typeface="Calibri"/>
                <a:cs typeface="Calibri"/>
              </a:rPr>
              <a:t>writeConcern</a:t>
            </a:r>
            <a:r>
              <a:rPr lang="sr-Latn-RS" sz="1100">
                <a:latin typeface="Calibri"/>
                <a:ea typeface="Calibri"/>
                <a:cs typeface="Calibri"/>
              </a:rPr>
              <a:t> parametar postavlja na nivou cele svih operacija transakcije. </a:t>
            </a:r>
          </a:p>
          <a:p>
            <a:pPr marL="0" indent="0">
              <a:buNone/>
            </a:pPr>
            <a:r>
              <a:rPr lang="sr-Latn-RS" sz="1100" dirty="0">
                <a:latin typeface="Calibri"/>
                <a:ea typeface="Calibri"/>
                <a:cs typeface="Calibri"/>
              </a:rPr>
              <a:t>Ovaj parametar sadrži nekoliko polja:</a:t>
            </a:r>
          </a:p>
          <a:p>
            <a:pPr algn="just"/>
            <a:r>
              <a:rPr lang="sr-Latn-RS" sz="1100" dirty="0">
                <a:latin typeface="Calibri"/>
                <a:ea typeface="Calibri"/>
                <a:cs typeface="Calibri"/>
              </a:rPr>
              <a:t>Polje </a:t>
            </a:r>
            <a:r>
              <a:rPr lang="sr-Latn-RS" sz="1100" b="1" dirty="0">
                <a:latin typeface="Calibri"/>
                <a:ea typeface="Calibri"/>
                <a:cs typeface="Calibri"/>
              </a:rPr>
              <a:t>w-</a:t>
            </a:r>
            <a:r>
              <a:rPr lang="sr-Latn-RS" sz="1100" dirty="0">
                <a:latin typeface="Calibri"/>
                <a:ea typeface="Calibri"/>
                <a:cs typeface="Calibri"/>
              </a:rPr>
              <a:t>Ova opcija opisuje količinu potvrde koja je neophodna od sistema da bi operacija bila smatrana uspešnom. Može imati vrednost “</a:t>
            </a:r>
            <a:r>
              <a:rPr lang="sr-Latn-RS" sz="1100" dirty="0" err="1">
                <a:latin typeface="Calibri"/>
                <a:ea typeface="Calibri"/>
                <a:cs typeface="Calibri"/>
              </a:rPr>
              <a:t>majority</a:t>
            </a:r>
            <a:r>
              <a:rPr lang="sr-Latn-RS" sz="1100" dirty="0">
                <a:latin typeface="Calibri"/>
                <a:ea typeface="Calibri"/>
                <a:cs typeface="Calibri"/>
              </a:rPr>
              <a:t>”  i tada se podrazumeva da je neophodna potvrda većine članova u sistemu. Vrednost polja w može biti i numerička i tada ona predstavlja minimalan broj instanci od kojih je potrebna potvrda. </a:t>
            </a:r>
          </a:p>
          <a:p>
            <a:pPr algn="just"/>
            <a:r>
              <a:rPr lang="sr-Latn-RS" sz="1100" dirty="0">
                <a:latin typeface="Calibri"/>
                <a:ea typeface="Calibri"/>
                <a:cs typeface="Calibri"/>
              </a:rPr>
              <a:t>Polje </a:t>
            </a:r>
            <a:r>
              <a:rPr lang="sr-Latn-RS" sz="1100" b="1" dirty="0">
                <a:latin typeface="Calibri"/>
                <a:ea typeface="Calibri"/>
                <a:cs typeface="Calibri"/>
              </a:rPr>
              <a:t>j</a:t>
            </a:r>
            <a:r>
              <a:rPr lang="sr-Latn-RS" sz="1100" dirty="0">
                <a:latin typeface="Calibri"/>
                <a:ea typeface="Calibri"/>
                <a:cs typeface="Calibri"/>
              </a:rPr>
              <a:t>-predstavlja</a:t>
            </a:r>
            <a:r>
              <a:rPr lang="sr-Latn-RS" sz="1100" i="1" dirty="0">
                <a:latin typeface="Calibri"/>
                <a:ea typeface="Calibri"/>
                <a:cs typeface="Calibri"/>
              </a:rPr>
              <a:t> </a:t>
            </a:r>
            <a:r>
              <a:rPr lang="sr-Latn-RS" sz="1100" i="1" dirty="0" err="1">
                <a:latin typeface="Calibri"/>
                <a:ea typeface="Calibri"/>
                <a:cs typeface="Calibri"/>
              </a:rPr>
              <a:t>boolean</a:t>
            </a:r>
            <a:r>
              <a:rPr lang="sr-Latn-RS" sz="1100" dirty="0">
                <a:latin typeface="Calibri"/>
                <a:ea typeface="Calibri"/>
                <a:cs typeface="Calibri"/>
              </a:rPr>
              <a:t> vrednost koja određuje da li se zahteva da operacija bude upisana u žurnalu na disku.</a:t>
            </a:r>
          </a:p>
          <a:p>
            <a:pPr algn="just"/>
            <a:r>
              <a:rPr lang="sr-Latn-RS" sz="1100" b="1" i="1" dirty="0" err="1">
                <a:latin typeface="Calibri"/>
                <a:ea typeface="Calibri"/>
                <a:cs typeface="Calibri"/>
              </a:rPr>
              <a:t>Wtimeout</a:t>
            </a:r>
            <a:r>
              <a:rPr lang="sr-Latn-RS" sz="1100" dirty="0">
                <a:latin typeface="Calibri"/>
                <a:ea typeface="Calibri"/>
                <a:cs typeface="Calibri"/>
              </a:rPr>
              <a:t>-Ovim poljem se specificira vremenski limit za dobijanje potvrde o uspešnosti operacije upisa. Ukoliko se potvrda ne dobije od broja čvorova specificiranih u w polju do isteka </a:t>
            </a:r>
            <a:r>
              <a:rPr lang="sr-Latn-RS" sz="1100" i="1" dirty="0" err="1">
                <a:latin typeface="Calibri"/>
                <a:ea typeface="Calibri"/>
                <a:cs typeface="Calibri"/>
              </a:rPr>
              <a:t>wtimeout</a:t>
            </a:r>
            <a:r>
              <a:rPr lang="sr-Latn-RS" sz="1100" dirty="0">
                <a:latin typeface="Calibri"/>
                <a:ea typeface="Calibri"/>
                <a:cs typeface="Calibri"/>
              </a:rPr>
              <a:t> vremenskog perioda, operacija će se smatrati neuspešnom i klijentu će se vratiti greška. Ukoliko ne postavimo ovaj parametar, a u sistemu nema uslova za potvrđivanje operacije od strane dovoljnog broja instanci, operacija upisa će biti trajno blokirana.</a:t>
            </a:r>
          </a:p>
          <a:p>
            <a:endParaRPr lang="sr-Latn-RS" sz="1100" dirty="0">
              <a:latin typeface="Calibri"/>
              <a:ea typeface="Calibri"/>
              <a:cs typeface="Calibri"/>
            </a:endParaRPr>
          </a:p>
        </p:txBody>
      </p:sp>
    </p:spTree>
    <p:extLst>
      <p:ext uri="{BB962C8B-B14F-4D97-AF65-F5344CB8AC3E}">
        <p14:creationId xmlns:p14="http://schemas.microsoft.com/office/powerpoint/2010/main" val="288947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8F659B1F-DD90-2F02-862B-E74509AB2FA3}"/>
              </a:ext>
            </a:extLst>
          </p:cNvPr>
          <p:cNvSpPr>
            <a:spLocks noGrp="1"/>
          </p:cNvSpPr>
          <p:nvPr>
            <p:ph type="title"/>
          </p:nvPr>
        </p:nvSpPr>
        <p:spPr>
          <a:xfrm>
            <a:off x="926660" y="914399"/>
            <a:ext cx="4696590" cy="1447802"/>
          </a:xfrm>
        </p:spPr>
        <p:txBody>
          <a:bodyPr anchor="b">
            <a:normAutofit/>
          </a:bodyPr>
          <a:lstStyle/>
          <a:p>
            <a:pPr>
              <a:lnSpc>
                <a:spcPct val="110000"/>
              </a:lnSpc>
            </a:pPr>
            <a:r>
              <a:rPr lang="sr-Latn-RS" sz="2500"/>
              <a:t>KONZISTENCIJA PODATAKA U KLASTERU-PRIMER</a:t>
            </a:r>
          </a:p>
        </p:txBody>
      </p:sp>
      <p:sp>
        <p:nvSpPr>
          <p:cNvPr id="3" name="Čuvar mesta za sadržaj 2">
            <a:extLst>
              <a:ext uri="{FF2B5EF4-FFF2-40B4-BE49-F238E27FC236}">
                <a16:creationId xmlns:a16="http://schemas.microsoft.com/office/drawing/2014/main" id="{29073DFC-908B-A749-FD92-5A45B2EF4119}"/>
              </a:ext>
            </a:extLst>
          </p:cNvPr>
          <p:cNvSpPr>
            <a:spLocks noGrp="1"/>
          </p:cNvSpPr>
          <p:nvPr>
            <p:ph idx="1"/>
          </p:nvPr>
        </p:nvSpPr>
        <p:spPr>
          <a:xfrm>
            <a:off x="926658" y="2861189"/>
            <a:ext cx="4696590" cy="3082412"/>
          </a:xfrm>
        </p:spPr>
        <p:txBody>
          <a:bodyPr vert="horz" lIns="91440" tIns="45720" rIns="91440" bIns="45720" rtlCol="0">
            <a:normAutofit/>
          </a:bodyPr>
          <a:lstStyle/>
          <a:p>
            <a:pPr>
              <a:lnSpc>
                <a:spcPct val="110000"/>
              </a:lnSpc>
            </a:pPr>
            <a:r>
              <a:rPr lang="sr-Latn-RS" sz="1600">
                <a:latin typeface="Calibri"/>
                <a:ea typeface="Calibri"/>
                <a:cs typeface="Calibri"/>
              </a:rPr>
              <a:t>Recimo da imamo tri člana seta replike, dva sekundarna i 1 primarni 1 sekundarni čvor otkaže. Ukoliko imamo writeConcern postavljen na “majority” (što znači da većina čvorova mora da potrvrdi upis), kako većina čvorova čini 2 čvora a u sistemu i jesu ostala 2 aktivna čvora, operacija će se izvršiti. Međutim, ukoliko je writeConcern postavljen na vrednost 3, što znači da je potrebna potvrda svih članova, operacije će biti bezuspešna. Ovo ponašanje prikazano je na sledećim slikama.</a:t>
            </a:r>
          </a:p>
        </p:txBody>
      </p:sp>
      <p:pic>
        <p:nvPicPr>
          <p:cNvPr id="4" name="Slika 4" descr="Slika na kojoj se nalazi tekst&#10;&#10;Opis je automatski generisan">
            <a:extLst>
              <a:ext uri="{FF2B5EF4-FFF2-40B4-BE49-F238E27FC236}">
                <a16:creationId xmlns:a16="http://schemas.microsoft.com/office/drawing/2014/main" id="{8DABCD4D-9A2A-28EE-465E-75E7244ECEFA}"/>
              </a:ext>
            </a:extLst>
          </p:cNvPr>
          <p:cNvPicPr>
            <a:picLocks noChangeAspect="1"/>
          </p:cNvPicPr>
          <p:nvPr/>
        </p:nvPicPr>
        <p:blipFill>
          <a:blip r:embed="rId2"/>
          <a:stretch>
            <a:fillRect/>
          </a:stretch>
        </p:blipFill>
        <p:spPr>
          <a:xfrm>
            <a:off x="6674498" y="1560673"/>
            <a:ext cx="4603101" cy="1707460"/>
          </a:xfrm>
          <a:prstGeom prst="rect">
            <a:avLst/>
          </a:prstGeom>
        </p:spPr>
      </p:pic>
      <p:pic>
        <p:nvPicPr>
          <p:cNvPr id="5" name="Slika 5" descr="Slika na kojoj se nalazi tekst&#10;&#10;Opis je automatski generisan">
            <a:extLst>
              <a:ext uri="{FF2B5EF4-FFF2-40B4-BE49-F238E27FC236}">
                <a16:creationId xmlns:a16="http://schemas.microsoft.com/office/drawing/2014/main" id="{6D17E08F-C4FE-9C72-E092-726103390997}"/>
              </a:ext>
            </a:extLst>
          </p:cNvPr>
          <p:cNvPicPr>
            <a:picLocks noChangeAspect="1"/>
          </p:cNvPicPr>
          <p:nvPr/>
        </p:nvPicPr>
        <p:blipFill>
          <a:blip r:embed="rId3"/>
          <a:stretch>
            <a:fillRect/>
          </a:stretch>
        </p:blipFill>
        <p:spPr>
          <a:xfrm>
            <a:off x="6674498" y="3589864"/>
            <a:ext cx="4603101" cy="1075490"/>
          </a:xfrm>
          <a:prstGeom prst="rect">
            <a:avLst/>
          </a:prstGeom>
        </p:spPr>
      </p:pic>
    </p:spTree>
    <p:extLst>
      <p:ext uri="{BB962C8B-B14F-4D97-AF65-F5344CB8AC3E}">
        <p14:creationId xmlns:p14="http://schemas.microsoft.com/office/powerpoint/2010/main" val="279624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004711-0AE8-9DCC-A1C3-419F894210E5}"/>
              </a:ext>
            </a:extLst>
          </p:cNvPr>
          <p:cNvPicPr>
            <a:picLocks noChangeAspect="1"/>
          </p:cNvPicPr>
          <p:nvPr/>
        </p:nvPicPr>
        <p:blipFill rotWithShape="1">
          <a:blip r:embed="rId2"/>
          <a:srcRect t="19415" r="-2" b="24334"/>
          <a:stretch/>
        </p:blipFill>
        <p:spPr>
          <a:xfrm>
            <a:off x="-4" y="10"/>
            <a:ext cx="12192000" cy="6857990"/>
          </a:xfrm>
          <a:prstGeom prst="rect">
            <a:avLst/>
          </a:prstGeom>
        </p:spPr>
      </p:pic>
      <p:sp>
        <p:nvSpPr>
          <p:cNvPr id="10" name="Rectangle 9">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F10932F-8B3E-E3B4-E897-51FBF7C4188A}"/>
              </a:ext>
            </a:extLst>
          </p:cNvPr>
          <p:cNvSpPr>
            <a:spLocks noGrp="1"/>
          </p:cNvSpPr>
          <p:nvPr>
            <p:ph type="title"/>
          </p:nvPr>
        </p:nvSpPr>
        <p:spPr>
          <a:xfrm>
            <a:off x="3234906" y="2890568"/>
            <a:ext cx="5448300" cy="3099547"/>
          </a:xfrm>
        </p:spPr>
        <p:txBody>
          <a:bodyPr vert="horz" lIns="91440" tIns="45720" rIns="91440" bIns="45720" rtlCol="0" anchor="t">
            <a:normAutofit/>
          </a:bodyPr>
          <a:lstStyle/>
          <a:p>
            <a:pPr algn="r"/>
            <a:r>
              <a:rPr lang="en-US"/>
              <a:t>HVALA NA PAŽNJI!</a:t>
            </a:r>
          </a:p>
        </p:txBody>
      </p:sp>
    </p:spTree>
    <p:extLst>
      <p:ext uri="{BB962C8B-B14F-4D97-AF65-F5344CB8AC3E}">
        <p14:creationId xmlns:p14="http://schemas.microsoft.com/office/powerpoint/2010/main" val="175624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0555F86-A9DA-3293-7949-9856F075EE20}"/>
              </a:ext>
            </a:extLst>
          </p:cNvPr>
          <p:cNvSpPr>
            <a:spLocks noGrp="1"/>
          </p:cNvSpPr>
          <p:nvPr>
            <p:ph type="title"/>
          </p:nvPr>
        </p:nvSpPr>
        <p:spPr>
          <a:xfrm>
            <a:off x="914400" y="647701"/>
            <a:ext cx="4464424" cy="1781734"/>
          </a:xfrm>
        </p:spPr>
        <p:txBody>
          <a:bodyPr anchor="ctr">
            <a:normAutofit/>
          </a:bodyPr>
          <a:lstStyle/>
          <a:p>
            <a:pPr>
              <a:lnSpc>
                <a:spcPct val="110000"/>
              </a:lnSpc>
            </a:pPr>
            <a:r>
              <a:rPr lang="sr-Latn-RS" sz="3300"/>
              <a:t>MONGODB-DISTRIBUIRANA ARHITEKTURA</a:t>
            </a:r>
          </a:p>
        </p:txBody>
      </p:sp>
      <p:sp>
        <p:nvSpPr>
          <p:cNvPr id="3" name="Čuvar mesta za sadržaj 2">
            <a:extLst>
              <a:ext uri="{FF2B5EF4-FFF2-40B4-BE49-F238E27FC236}">
                <a16:creationId xmlns:a16="http://schemas.microsoft.com/office/drawing/2014/main" id="{23D7D5BA-B94A-4F32-7E4D-08530CA9A081}"/>
              </a:ext>
            </a:extLst>
          </p:cNvPr>
          <p:cNvSpPr>
            <a:spLocks noGrp="1"/>
          </p:cNvSpPr>
          <p:nvPr>
            <p:ph idx="1"/>
          </p:nvPr>
        </p:nvSpPr>
        <p:spPr>
          <a:xfrm>
            <a:off x="6096001" y="647700"/>
            <a:ext cx="5181599" cy="1781734"/>
          </a:xfrm>
        </p:spPr>
        <p:txBody>
          <a:bodyPr vert="horz" lIns="91440" tIns="45720" rIns="91440" bIns="45720" rtlCol="0" anchor="ctr">
            <a:normAutofit/>
          </a:bodyPr>
          <a:lstStyle/>
          <a:p>
            <a:pPr>
              <a:lnSpc>
                <a:spcPct val="110000"/>
              </a:lnSpc>
            </a:pPr>
            <a:r>
              <a:rPr lang="sr-Latn-RS" sz="1700">
                <a:latin typeface="Calibri"/>
                <a:ea typeface="Calibri"/>
                <a:cs typeface="Calibri"/>
              </a:rPr>
              <a:t>MongoDB predstavlja distribuiranu bazu podataka i kao takva podržava mehanizme poput replikacije, horizontalnog skaliranja, distribuiranih upita i transakcija. Svi ovi mehanizmi su sakriveni od krajnjeg korisnika i on bazu vidi kao jedinstvenu celinu.</a:t>
            </a:r>
          </a:p>
          <a:p>
            <a:pPr>
              <a:lnSpc>
                <a:spcPct val="110000"/>
              </a:lnSpc>
            </a:pPr>
            <a:endParaRPr lang="sr-Latn-RS" sz="1700">
              <a:latin typeface="Calibri"/>
              <a:ea typeface="Calibri"/>
              <a:cs typeface="Calibri"/>
            </a:endParaRPr>
          </a:p>
        </p:txBody>
      </p:sp>
      <p:pic>
        <p:nvPicPr>
          <p:cNvPr id="4" name="Slika 4" descr="Slika na kojoj se nalazi dijagram&#10;&#10;Opis je automatski generisan">
            <a:extLst>
              <a:ext uri="{FF2B5EF4-FFF2-40B4-BE49-F238E27FC236}">
                <a16:creationId xmlns:a16="http://schemas.microsoft.com/office/drawing/2014/main" id="{3B30ABA3-DE2F-4B47-5748-4466E6CC2B66}"/>
              </a:ext>
            </a:extLst>
          </p:cNvPr>
          <p:cNvPicPr>
            <a:picLocks noChangeAspect="1"/>
          </p:cNvPicPr>
          <p:nvPr/>
        </p:nvPicPr>
        <p:blipFill>
          <a:blip r:embed="rId2"/>
          <a:stretch>
            <a:fillRect/>
          </a:stretch>
        </p:blipFill>
        <p:spPr>
          <a:xfrm>
            <a:off x="937419" y="2728259"/>
            <a:ext cx="10317162" cy="3482041"/>
          </a:xfrm>
          <a:prstGeom prst="rect">
            <a:avLst/>
          </a:prstGeom>
        </p:spPr>
      </p:pic>
    </p:spTree>
    <p:extLst>
      <p:ext uri="{BB962C8B-B14F-4D97-AF65-F5344CB8AC3E}">
        <p14:creationId xmlns:p14="http://schemas.microsoft.com/office/powerpoint/2010/main" val="301093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00E7DD81-94BD-BED9-475C-85D885EB3266}"/>
              </a:ext>
            </a:extLst>
          </p:cNvPr>
          <p:cNvSpPr>
            <a:spLocks noGrp="1"/>
          </p:cNvSpPr>
          <p:nvPr>
            <p:ph type="title"/>
          </p:nvPr>
        </p:nvSpPr>
        <p:spPr>
          <a:xfrm>
            <a:off x="660592" y="914399"/>
            <a:ext cx="4787709" cy="1447801"/>
          </a:xfrm>
        </p:spPr>
        <p:txBody>
          <a:bodyPr anchor="b">
            <a:normAutofit/>
          </a:bodyPr>
          <a:lstStyle/>
          <a:p>
            <a:pPr>
              <a:lnSpc>
                <a:spcPct val="110000"/>
              </a:lnSpc>
            </a:pPr>
            <a:r>
              <a:rPr lang="sr-Latn-RS" sz="2500" dirty="0"/>
              <a:t>Horizontalno </a:t>
            </a:r>
            <a:r>
              <a:rPr lang="sr-Latn-RS" sz="2500" dirty="0" err="1"/>
              <a:t>skaliranje</a:t>
            </a:r>
            <a:r>
              <a:rPr lang="sr-Latn-RS" sz="2500" dirty="0"/>
              <a:t> </a:t>
            </a:r>
            <a:r>
              <a:rPr lang="sr-Latn-RS" sz="2500" dirty="0" err="1"/>
              <a:t>podatAka-sharding</a:t>
            </a:r>
          </a:p>
        </p:txBody>
      </p:sp>
      <p:sp>
        <p:nvSpPr>
          <p:cNvPr id="3" name="Čuvar mesta za sadržaj 2">
            <a:extLst>
              <a:ext uri="{FF2B5EF4-FFF2-40B4-BE49-F238E27FC236}">
                <a16:creationId xmlns:a16="http://schemas.microsoft.com/office/drawing/2014/main" id="{D10E1389-CC2E-C004-82BE-7B81B6E7431C}"/>
              </a:ext>
            </a:extLst>
          </p:cNvPr>
          <p:cNvSpPr>
            <a:spLocks noGrp="1"/>
          </p:cNvSpPr>
          <p:nvPr>
            <p:ph idx="1"/>
          </p:nvPr>
        </p:nvSpPr>
        <p:spPr>
          <a:xfrm>
            <a:off x="646215" y="2525435"/>
            <a:ext cx="5650350" cy="3325430"/>
          </a:xfrm>
        </p:spPr>
        <p:txBody>
          <a:bodyPr vert="horz" lIns="91440" tIns="45720" rIns="91440" bIns="45720" rtlCol="0" anchor="t">
            <a:noAutofit/>
          </a:bodyPr>
          <a:lstStyle/>
          <a:p>
            <a:pPr>
              <a:lnSpc>
                <a:spcPct val="110000"/>
              </a:lnSpc>
            </a:pPr>
            <a:r>
              <a:rPr lang="sr-Latn-RS" sz="1200" dirty="0">
                <a:latin typeface="Calibri"/>
                <a:ea typeface="Calibri"/>
                <a:cs typeface="Calibri"/>
              </a:rPr>
              <a:t>Horizontalno </a:t>
            </a:r>
            <a:r>
              <a:rPr lang="sr-Latn-RS" sz="1200" err="1">
                <a:latin typeface="Calibri"/>
                <a:ea typeface="Calibri"/>
                <a:cs typeface="Calibri"/>
              </a:rPr>
              <a:t>skaliranje</a:t>
            </a:r>
            <a:r>
              <a:rPr lang="sr-Latn-RS" sz="1200" dirty="0">
                <a:latin typeface="Calibri"/>
                <a:ea typeface="Calibri"/>
                <a:cs typeface="Calibri"/>
              </a:rPr>
              <a:t> uključuje podelu sistemskog skupa podataka i </a:t>
            </a:r>
            <a:r>
              <a:rPr lang="sr-Latn-RS" sz="1200" err="1">
                <a:latin typeface="Calibri"/>
                <a:ea typeface="Calibri"/>
                <a:cs typeface="Calibri"/>
              </a:rPr>
              <a:t>opterećenja</a:t>
            </a:r>
            <a:r>
              <a:rPr lang="sr-Latn-RS" sz="1200" dirty="0">
                <a:latin typeface="Calibri"/>
                <a:ea typeface="Calibri"/>
                <a:cs typeface="Calibri"/>
              </a:rPr>
              <a:t> na više servera, dodavanjem dodatnih servera radi </a:t>
            </a:r>
            <a:r>
              <a:rPr lang="sr-Latn-RS" sz="1200" err="1">
                <a:latin typeface="Calibri"/>
                <a:ea typeface="Calibri"/>
                <a:cs typeface="Calibri"/>
              </a:rPr>
              <a:t>povećanja</a:t>
            </a:r>
            <a:r>
              <a:rPr lang="sr-Latn-RS" sz="1200" dirty="0">
                <a:latin typeface="Calibri"/>
                <a:ea typeface="Calibri"/>
                <a:cs typeface="Calibri"/>
              </a:rPr>
              <a:t> kapaciteta po potrebi</a:t>
            </a:r>
          </a:p>
          <a:p>
            <a:pPr>
              <a:lnSpc>
                <a:spcPct val="110000"/>
              </a:lnSpc>
            </a:pPr>
            <a:r>
              <a:rPr lang="sr-Latn-RS" sz="1200" err="1">
                <a:latin typeface="Calibri"/>
                <a:ea typeface="Calibri"/>
                <a:cs typeface="Calibri"/>
              </a:rPr>
              <a:t>MongoDB</a:t>
            </a:r>
            <a:r>
              <a:rPr lang="sr-Latn-RS" sz="1200" dirty="0">
                <a:latin typeface="Calibri"/>
                <a:ea typeface="Calibri"/>
                <a:cs typeface="Calibri"/>
              </a:rPr>
              <a:t> ima podršku za horizontalno </a:t>
            </a:r>
            <a:r>
              <a:rPr lang="sr-Latn-RS" sz="1200" err="1">
                <a:latin typeface="Calibri"/>
                <a:ea typeface="Calibri"/>
                <a:cs typeface="Calibri"/>
              </a:rPr>
              <a:t>skaliranje</a:t>
            </a:r>
            <a:r>
              <a:rPr lang="sr-Latn-RS" sz="1200" dirty="0">
                <a:latin typeface="Calibri"/>
                <a:ea typeface="Calibri"/>
                <a:cs typeface="Calibri"/>
              </a:rPr>
              <a:t> sistema koje se ovde naziva</a:t>
            </a:r>
            <a:r>
              <a:rPr lang="sr-Latn-RS" sz="1200" b="1" dirty="0">
                <a:latin typeface="Calibri"/>
                <a:ea typeface="Calibri"/>
                <a:cs typeface="Calibri"/>
              </a:rPr>
              <a:t> </a:t>
            </a:r>
            <a:r>
              <a:rPr lang="sr-Latn-RS" sz="1200" b="1" i="1" err="1">
                <a:latin typeface="Calibri"/>
                <a:ea typeface="Calibri"/>
                <a:cs typeface="Calibri"/>
              </a:rPr>
              <a:t>sharding</a:t>
            </a:r>
            <a:r>
              <a:rPr lang="sr-Latn-RS" sz="1200" i="1" dirty="0">
                <a:latin typeface="Calibri"/>
                <a:ea typeface="Calibri"/>
                <a:cs typeface="Calibri"/>
              </a:rPr>
              <a:t>. </a:t>
            </a:r>
          </a:p>
          <a:p>
            <a:pPr>
              <a:lnSpc>
                <a:spcPct val="110000"/>
              </a:lnSpc>
            </a:pPr>
            <a:r>
              <a:rPr lang="sr-Latn-RS" sz="1200" err="1">
                <a:latin typeface="Calibri"/>
                <a:ea typeface="Calibri"/>
                <a:cs typeface="Calibri"/>
              </a:rPr>
              <a:t>MongoDB</a:t>
            </a:r>
            <a:r>
              <a:rPr lang="sr-Latn-RS" sz="1200" dirty="0">
                <a:latin typeface="Calibri"/>
                <a:ea typeface="Calibri"/>
                <a:cs typeface="Calibri"/>
              </a:rPr>
              <a:t> </a:t>
            </a:r>
            <a:r>
              <a:rPr lang="sr-Latn-RS" sz="1200" err="1">
                <a:latin typeface="Calibri"/>
                <a:ea typeface="Calibri"/>
                <a:cs typeface="Calibri"/>
              </a:rPr>
              <a:t>skalira</a:t>
            </a:r>
            <a:r>
              <a:rPr lang="sr-Latn-RS" sz="1200" dirty="0">
                <a:latin typeface="Calibri"/>
                <a:ea typeface="Calibri"/>
                <a:cs typeface="Calibri"/>
              </a:rPr>
              <a:t> podatke na nivou kolekcije.</a:t>
            </a:r>
          </a:p>
          <a:p>
            <a:pPr>
              <a:lnSpc>
                <a:spcPct val="110000"/>
              </a:lnSpc>
            </a:pPr>
            <a:r>
              <a:rPr lang="sr-Latn-RS" sz="1200" err="1">
                <a:latin typeface="Calibri"/>
                <a:ea typeface="Calibri"/>
                <a:cs typeface="Calibri"/>
              </a:rPr>
              <a:t>Sharded</a:t>
            </a:r>
            <a:r>
              <a:rPr lang="sr-Latn-RS" sz="1200" dirty="0">
                <a:latin typeface="Calibri"/>
                <a:ea typeface="Calibri"/>
                <a:cs typeface="Calibri"/>
              </a:rPr>
              <a:t> </a:t>
            </a:r>
            <a:r>
              <a:rPr lang="sr-Latn-RS" sz="1200" err="1">
                <a:latin typeface="Calibri"/>
                <a:ea typeface="Calibri"/>
                <a:cs typeface="Calibri"/>
              </a:rPr>
              <a:t>cluster</a:t>
            </a:r>
            <a:r>
              <a:rPr lang="sr-Latn-RS" sz="1200" dirty="0">
                <a:latin typeface="Calibri"/>
                <a:ea typeface="Calibri"/>
                <a:cs typeface="Calibri"/>
              </a:rPr>
              <a:t> kod </a:t>
            </a:r>
            <a:r>
              <a:rPr lang="sr-Latn-RS" sz="1200" err="1">
                <a:latin typeface="Calibri"/>
                <a:ea typeface="Calibri"/>
                <a:cs typeface="Calibri"/>
              </a:rPr>
              <a:t>MongoDB</a:t>
            </a:r>
            <a:r>
              <a:rPr lang="sr-Latn-RS" sz="1200" dirty="0">
                <a:latin typeface="Calibri"/>
                <a:ea typeface="Calibri"/>
                <a:cs typeface="Calibri"/>
              </a:rPr>
              <a:t>-ja predstavlja celinu čvorova na kojima su raspoređeni podaci iz kolekcija baze. </a:t>
            </a:r>
            <a:r>
              <a:rPr lang="sr-Latn-RS" sz="1200" err="1">
                <a:latin typeface="Calibri"/>
                <a:ea typeface="Calibri"/>
                <a:cs typeface="Calibri"/>
              </a:rPr>
              <a:t>Sharder</a:t>
            </a:r>
            <a:r>
              <a:rPr lang="sr-Latn-RS" sz="1200" dirty="0">
                <a:latin typeface="Calibri"/>
                <a:ea typeface="Calibri"/>
                <a:cs typeface="Calibri"/>
              </a:rPr>
              <a:t> </a:t>
            </a:r>
            <a:r>
              <a:rPr lang="sr-Latn-RS" sz="1200" err="1">
                <a:latin typeface="Calibri"/>
                <a:ea typeface="Calibri"/>
                <a:cs typeface="Calibri"/>
              </a:rPr>
              <a:t>cluster</a:t>
            </a:r>
            <a:r>
              <a:rPr lang="sr-Latn-RS" sz="1200" dirty="0">
                <a:latin typeface="Calibri"/>
                <a:ea typeface="Calibri"/>
                <a:cs typeface="Calibri"/>
              </a:rPr>
              <a:t> se sastoji iz sledećih komponenti:</a:t>
            </a:r>
          </a:p>
          <a:p>
            <a:pPr lvl="1">
              <a:lnSpc>
                <a:spcPct val="110000"/>
              </a:lnSpc>
            </a:pPr>
            <a:r>
              <a:rPr lang="sr-Latn-RS" sz="1200" b="1" err="1">
                <a:latin typeface="Calibri"/>
                <a:ea typeface="Calibri"/>
                <a:cs typeface="Calibri"/>
              </a:rPr>
              <a:t>shard</a:t>
            </a:r>
            <a:r>
              <a:rPr lang="sr-Latn-RS" sz="1200" dirty="0">
                <a:latin typeface="Calibri"/>
                <a:ea typeface="Calibri"/>
                <a:cs typeface="Calibri"/>
              </a:rPr>
              <a:t>-Jedan </a:t>
            </a:r>
            <a:r>
              <a:rPr lang="sr-Latn-RS" sz="1200" err="1">
                <a:latin typeface="Calibri"/>
                <a:ea typeface="Calibri"/>
                <a:cs typeface="Calibri"/>
              </a:rPr>
              <a:t>shard</a:t>
            </a:r>
            <a:r>
              <a:rPr lang="sr-Latn-RS" sz="1200" dirty="0">
                <a:latin typeface="Calibri"/>
                <a:ea typeface="Calibri"/>
                <a:cs typeface="Calibri"/>
              </a:rPr>
              <a:t> predstavlja </a:t>
            </a:r>
            <a:r>
              <a:rPr lang="sr-Latn-RS" sz="1200" err="1">
                <a:latin typeface="Calibri"/>
                <a:ea typeface="Calibri"/>
                <a:cs typeface="Calibri"/>
              </a:rPr>
              <a:t>mongoDB</a:t>
            </a:r>
            <a:r>
              <a:rPr lang="sr-Latn-RS" sz="1200" dirty="0">
                <a:latin typeface="Calibri"/>
                <a:ea typeface="Calibri"/>
                <a:cs typeface="Calibri"/>
              </a:rPr>
              <a:t> instancu ili </a:t>
            </a:r>
            <a:r>
              <a:rPr lang="sr-Latn-RS" sz="1200" err="1">
                <a:latin typeface="Calibri"/>
                <a:ea typeface="Calibri"/>
                <a:cs typeface="Calibri"/>
              </a:rPr>
              <a:t>replica</a:t>
            </a:r>
            <a:r>
              <a:rPr lang="sr-Latn-RS" sz="1200" dirty="0">
                <a:latin typeface="Calibri"/>
                <a:ea typeface="Calibri"/>
                <a:cs typeface="Calibri"/>
              </a:rPr>
              <a:t> set koji sadrži deo ukupnih podataka na </a:t>
            </a:r>
            <a:r>
              <a:rPr lang="sr-Latn-RS" sz="1200" err="1">
                <a:latin typeface="Calibri"/>
                <a:ea typeface="Calibri"/>
                <a:cs typeface="Calibri"/>
              </a:rPr>
              <a:t>sharder</a:t>
            </a:r>
            <a:r>
              <a:rPr lang="sr-Latn-RS" sz="1200" dirty="0">
                <a:latin typeface="Calibri"/>
                <a:ea typeface="Calibri"/>
                <a:cs typeface="Calibri"/>
              </a:rPr>
              <a:t> </a:t>
            </a:r>
            <a:r>
              <a:rPr lang="sr-Latn-RS" sz="1200" err="1">
                <a:latin typeface="Calibri"/>
                <a:ea typeface="Calibri"/>
                <a:cs typeface="Calibri"/>
              </a:rPr>
              <a:t>cluster</a:t>
            </a:r>
            <a:r>
              <a:rPr lang="sr-Latn-RS" sz="1200" dirty="0">
                <a:latin typeface="Calibri"/>
                <a:ea typeface="Calibri"/>
                <a:cs typeface="Calibri"/>
              </a:rPr>
              <a:t>-u,</a:t>
            </a:r>
          </a:p>
          <a:p>
            <a:pPr lvl="1">
              <a:lnSpc>
                <a:spcPct val="110000"/>
              </a:lnSpc>
            </a:pPr>
            <a:r>
              <a:rPr lang="sr-Latn-RS" sz="1200" b="1" err="1">
                <a:latin typeface="Calibri"/>
                <a:ea typeface="Calibri"/>
                <a:cs typeface="Calibri"/>
              </a:rPr>
              <a:t>mongos</a:t>
            </a:r>
            <a:r>
              <a:rPr lang="sr-Latn-RS" sz="1200" dirty="0">
                <a:latin typeface="Calibri"/>
                <a:ea typeface="Calibri"/>
                <a:cs typeface="Calibri"/>
              </a:rPr>
              <a:t> – </a:t>
            </a:r>
            <a:r>
              <a:rPr lang="sr-Latn-RS" sz="1200" err="1">
                <a:latin typeface="Calibri"/>
                <a:ea typeface="Calibri"/>
                <a:cs typeface="Calibri"/>
              </a:rPr>
              <a:t>Mongos</a:t>
            </a:r>
            <a:r>
              <a:rPr lang="sr-Latn-RS" sz="1200" dirty="0">
                <a:latin typeface="Calibri"/>
                <a:ea typeface="Calibri"/>
                <a:cs typeface="Calibri"/>
              </a:rPr>
              <a:t> je ruter koji usmerava upite i pruža interfejs između klijentskih aplikacija i čvorova u </a:t>
            </a:r>
            <a:r>
              <a:rPr lang="sr-Latn-RS" sz="1200" err="1">
                <a:latin typeface="Calibri"/>
                <a:ea typeface="Calibri"/>
                <a:cs typeface="Calibri"/>
              </a:rPr>
              <a:t>cluster</a:t>
            </a:r>
            <a:r>
              <a:rPr lang="sr-Latn-RS" sz="1200" dirty="0">
                <a:latin typeface="Calibri"/>
                <a:ea typeface="Calibri"/>
                <a:cs typeface="Calibri"/>
              </a:rPr>
              <a:t>-u. Sakriva od korisnika detalje </a:t>
            </a:r>
            <a:r>
              <a:rPr lang="sr-Latn-RS" sz="1200" err="1">
                <a:latin typeface="Calibri"/>
                <a:ea typeface="Calibri"/>
                <a:cs typeface="Calibri"/>
              </a:rPr>
              <a:t>skaliranja</a:t>
            </a:r>
            <a:r>
              <a:rPr lang="sr-Latn-RS" sz="1200" dirty="0">
                <a:latin typeface="Calibri"/>
                <a:ea typeface="Calibri"/>
                <a:cs typeface="Calibri"/>
              </a:rPr>
              <a:t>, tako da korisnik bazu vidi kao jednu nepodeljenu celinu,</a:t>
            </a:r>
          </a:p>
          <a:p>
            <a:pPr lvl="1">
              <a:lnSpc>
                <a:spcPct val="110000"/>
              </a:lnSpc>
            </a:pPr>
            <a:r>
              <a:rPr lang="sr-Latn-RS" sz="1200" b="1" dirty="0">
                <a:latin typeface="Calibri"/>
                <a:ea typeface="Calibri"/>
                <a:cs typeface="Calibri"/>
              </a:rPr>
              <a:t>konfiguracioni serveri</a:t>
            </a:r>
            <a:r>
              <a:rPr lang="sr-Latn-RS" sz="1200" dirty="0">
                <a:latin typeface="Calibri"/>
                <a:ea typeface="Calibri"/>
                <a:cs typeface="Calibri"/>
              </a:rPr>
              <a:t> – Ovi serveri skladište meta podatke i konfiguraciona podešavanja za </a:t>
            </a:r>
            <a:r>
              <a:rPr lang="sr-Latn-RS" sz="1200" err="1">
                <a:latin typeface="Calibri"/>
                <a:ea typeface="Calibri"/>
                <a:cs typeface="Calibri"/>
              </a:rPr>
              <a:t>cluster</a:t>
            </a:r>
            <a:r>
              <a:rPr lang="sr-Latn-RS" sz="1200" dirty="0">
                <a:latin typeface="Calibri"/>
                <a:ea typeface="Calibri"/>
                <a:cs typeface="Calibri"/>
              </a:rPr>
              <a:t>. Na osnovu podataka iz konfiguracionih servera </a:t>
            </a:r>
            <a:r>
              <a:rPr lang="sr-Latn-RS" sz="1200" err="1">
                <a:latin typeface="Calibri"/>
                <a:ea typeface="Calibri"/>
                <a:cs typeface="Calibri"/>
              </a:rPr>
              <a:t>mongos</a:t>
            </a:r>
            <a:r>
              <a:rPr lang="sr-Latn-RS" sz="1200" dirty="0">
                <a:latin typeface="Calibri"/>
                <a:ea typeface="Calibri"/>
                <a:cs typeface="Calibri"/>
              </a:rPr>
              <a:t> ruter zna kojim </a:t>
            </a:r>
            <a:r>
              <a:rPr lang="sr-Latn-RS" sz="1200" err="1">
                <a:latin typeface="Calibri"/>
                <a:ea typeface="Calibri"/>
                <a:cs typeface="Calibri"/>
              </a:rPr>
              <a:t>šardovima</a:t>
            </a:r>
            <a:r>
              <a:rPr lang="sr-Latn-RS" sz="1200" dirty="0">
                <a:latin typeface="Calibri"/>
                <a:ea typeface="Calibri"/>
                <a:cs typeface="Calibri"/>
              </a:rPr>
              <a:t> da prosledi izvršavanje operacije.</a:t>
            </a:r>
          </a:p>
          <a:p>
            <a:pPr lvl="1">
              <a:lnSpc>
                <a:spcPct val="110000"/>
              </a:lnSpc>
            </a:pPr>
            <a:endParaRPr lang="sr-Latn-RS" sz="1200" dirty="0">
              <a:latin typeface="Calibri"/>
              <a:ea typeface="Calibri"/>
              <a:cs typeface="Calibri"/>
            </a:endParaRPr>
          </a:p>
          <a:p>
            <a:pPr>
              <a:lnSpc>
                <a:spcPct val="110000"/>
              </a:lnSpc>
            </a:pPr>
            <a:endParaRPr lang="sr-Latn-RS" sz="1200" dirty="0">
              <a:latin typeface="Calibri"/>
              <a:ea typeface="Calibri"/>
              <a:cs typeface="Calibri"/>
            </a:endParaRPr>
          </a:p>
        </p:txBody>
      </p:sp>
      <p:pic>
        <p:nvPicPr>
          <p:cNvPr id="4" name="Slika 4" descr="Slika na kojoj se nalazi dijagram&#10;&#10;Opis je automatski generisan">
            <a:extLst>
              <a:ext uri="{FF2B5EF4-FFF2-40B4-BE49-F238E27FC236}">
                <a16:creationId xmlns:a16="http://schemas.microsoft.com/office/drawing/2014/main" id="{90D60D43-5B96-7297-2A1E-743401012F9E}"/>
              </a:ext>
            </a:extLst>
          </p:cNvPr>
          <p:cNvPicPr>
            <a:picLocks noChangeAspect="1"/>
          </p:cNvPicPr>
          <p:nvPr/>
        </p:nvPicPr>
        <p:blipFill>
          <a:blip r:embed="rId2"/>
          <a:stretch>
            <a:fillRect/>
          </a:stretch>
        </p:blipFill>
        <p:spPr>
          <a:xfrm>
            <a:off x="6594457" y="2529016"/>
            <a:ext cx="5539314" cy="4028458"/>
          </a:xfrm>
          <a:prstGeom prst="rect">
            <a:avLst/>
          </a:prstGeom>
        </p:spPr>
      </p:pic>
    </p:spTree>
    <p:extLst>
      <p:ext uri="{BB962C8B-B14F-4D97-AF65-F5344CB8AC3E}">
        <p14:creationId xmlns:p14="http://schemas.microsoft.com/office/powerpoint/2010/main" val="253426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DCAE65-F8A7-343D-2C2D-5844E3AE1D13}"/>
              </a:ext>
            </a:extLst>
          </p:cNvPr>
          <p:cNvSpPr>
            <a:spLocks noGrp="1"/>
          </p:cNvSpPr>
          <p:nvPr>
            <p:ph type="title"/>
          </p:nvPr>
        </p:nvSpPr>
        <p:spPr/>
        <p:txBody>
          <a:bodyPr>
            <a:normAutofit fontScale="90000"/>
          </a:bodyPr>
          <a:lstStyle/>
          <a:p>
            <a:r>
              <a:rPr lang="sr-Latn-RS" dirty="0" err="1"/>
              <a:t>Sharding</a:t>
            </a:r>
            <a:r>
              <a:rPr lang="sr-Latn-RS" dirty="0"/>
              <a:t>-KLJUČ DISTRIBUCIJE PODATAKA</a:t>
            </a:r>
          </a:p>
        </p:txBody>
      </p:sp>
      <p:sp>
        <p:nvSpPr>
          <p:cNvPr id="3" name="Čuvar mesta za sadržaj 2">
            <a:extLst>
              <a:ext uri="{FF2B5EF4-FFF2-40B4-BE49-F238E27FC236}">
                <a16:creationId xmlns:a16="http://schemas.microsoft.com/office/drawing/2014/main" id="{6AC2D4FC-2997-841E-03E3-AD46D4D4A7B1}"/>
              </a:ext>
            </a:extLst>
          </p:cNvPr>
          <p:cNvSpPr>
            <a:spLocks noGrp="1"/>
          </p:cNvSpPr>
          <p:nvPr>
            <p:ph idx="1"/>
          </p:nvPr>
        </p:nvSpPr>
        <p:spPr>
          <a:xfrm>
            <a:off x="1040560" y="1951727"/>
            <a:ext cx="10620855" cy="3848100"/>
          </a:xfrm>
        </p:spPr>
        <p:txBody>
          <a:bodyPr vert="horz" lIns="91440" tIns="45720" rIns="91440" bIns="45720" rtlCol="0" anchor="t">
            <a:normAutofit/>
          </a:bodyPr>
          <a:lstStyle/>
          <a:p>
            <a:r>
              <a:rPr lang="sr-Latn-RS" sz="1800" err="1">
                <a:latin typeface="Calibri"/>
                <a:ea typeface="Calibri"/>
                <a:cs typeface="Calibri"/>
              </a:rPr>
              <a:t>MongoDB</a:t>
            </a:r>
            <a:r>
              <a:rPr lang="sr-Latn-RS" sz="1800" dirty="0">
                <a:latin typeface="Calibri"/>
                <a:ea typeface="Calibri"/>
                <a:cs typeface="Calibri"/>
              </a:rPr>
              <a:t> koristi ključ za </a:t>
            </a:r>
            <a:r>
              <a:rPr lang="sr-Latn-RS" sz="1800" err="1">
                <a:latin typeface="Calibri"/>
                <a:ea typeface="Calibri"/>
                <a:cs typeface="Calibri"/>
              </a:rPr>
              <a:t>particionisanje</a:t>
            </a:r>
            <a:r>
              <a:rPr lang="sr-Latn-RS" sz="1800" dirty="0">
                <a:latin typeface="Calibri"/>
                <a:ea typeface="Calibri"/>
                <a:cs typeface="Calibri"/>
              </a:rPr>
              <a:t> kako bi podelio podatke između </a:t>
            </a:r>
            <a:r>
              <a:rPr lang="sr-Latn-RS" sz="1800" err="1">
                <a:latin typeface="Calibri"/>
                <a:ea typeface="Calibri"/>
                <a:cs typeface="Calibri"/>
              </a:rPr>
              <a:t>šardova</a:t>
            </a:r>
            <a:r>
              <a:rPr lang="sr-Latn-RS" sz="1800" dirty="0">
                <a:latin typeface="Calibri"/>
                <a:ea typeface="Calibri"/>
                <a:cs typeface="Calibri"/>
              </a:rPr>
              <a:t>. Podaci se dele u delove koji se nazivaju </a:t>
            </a:r>
            <a:r>
              <a:rPr lang="sr-Latn-RS" sz="1800" err="1">
                <a:latin typeface="Calibri"/>
                <a:ea typeface="Calibri"/>
                <a:cs typeface="Calibri"/>
              </a:rPr>
              <a:t>čankovi</a:t>
            </a:r>
            <a:r>
              <a:rPr lang="sr-Latn-RS" sz="1800" dirty="0">
                <a:latin typeface="Calibri"/>
                <a:ea typeface="Calibri"/>
                <a:cs typeface="Calibri"/>
              </a:rPr>
              <a:t>. Jedan </a:t>
            </a:r>
            <a:r>
              <a:rPr lang="sr-Latn-RS" sz="1800" err="1">
                <a:latin typeface="Calibri"/>
                <a:ea typeface="Calibri"/>
                <a:cs typeface="Calibri"/>
              </a:rPr>
              <a:t>chunk</a:t>
            </a:r>
            <a:r>
              <a:rPr lang="sr-Latn-RS" sz="1800" dirty="0">
                <a:latin typeface="Calibri"/>
                <a:ea typeface="Calibri"/>
                <a:cs typeface="Calibri"/>
              </a:rPr>
              <a:t> obuhvata određeni opseg </a:t>
            </a:r>
            <a:r>
              <a:rPr lang="sr-Latn-RS" sz="1800" err="1">
                <a:latin typeface="Calibri"/>
                <a:ea typeface="Calibri"/>
                <a:cs typeface="Calibri"/>
              </a:rPr>
              <a:t>particionisanih</a:t>
            </a:r>
            <a:r>
              <a:rPr lang="sr-Latn-RS" sz="1800" dirty="0">
                <a:latin typeface="Calibri"/>
                <a:ea typeface="Calibri"/>
                <a:cs typeface="Calibri"/>
              </a:rPr>
              <a:t> podataka. U odnosu na vrednost ključa za </a:t>
            </a:r>
            <a:r>
              <a:rPr lang="sr-Latn-RS" sz="1800" err="1">
                <a:latin typeface="Calibri"/>
                <a:ea typeface="Calibri"/>
                <a:cs typeface="Calibri"/>
              </a:rPr>
              <a:t>particionisanje</a:t>
            </a:r>
            <a:r>
              <a:rPr lang="sr-Latn-RS" sz="1800" dirty="0">
                <a:latin typeface="Calibri"/>
                <a:ea typeface="Calibri"/>
                <a:cs typeface="Calibri"/>
              </a:rPr>
              <a:t>, svaki </a:t>
            </a:r>
            <a:r>
              <a:rPr lang="sr-Latn-RS" sz="1800" err="1">
                <a:latin typeface="Calibri"/>
                <a:ea typeface="Calibri"/>
                <a:cs typeface="Calibri"/>
              </a:rPr>
              <a:t>chunk</a:t>
            </a:r>
            <a:r>
              <a:rPr lang="sr-Latn-RS" sz="1800" dirty="0">
                <a:latin typeface="Calibri"/>
                <a:ea typeface="Calibri"/>
                <a:cs typeface="Calibri"/>
              </a:rPr>
              <a:t> ima svoju donju i gornju granicu.</a:t>
            </a:r>
            <a:endParaRPr lang="sr-Latn-RS" sz="1800"/>
          </a:p>
        </p:txBody>
      </p:sp>
      <p:pic>
        <p:nvPicPr>
          <p:cNvPr id="4" name="Slika 4">
            <a:extLst>
              <a:ext uri="{FF2B5EF4-FFF2-40B4-BE49-F238E27FC236}">
                <a16:creationId xmlns:a16="http://schemas.microsoft.com/office/drawing/2014/main" id="{4ADA0B78-46A7-6FD6-8DF6-954D2E6588EC}"/>
              </a:ext>
            </a:extLst>
          </p:cNvPr>
          <p:cNvPicPr>
            <a:picLocks noChangeAspect="1"/>
          </p:cNvPicPr>
          <p:nvPr/>
        </p:nvPicPr>
        <p:blipFill>
          <a:blip r:embed="rId2"/>
          <a:stretch>
            <a:fillRect/>
          </a:stretch>
        </p:blipFill>
        <p:spPr>
          <a:xfrm>
            <a:off x="1158815" y="2955017"/>
            <a:ext cx="5072332" cy="1853740"/>
          </a:xfrm>
          <a:prstGeom prst="rect">
            <a:avLst/>
          </a:prstGeom>
        </p:spPr>
      </p:pic>
      <p:sp>
        <p:nvSpPr>
          <p:cNvPr id="5" name="Okvir za tekst 4">
            <a:extLst>
              <a:ext uri="{FF2B5EF4-FFF2-40B4-BE49-F238E27FC236}">
                <a16:creationId xmlns:a16="http://schemas.microsoft.com/office/drawing/2014/main" id="{D803567F-80B3-F5C8-5148-D996E6C3B208}"/>
              </a:ext>
            </a:extLst>
          </p:cNvPr>
          <p:cNvSpPr txBox="1"/>
          <p:nvPr/>
        </p:nvSpPr>
        <p:spPr>
          <a:xfrm>
            <a:off x="1042357" y="4760780"/>
            <a:ext cx="89955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dirty="0">
                <a:latin typeface="Calibri"/>
                <a:ea typeface="Calibri"/>
                <a:cs typeface="Calibri"/>
              </a:rPr>
              <a:t>Prilikom biranja ključa treba uzeti u obzir sledeće osobine potencijalnog ključa:</a:t>
            </a:r>
          </a:p>
          <a:p>
            <a:pPr marL="285750" indent="-285750">
              <a:buFont typeface="Arial"/>
              <a:buChar char="•"/>
            </a:pPr>
            <a:r>
              <a:rPr lang="sr-Latn-RS" err="1">
                <a:latin typeface="Calibri"/>
                <a:ea typeface="Calibri"/>
                <a:cs typeface="Calibri"/>
              </a:rPr>
              <a:t>Kardinalnost</a:t>
            </a:r>
            <a:r>
              <a:rPr lang="sr-Latn-RS" dirty="0">
                <a:latin typeface="Calibri"/>
                <a:ea typeface="Calibri"/>
                <a:cs typeface="Calibri"/>
              </a:rPr>
              <a:t> ključa</a:t>
            </a:r>
          </a:p>
          <a:p>
            <a:pPr marL="285750" indent="-285750">
              <a:buFont typeface="Arial"/>
              <a:buChar char="•"/>
            </a:pPr>
            <a:r>
              <a:rPr lang="sr-Latn-RS" dirty="0">
                <a:latin typeface="Calibri"/>
                <a:ea typeface="Calibri"/>
                <a:cs typeface="Calibri"/>
              </a:rPr>
              <a:t>Frekvencije vrednosti ključa</a:t>
            </a:r>
          </a:p>
          <a:p>
            <a:pPr marL="285750" indent="-285750">
              <a:buFont typeface="Arial"/>
              <a:buChar char="•"/>
            </a:pPr>
            <a:r>
              <a:rPr lang="sr-Latn-RS" dirty="0">
                <a:latin typeface="Calibri"/>
                <a:ea typeface="Calibri"/>
                <a:cs typeface="Calibri"/>
              </a:rPr>
              <a:t>Da li vrednosti ključa monotono rastu/opadaju</a:t>
            </a:r>
          </a:p>
          <a:p>
            <a:pPr marL="285750" indent="-285750">
              <a:buFont typeface="Arial"/>
              <a:buChar char="•"/>
            </a:pPr>
            <a:r>
              <a:rPr lang="sr-Latn-RS" dirty="0">
                <a:latin typeface="Calibri"/>
                <a:ea typeface="Calibri"/>
                <a:cs typeface="Calibri"/>
              </a:rPr>
              <a:t>Šablone upita</a:t>
            </a:r>
          </a:p>
        </p:txBody>
      </p:sp>
    </p:spTree>
    <p:extLst>
      <p:ext uri="{BB962C8B-B14F-4D97-AF65-F5344CB8AC3E}">
        <p14:creationId xmlns:p14="http://schemas.microsoft.com/office/powerpoint/2010/main" val="275906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B473131-26D6-87BA-379D-4F1F2E3CF8BD}"/>
              </a:ext>
            </a:extLst>
          </p:cNvPr>
          <p:cNvSpPr>
            <a:spLocks noGrp="1"/>
          </p:cNvSpPr>
          <p:nvPr>
            <p:ph type="title"/>
          </p:nvPr>
        </p:nvSpPr>
        <p:spPr/>
        <p:txBody>
          <a:bodyPr/>
          <a:lstStyle/>
          <a:p>
            <a:r>
              <a:rPr lang="sr-Latn-RS" dirty="0"/>
              <a:t>STRATEGIJE SHARDINGA</a:t>
            </a:r>
          </a:p>
        </p:txBody>
      </p:sp>
      <p:sp>
        <p:nvSpPr>
          <p:cNvPr id="3" name="Čuvar mesta za tekst 2">
            <a:extLst>
              <a:ext uri="{FF2B5EF4-FFF2-40B4-BE49-F238E27FC236}">
                <a16:creationId xmlns:a16="http://schemas.microsoft.com/office/drawing/2014/main" id="{25711678-0732-BC71-3032-A2E64E943E33}"/>
              </a:ext>
            </a:extLst>
          </p:cNvPr>
          <p:cNvSpPr>
            <a:spLocks noGrp="1"/>
          </p:cNvSpPr>
          <p:nvPr>
            <p:ph type="body" idx="1"/>
          </p:nvPr>
        </p:nvSpPr>
        <p:spPr/>
        <p:txBody>
          <a:bodyPr/>
          <a:lstStyle/>
          <a:p>
            <a:r>
              <a:rPr lang="sr-Latn-RS" dirty="0" err="1"/>
              <a:t>Heširano</a:t>
            </a:r>
            <a:r>
              <a:rPr lang="sr-Latn-RS" dirty="0"/>
              <a:t> </a:t>
            </a:r>
            <a:r>
              <a:rPr lang="sr-Latn-RS" dirty="0" err="1"/>
              <a:t>particionisanje</a:t>
            </a:r>
          </a:p>
        </p:txBody>
      </p:sp>
      <p:pic>
        <p:nvPicPr>
          <p:cNvPr id="7" name="Slika 7">
            <a:extLst>
              <a:ext uri="{FF2B5EF4-FFF2-40B4-BE49-F238E27FC236}">
                <a16:creationId xmlns:a16="http://schemas.microsoft.com/office/drawing/2014/main" id="{F067E4E3-4F2B-4CA3-A925-64A8560AF394}"/>
              </a:ext>
            </a:extLst>
          </p:cNvPr>
          <p:cNvPicPr>
            <a:picLocks noGrp="1" noChangeAspect="1"/>
          </p:cNvPicPr>
          <p:nvPr>
            <p:ph sz="half" idx="2"/>
          </p:nvPr>
        </p:nvPicPr>
        <p:blipFill>
          <a:blip r:embed="rId2"/>
          <a:stretch>
            <a:fillRect/>
          </a:stretch>
        </p:blipFill>
        <p:spPr>
          <a:xfrm>
            <a:off x="383906" y="3222140"/>
            <a:ext cx="4781550" cy="1866900"/>
          </a:xfrm>
        </p:spPr>
      </p:pic>
      <p:sp>
        <p:nvSpPr>
          <p:cNvPr id="5" name="Čuvar mesta za tekst 4">
            <a:extLst>
              <a:ext uri="{FF2B5EF4-FFF2-40B4-BE49-F238E27FC236}">
                <a16:creationId xmlns:a16="http://schemas.microsoft.com/office/drawing/2014/main" id="{E999C871-203B-BA4F-A023-B0F1403EF44F}"/>
              </a:ext>
            </a:extLst>
          </p:cNvPr>
          <p:cNvSpPr>
            <a:spLocks noGrp="1"/>
          </p:cNvSpPr>
          <p:nvPr>
            <p:ph type="body" sz="quarter" idx="3"/>
          </p:nvPr>
        </p:nvSpPr>
        <p:spPr/>
        <p:txBody>
          <a:bodyPr/>
          <a:lstStyle/>
          <a:p>
            <a:r>
              <a:rPr lang="sr-Latn-RS" dirty="0" err="1"/>
              <a:t>particionisanje</a:t>
            </a:r>
            <a:r>
              <a:rPr lang="sr-Latn-RS" dirty="0"/>
              <a:t> po opsezima</a:t>
            </a:r>
          </a:p>
        </p:txBody>
      </p:sp>
      <p:pic>
        <p:nvPicPr>
          <p:cNvPr id="8" name="Slika 8">
            <a:extLst>
              <a:ext uri="{FF2B5EF4-FFF2-40B4-BE49-F238E27FC236}">
                <a16:creationId xmlns:a16="http://schemas.microsoft.com/office/drawing/2014/main" id="{9B117E29-C68A-7BA3-6CB9-0B03AD4C4256}"/>
              </a:ext>
            </a:extLst>
          </p:cNvPr>
          <p:cNvPicPr>
            <a:picLocks noGrp="1" noChangeAspect="1"/>
          </p:cNvPicPr>
          <p:nvPr>
            <p:ph sz="quarter" idx="4"/>
          </p:nvPr>
        </p:nvPicPr>
        <p:blipFill>
          <a:blip r:embed="rId3"/>
          <a:stretch>
            <a:fillRect/>
          </a:stretch>
        </p:blipFill>
        <p:spPr>
          <a:xfrm>
            <a:off x="6093948" y="3336800"/>
            <a:ext cx="4982833" cy="1867618"/>
          </a:xfrm>
        </p:spPr>
      </p:pic>
    </p:spTree>
    <p:extLst>
      <p:ext uri="{BB962C8B-B14F-4D97-AF65-F5344CB8AC3E}">
        <p14:creationId xmlns:p14="http://schemas.microsoft.com/office/powerpoint/2010/main" val="370881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E6F767A-5B81-D4A8-2DBC-DA510BD4AFA6}"/>
              </a:ext>
            </a:extLst>
          </p:cNvPr>
          <p:cNvSpPr>
            <a:spLocks noGrp="1"/>
          </p:cNvSpPr>
          <p:nvPr>
            <p:ph type="title"/>
          </p:nvPr>
        </p:nvSpPr>
        <p:spPr/>
        <p:txBody>
          <a:bodyPr/>
          <a:lstStyle/>
          <a:p>
            <a:r>
              <a:rPr lang="sr-Latn-RS" dirty="0"/>
              <a:t>SHARDING ZONE</a:t>
            </a:r>
          </a:p>
        </p:txBody>
      </p:sp>
      <p:sp>
        <p:nvSpPr>
          <p:cNvPr id="6" name="Čuvar mesta za sadržaj 5">
            <a:extLst>
              <a:ext uri="{FF2B5EF4-FFF2-40B4-BE49-F238E27FC236}">
                <a16:creationId xmlns:a16="http://schemas.microsoft.com/office/drawing/2014/main" id="{127B0D48-92E4-78A1-0D96-11DC3E2826E6}"/>
              </a:ext>
            </a:extLst>
          </p:cNvPr>
          <p:cNvSpPr>
            <a:spLocks noGrp="1"/>
          </p:cNvSpPr>
          <p:nvPr>
            <p:ph idx="1"/>
          </p:nvPr>
        </p:nvSpPr>
        <p:spPr/>
        <p:txBody>
          <a:bodyPr vert="horz" lIns="91440" tIns="45720" rIns="91440" bIns="45720" rtlCol="0" anchor="t">
            <a:normAutofit/>
          </a:bodyPr>
          <a:lstStyle/>
          <a:p>
            <a:r>
              <a:rPr lang="sr-Latn-RS" sz="1800" dirty="0">
                <a:latin typeface="Calibri"/>
                <a:ea typeface="Calibri"/>
                <a:cs typeface="Calibri"/>
              </a:rPr>
              <a:t>U </a:t>
            </a:r>
            <a:r>
              <a:rPr lang="sr-Latn-RS" sz="1800" err="1">
                <a:latin typeface="Calibri"/>
                <a:ea typeface="Calibri"/>
                <a:cs typeface="Calibri"/>
              </a:rPr>
              <a:t>šardovanim</a:t>
            </a:r>
            <a:r>
              <a:rPr lang="sr-Latn-RS" sz="1800" dirty="0">
                <a:latin typeface="Calibri"/>
                <a:ea typeface="Calibri"/>
                <a:cs typeface="Calibri"/>
              </a:rPr>
              <a:t> klasterima moguće je kreirati </a:t>
            </a:r>
            <a:r>
              <a:rPr lang="sr-Latn-RS" sz="1800" b="1" dirty="0">
                <a:latin typeface="Calibri"/>
                <a:ea typeface="Calibri"/>
                <a:cs typeface="Calibri"/>
              </a:rPr>
              <a:t>zone</a:t>
            </a:r>
            <a:r>
              <a:rPr lang="sr-Latn-RS" sz="1800" dirty="0">
                <a:latin typeface="Calibri"/>
                <a:ea typeface="Calibri"/>
                <a:cs typeface="Calibri"/>
              </a:rPr>
              <a:t> </a:t>
            </a:r>
            <a:r>
              <a:rPr lang="sr-Latn-RS" sz="1800" err="1">
                <a:latin typeface="Calibri"/>
                <a:ea typeface="Calibri"/>
                <a:cs typeface="Calibri"/>
              </a:rPr>
              <a:t>šardovanih</a:t>
            </a:r>
            <a:r>
              <a:rPr lang="sr-Latn-RS" sz="1800" dirty="0">
                <a:latin typeface="Calibri"/>
                <a:ea typeface="Calibri"/>
                <a:cs typeface="Calibri"/>
              </a:rPr>
              <a:t> podataka na osnovu ključa za </a:t>
            </a:r>
            <a:r>
              <a:rPr lang="sr-Latn-RS" sz="1800" err="1">
                <a:latin typeface="Calibri"/>
                <a:ea typeface="Calibri"/>
                <a:cs typeface="Calibri"/>
              </a:rPr>
              <a:t>particionisanje</a:t>
            </a:r>
            <a:r>
              <a:rPr lang="sr-Latn-RS" sz="1800" dirty="0">
                <a:latin typeface="Calibri"/>
                <a:ea typeface="Calibri"/>
                <a:cs typeface="Calibri"/>
              </a:rPr>
              <a:t>. Svaka zona može biti povezana sa jednim ili više </a:t>
            </a:r>
            <a:r>
              <a:rPr lang="sr-Latn-RS" sz="1800" err="1">
                <a:latin typeface="Calibri"/>
                <a:ea typeface="Calibri"/>
                <a:cs typeface="Calibri"/>
              </a:rPr>
              <a:t>šardova</a:t>
            </a:r>
            <a:r>
              <a:rPr lang="sr-Latn-RS" sz="1800" dirty="0">
                <a:latin typeface="Calibri"/>
                <a:ea typeface="Calibri"/>
                <a:cs typeface="Calibri"/>
              </a:rPr>
              <a:t> u klasteru. Jedan </a:t>
            </a:r>
            <a:r>
              <a:rPr lang="sr-Latn-RS" sz="1800" err="1">
                <a:latin typeface="Calibri"/>
                <a:ea typeface="Calibri"/>
                <a:cs typeface="Calibri"/>
              </a:rPr>
              <a:t>šard</a:t>
            </a:r>
            <a:r>
              <a:rPr lang="sr-Latn-RS" sz="1800" dirty="0">
                <a:latin typeface="Calibri"/>
                <a:ea typeface="Calibri"/>
                <a:cs typeface="Calibri"/>
              </a:rPr>
              <a:t> može sadržati veći broj zona. </a:t>
            </a:r>
            <a:r>
              <a:rPr lang="sr-Latn-RS" sz="1800" err="1">
                <a:latin typeface="Calibri"/>
                <a:ea typeface="Calibri"/>
                <a:cs typeface="Calibri"/>
              </a:rPr>
              <a:t>Balanser</a:t>
            </a:r>
            <a:r>
              <a:rPr lang="sr-Latn-RS" sz="1800" dirty="0">
                <a:latin typeface="Calibri"/>
                <a:ea typeface="Calibri"/>
                <a:cs typeface="Calibri"/>
              </a:rPr>
              <a:t> vrši migraciju podataka sa jednog </a:t>
            </a:r>
            <a:r>
              <a:rPr lang="sr-Latn-RS" sz="1800" err="1">
                <a:latin typeface="Calibri"/>
                <a:ea typeface="Calibri"/>
                <a:cs typeface="Calibri"/>
              </a:rPr>
              <a:t>šarda</a:t>
            </a:r>
            <a:r>
              <a:rPr lang="sr-Latn-RS" sz="1800" dirty="0">
                <a:latin typeface="Calibri"/>
                <a:ea typeface="Calibri"/>
                <a:cs typeface="Calibri"/>
              </a:rPr>
              <a:t> koji pripadaju nekoj zoni isključivo u </a:t>
            </a:r>
            <a:r>
              <a:rPr lang="sr-Latn-RS" sz="1800" err="1">
                <a:latin typeface="Calibri"/>
                <a:ea typeface="Calibri"/>
                <a:cs typeface="Calibri"/>
              </a:rPr>
              <a:t>šardove</a:t>
            </a:r>
            <a:r>
              <a:rPr lang="sr-Latn-RS" sz="1800" dirty="0">
                <a:latin typeface="Calibri"/>
                <a:ea typeface="Calibri"/>
                <a:cs typeface="Calibri"/>
              </a:rPr>
              <a:t> kojima je dodeljena ta zona.</a:t>
            </a:r>
          </a:p>
          <a:p>
            <a:endParaRPr lang="sr-Latn-RS" sz="1800" dirty="0">
              <a:latin typeface="Calibri"/>
              <a:ea typeface="Calibri"/>
              <a:cs typeface="Calibri"/>
            </a:endParaRPr>
          </a:p>
          <a:p>
            <a:endParaRPr lang="sr-Latn-RS" sz="1800" dirty="0">
              <a:latin typeface="Calibri"/>
              <a:ea typeface="Calibri"/>
              <a:cs typeface="Calibri"/>
            </a:endParaRPr>
          </a:p>
        </p:txBody>
      </p:sp>
      <p:pic>
        <p:nvPicPr>
          <p:cNvPr id="7" name="Slika 7" descr="Slika na kojoj se nalazi dijagram&#10;&#10;Opis je automatski generisan">
            <a:extLst>
              <a:ext uri="{FF2B5EF4-FFF2-40B4-BE49-F238E27FC236}">
                <a16:creationId xmlns:a16="http://schemas.microsoft.com/office/drawing/2014/main" id="{AF8A96FF-C4A1-C0C8-40DA-4F8D3BED449D}"/>
              </a:ext>
            </a:extLst>
          </p:cNvPr>
          <p:cNvPicPr>
            <a:picLocks noChangeAspect="1"/>
          </p:cNvPicPr>
          <p:nvPr/>
        </p:nvPicPr>
        <p:blipFill>
          <a:blip r:embed="rId2"/>
          <a:stretch>
            <a:fillRect/>
          </a:stretch>
        </p:blipFill>
        <p:spPr>
          <a:xfrm>
            <a:off x="3071004" y="3337704"/>
            <a:ext cx="5791200" cy="3072441"/>
          </a:xfrm>
          <a:prstGeom prst="rect">
            <a:avLst/>
          </a:prstGeom>
        </p:spPr>
      </p:pic>
    </p:spTree>
    <p:extLst>
      <p:ext uri="{BB962C8B-B14F-4D97-AF65-F5344CB8AC3E}">
        <p14:creationId xmlns:p14="http://schemas.microsoft.com/office/powerpoint/2010/main" val="259392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660765B9-2C55-76CD-B118-45BD9DC44F91}"/>
              </a:ext>
            </a:extLst>
          </p:cNvPr>
          <p:cNvSpPr>
            <a:spLocks noGrp="1"/>
          </p:cNvSpPr>
          <p:nvPr>
            <p:ph type="title"/>
          </p:nvPr>
        </p:nvSpPr>
        <p:spPr>
          <a:xfrm>
            <a:off x="660592" y="914399"/>
            <a:ext cx="4787709" cy="1447801"/>
          </a:xfrm>
        </p:spPr>
        <p:txBody>
          <a:bodyPr anchor="b">
            <a:normAutofit/>
          </a:bodyPr>
          <a:lstStyle/>
          <a:p>
            <a:r>
              <a:rPr lang="sr-Latn-RS" dirty="0"/>
              <a:t>MONGODB-REPLIKACIJA</a:t>
            </a:r>
          </a:p>
        </p:txBody>
      </p:sp>
      <p:sp>
        <p:nvSpPr>
          <p:cNvPr id="3" name="Čuvar mesta za sadržaj 2">
            <a:extLst>
              <a:ext uri="{FF2B5EF4-FFF2-40B4-BE49-F238E27FC236}">
                <a16:creationId xmlns:a16="http://schemas.microsoft.com/office/drawing/2014/main" id="{06BF463E-7031-5DCA-3646-853AB6FFDFE4}"/>
              </a:ext>
            </a:extLst>
          </p:cNvPr>
          <p:cNvSpPr>
            <a:spLocks noGrp="1"/>
          </p:cNvSpPr>
          <p:nvPr>
            <p:ph idx="1"/>
          </p:nvPr>
        </p:nvSpPr>
        <p:spPr>
          <a:xfrm>
            <a:off x="660592" y="2884869"/>
            <a:ext cx="4787710" cy="3325430"/>
          </a:xfrm>
        </p:spPr>
        <p:txBody>
          <a:bodyPr vert="horz" lIns="91440" tIns="45720" rIns="91440" bIns="45720" rtlCol="0">
            <a:normAutofit/>
          </a:bodyPr>
          <a:lstStyle/>
          <a:p>
            <a:pPr>
              <a:lnSpc>
                <a:spcPct val="110000"/>
              </a:lnSpc>
            </a:pPr>
            <a:r>
              <a:rPr lang="sr-Latn-RS" sz="1600" dirty="0">
                <a:latin typeface="Calibri"/>
                <a:ea typeface="Calibri"/>
                <a:cs typeface="Calibri"/>
              </a:rPr>
              <a:t>Kod </a:t>
            </a:r>
            <a:r>
              <a:rPr lang="sr-Latn-RS" sz="1600" dirty="0" err="1">
                <a:latin typeface="Calibri"/>
                <a:ea typeface="Calibri"/>
                <a:cs typeface="Calibri"/>
              </a:rPr>
              <a:t>mongo</a:t>
            </a:r>
            <a:r>
              <a:rPr lang="sr-Latn-RS" sz="1600" dirty="0">
                <a:latin typeface="Calibri"/>
                <a:ea typeface="Calibri"/>
                <a:cs typeface="Calibri"/>
              </a:rPr>
              <a:t> baze postoje setovi replika. Set replike predstavlja skup </a:t>
            </a:r>
            <a:r>
              <a:rPr lang="sr-Latn-RS" sz="1600" i="1" dirty="0" err="1">
                <a:latin typeface="Calibri"/>
                <a:ea typeface="Calibri"/>
                <a:cs typeface="Calibri"/>
              </a:rPr>
              <a:t>mongod</a:t>
            </a:r>
            <a:r>
              <a:rPr lang="sr-Latn-RS" sz="1600" dirty="0">
                <a:latin typeface="Calibri"/>
                <a:ea typeface="Calibri"/>
                <a:cs typeface="Calibri"/>
              </a:rPr>
              <a:t> instanci koje čuvaju iste podatke. Set replika može opciono sadržati i jedan arbitražni čvor. Kod instanci sa podacima, samo je jedna jedina instanca označena kao primarni čvor, dok su sve ostale instance sekundarni čvorovi. Ukoliko dođe do otkaza </a:t>
            </a:r>
            <a:r>
              <a:rPr lang="sr-Latn-RS" sz="1600" dirty="0" err="1">
                <a:latin typeface="Calibri"/>
                <a:ea typeface="Calibri"/>
                <a:cs typeface="Calibri"/>
              </a:rPr>
              <a:t>primara</a:t>
            </a:r>
            <a:r>
              <a:rPr lang="sr-Latn-RS" sz="1600" dirty="0">
                <a:latin typeface="Calibri"/>
                <a:ea typeface="Calibri"/>
                <a:cs typeface="Calibri"/>
              </a:rPr>
              <a:t>, biće pokrenut proces selekcije novog </a:t>
            </a:r>
            <a:r>
              <a:rPr lang="sr-Latn-RS" sz="1600" dirty="0" err="1">
                <a:latin typeface="Calibri"/>
                <a:ea typeface="Calibri"/>
                <a:cs typeface="Calibri"/>
              </a:rPr>
              <a:t>primara</a:t>
            </a:r>
            <a:r>
              <a:rPr lang="sr-Latn-RS" sz="1600" dirty="0">
                <a:latin typeface="Calibri"/>
                <a:ea typeface="Calibri"/>
                <a:cs typeface="Calibri"/>
              </a:rPr>
              <a:t> među dostupnim sekundarima. U setu replike može postojati i arbitražni čvor, koji ne sadrži repliku podataka, ali ima pravo glasanja prilikom procesa biranja novog </a:t>
            </a:r>
            <a:r>
              <a:rPr lang="sr-Latn-RS" sz="1600" dirty="0" err="1">
                <a:latin typeface="Calibri"/>
                <a:ea typeface="Calibri"/>
                <a:cs typeface="Calibri"/>
              </a:rPr>
              <a:t>primara</a:t>
            </a:r>
            <a:r>
              <a:rPr lang="sr-Latn-RS" sz="1600" dirty="0">
                <a:latin typeface="Calibri"/>
                <a:ea typeface="Calibri"/>
                <a:cs typeface="Calibri"/>
              </a:rPr>
              <a:t>.</a:t>
            </a:r>
          </a:p>
          <a:p>
            <a:pPr>
              <a:lnSpc>
                <a:spcPct val="110000"/>
              </a:lnSpc>
            </a:pPr>
            <a:endParaRPr lang="sr-Latn-RS" sz="1600">
              <a:latin typeface="Calibri"/>
              <a:ea typeface="Calibri"/>
              <a:cs typeface="Calibri"/>
            </a:endParaRPr>
          </a:p>
        </p:txBody>
      </p:sp>
      <p:pic>
        <p:nvPicPr>
          <p:cNvPr id="5" name="Slika 5" descr="Slika na kojoj se nalazi dijagram&#10;&#10;Opis je automatski generisan">
            <a:extLst>
              <a:ext uri="{FF2B5EF4-FFF2-40B4-BE49-F238E27FC236}">
                <a16:creationId xmlns:a16="http://schemas.microsoft.com/office/drawing/2014/main" id="{48ACAD3B-0104-7F22-234E-973D3388569D}"/>
              </a:ext>
            </a:extLst>
          </p:cNvPr>
          <p:cNvPicPr>
            <a:picLocks noChangeAspect="1"/>
          </p:cNvPicPr>
          <p:nvPr/>
        </p:nvPicPr>
        <p:blipFill>
          <a:blip r:embed="rId2"/>
          <a:stretch>
            <a:fillRect/>
          </a:stretch>
        </p:blipFill>
        <p:spPr>
          <a:xfrm>
            <a:off x="6321287" y="1235334"/>
            <a:ext cx="5223013" cy="4387331"/>
          </a:xfrm>
          <a:prstGeom prst="rect">
            <a:avLst/>
          </a:prstGeom>
        </p:spPr>
      </p:pic>
    </p:spTree>
    <p:extLst>
      <p:ext uri="{BB962C8B-B14F-4D97-AF65-F5344CB8AC3E}">
        <p14:creationId xmlns:p14="http://schemas.microsoft.com/office/powerpoint/2010/main" val="216911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9BFF0F-A13C-3649-3A4C-EB59CF1D2C3F}"/>
              </a:ext>
            </a:extLst>
          </p:cNvPr>
          <p:cNvSpPr>
            <a:spLocks noGrp="1"/>
          </p:cNvSpPr>
          <p:nvPr>
            <p:ph type="title"/>
          </p:nvPr>
        </p:nvSpPr>
        <p:spPr/>
        <p:txBody>
          <a:bodyPr>
            <a:normAutofit fontScale="90000"/>
          </a:bodyPr>
          <a:lstStyle/>
          <a:p>
            <a:r>
              <a:rPr lang="sr-Latn-RS" dirty="0"/>
              <a:t>SHARDING I REPLIKACIJA-PRAKTIČNA DEMONSTRACIJA</a:t>
            </a:r>
          </a:p>
        </p:txBody>
      </p:sp>
      <p:sp>
        <p:nvSpPr>
          <p:cNvPr id="3" name="Čuvar mesta za sadržaj 2">
            <a:extLst>
              <a:ext uri="{FF2B5EF4-FFF2-40B4-BE49-F238E27FC236}">
                <a16:creationId xmlns:a16="http://schemas.microsoft.com/office/drawing/2014/main" id="{8D228E59-8D14-0727-7E5E-C06F04374D40}"/>
              </a:ext>
            </a:extLst>
          </p:cNvPr>
          <p:cNvSpPr>
            <a:spLocks noGrp="1"/>
          </p:cNvSpPr>
          <p:nvPr>
            <p:ph idx="1"/>
          </p:nvPr>
        </p:nvSpPr>
        <p:spPr/>
        <p:txBody>
          <a:bodyPr vert="horz" lIns="91440" tIns="45720" rIns="91440" bIns="45720" rtlCol="0" anchor="t">
            <a:normAutofit/>
          </a:bodyPr>
          <a:lstStyle/>
          <a:p>
            <a:r>
              <a:rPr lang="sr-Latn-RS" dirty="0"/>
              <a:t>Da bi kreirali </a:t>
            </a:r>
            <a:r>
              <a:rPr lang="sr-Latn-RS" dirty="0" err="1"/>
              <a:t>šardovan</a:t>
            </a:r>
            <a:r>
              <a:rPr lang="sr-Latn-RS" dirty="0"/>
              <a:t> klaster, moramo pokrenuti instancu konfiguracionog servera, jednog ili više </a:t>
            </a:r>
            <a:r>
              <a:rPr lang="sr-Latn-RS" dirty="0" err="1"/>
              <a:t>šardova</a:t>
            </a:r>
            <a:r>
              <a:rPr lang="sr-Latn-RS" dirty="0"/>
              <a:t> i jednu </a:t>
            </a:r>
            <a:r>
              <a:rPr lang="sr-Latn-RS" dirty="0" err="1"/>
              <a:t>mongos</a:t>
            </a:r>
            <a:r>
              <a:rPr lang="sr-Latn-RS" dirty="0"/>
              <a:t> instancu rutera upita. Konfiguracioni serveri i </a:t>
            </a:r>
            <a:r>
              <a:rPr lang="sr-Latn-RS" dirty="0" err="1"/>
              <a:t>šardovi</a:t>
            </a:r>
            <a:r>
              <a:rPr lang="sr-Latn-RS" dirty="0"/>
              <a:t> mogu biti pojedinačne instance ali se preporučuje da budu setovi replika.</a:t>
            </a:r>
          </a:p>
          <a:p>
            <a:r>
              <a:rPr lang="sr-Latn-RS" dirty="0"/>
              <a:t>Pokretanje konfiguracionog servera:</a:t>
            </a:r>
          </a:p>
          <a:p>
            <a:r>
              <a:rPr lang="sr-Latn-RS" dirty="0"/>
              <a:t>Konfiguracija konfiguracionog servera: </a:t>
            </a:r>
          </a:p>
          <a:p>
            <a:endParaRPr lang="sr-Latn-RS" dirty="0"/>
          </a:p>
        </p:txBody>
      </p:sp>
      <p:pic>
        <p:nvPicPr>
          <p:cNvPr id="4" name="Slika 4">
            <a:extLst>
              <a:ext uri="{FF2B5EF4-FFF2-40B4-BE49-F238E27FC236}">
                <a16:creationId xmlns:a16="http://schemas.microsoft.com/office/drawing/2014/main" id="{F112C5BE-9CEC-DA39-4088-133729E0E47A}"/>
              </a:ext>
            </a:extLst>
          </p:cNvPr>
          <p:cNvPicPr>
            <a:picLocks noChangeAspect="1"/>
          </p:cNvPicPr>
          <p:nvPr/>
        </p:nvPicPr>
        <p:blipFill>
          <a:blip r:embed="rId2"/>
          <a:stretch>
            <a:fillRect/>
          </a:stretch>
        </p:blipFill>
        <p:spPr>
          <a:xfrm>
            <a:off x="5357004" y="3498299"/>
            <a:ext cx="5920596" cy="206458"/>
          </a:xfrm>
          <a:prstGeom prst="rect">
            <a:avLst/>
          </a:prstGeom>
        </p:spPr>
      </p:pic>
      <p:pic>
        <p:nvPicPr>
          <p:cNvPr id="5" name="Slika 5" descr="Slika na kojoj se nalazi tekst&#10;&#10;Opis je automatski generisan">
            <a:extLst>
              <a:ext uri="{FF2B5EF4-FFF2-40B4-BE49-F238E27FC236}">
                <a16:creationId xmlns:a16="http://schemas.microsoft.com/office/drawing/2014/main" id="{E2D3B307-C666-FA68-F284-9F2186C4B988}"/>
              </a:ext>
            </a:extLst>
          </p:cNvPr>
          <p:cNvPicPr>
            <a:picLocks noChangeAspect="1"/>
          </p:cNvPicPr>
          <p:nvPr/>
        </p:nvPicPr>
        <p:blipFill>
          <a:blip r:embed="rId3"/>
          <a:stretch>
            <a:fillRect/>
          </a:stretch>
        </p:blipFill>
        <p:spPr>
          <a:xfrm>
            <a:off x="5357004" y="3937743"/>
            <a:ext cx="4252822" cy="1584813"/>
          </a:xfrm>
          <a:prstGeom prst="rect">
            <a:avLst/>
          </a:prstGeom>
        </p:spPr>
      </p:pic>
    </p:spTree>
    <p:extLst>
      <p:ext uri="{BB962C8B-B14F-4D97-AF65-F5344CB8AC3E}">
        <p14:creationId xmlns:p14="http://schemas.microsoft.com/office/powerpoint/2010/main" val="313452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3A660E7-CB78-251E-006C-209FCF7AB689}"/>
              </a:ext>
            </a:extLst>
          </p:cNvPr>
          <p:cNvSpPr>
            <a:spLocks noGrp="1"/>
          </p:cNvSpPr>
          <p:nvPr>
            <p:ph type="title"/>
          </p:nvPr>
        </p:nvSpPr>
        <p:spPr>
          <a:xfrm>
            <a:off x="652371" y="949625"/>
            <a:ext cx="10625229" cy="1147053"/>
          </a:xfrm>
        </p:spPr>
        <p:txBody>
          <a:bodyPr>
            <a:normAutofit fontScale="90000"/>
          </a:bodyPr>
          <a:lstStyle/>
          <a:p>
            <a:r>
              <a:rPr lang="sr-Latn-RS" sz="3200" dirty="0">
                <a:ea typeface="+mj-lt"/>
                <a:cs typeface="+mj-lt"/>
              </a:rPr>
              <a:t>SHARDING I REPLIKACIJA-PRAKTIČNA DEMONSTRACIJA-nastavak</a:t>
            </a:r>
          </a:p>
          <a:p>
            <a:endParaRPr lang="sr-Latn-RS" dirty="0"/>
          </a:p>
        </p:txBody>
      </p:sp>
      <p:sp>
        <p:nvSpPr>
          <p:cNvPr id="3" name="Čuvar mesta za sadržaj 2">
            <a:extLst>
              <a:ext uri="{FF2B5EF4-FFF2-40B4-BE49-F238E27FC236}">
                <a16:creationId xmlns:a16="http://schemas.microsoft.com/office/drawing/2014/main" id="{253B877D-FE04-A299-6E14-79981378B308}"/>
              </a:ext>
            </a:extLst>
          </p:cNvPr>
          <p:cNvSpPr>
            <a:spLocks noGrp="1"/>
          </p:cNvSpPr>
          <p:nvPr>
            <p:ph idx="1"/>
          </p:nvPr>
        </p:nvSpPr>
        <p:spPr>
          <a:xfrm>
            <a:off x="652371" y="1520406"/>
            <a:ext cx="10620855" cy="3848100"/>
          </a:xfrm>
        </p:spPr>
        <p:txBody>
          <a:bodyPr vert="horz" lIns="91440" tIns="45720" rIns="91440" bIns="45720" rtlCol="0" anchor="t">
            <a:normAutofit fontScale="92500" lnSpcReduction="20000"/>
          </a:bodyPr>
          <a:lstStyle/>
          <a:p>
            <a:r>
              <a:rPr lang="sr-Latn-RS" dirty="0"/>
              <a:t>Sledeći korak predstavlja pokretanje i konfiguraciju </a:t>
            </a:r>
            <a:r>
              <a:rPr lang="sr-Latn-RS" dirty="0" err="1"/>
              <a:t>šarda</a:t>
            </a:r>
            <a:endParaRPr lang="sr-Latn-RS" dirty="0"/>
          </a:p>
          <a:p>
            <a:r>
              <a:rPr lang="sr-Latn-RS" dirty="0"/>
              <a:t>Pokretanje </a:t>
            </a:r>
            <a:r>
              <a:rPr lang="sr-Latn-RS" dirty="0" err="1"/>
              <a:t>šarda</a:t>
            </a:r>
            <a:r>
              <a:rPr lang="sr-Latn-RS" dirty="0"/>
              <a:t>:</a:t>
            </a:r>
          </a:p>
          <a:p>
            <a:r>
              <a:rPr lang="sr-Latn-RS" dirty="0"/>
              <a:t>Konfiguracija </a:t>
            </a:r>
            <a:r>
              <a:rPr lang="sr-Latn-RS" dirty="0" err="1"/>
              <a:t>šarda</a:t>
            </a:r>
            <a:r>
              <a:rPr lang="sr-Latn-RS" dirty="0"/>
              <a:t>:</a:t>
            </a:r>
          </a:p>
          <a:p>
            <a:endParaRPr lang="sr-Latn-RS" dirty="0"/>
          </a:p>
          <a:p>
            <a:endParaRPr lang="sr-Latn-RS" dirty="0"/>
          </a:p>
          <a:p>
            <a:endParaRPr lang="sr-Latn-RS" dirty="0"/>
          </a:p>
          <a:p>
            <a:r>
              <a:rPr lang="sr-Latn-RS" dirty="0"/>
              <a:t>Kada pokrenemo željeni broj </a:t>
            </a:r>
            <a:r>
              <a:rPr lang="sr-Latn-RS" dirty="0" err="1"/>
              <a:t>šardova</a:t>
            </a:r>
            <a:r>
              <a:rPr lang="sr-Latn-RS" dirty="0"/>
              <a:t>, ostaje nam još da pokrenemo </a:t>
            </a:r>
            <a:r>
              <a:rPr lang="sr-Latn-RS" dirty="0" err="1"/>
              <a:t>mongos</a:t>
            </a:r>
            <a:r>
              <a:rPr lang="sr-Latn-RS" dirty="0"/>
              <a:t> ruter:</a:t>
            </a:r>
          </a:p>
          <a:p>
            <a:endParaRPr lang="sr-Latn-RS" dirty="0"/>
          </a:p>
          <a:p>
            <a:r>
              <a:rPr lang="sr-Latn-RS" dirty="0"/>
              <a:t>Na kraju je potrebno konektovati se sa ruterom i dodati željene </a:t>
            </a:r>
            <a:r>
              <a:rPr lang="sr-Latn-RS" dirty="0" err="1"/>
              <a:t>šardove</a:t>
            </a:r>
            <a:r>
              <a:rPr lang="sr-Latn-RS" dirty="0"/>
              <a:t> u klaster:</a:t>
            </a:r>
          </a:p>
          <a:p>
            <a:endParaRPr lang="sr-Latn-RS" dirty="0"/>
          </a:p>
        </p:txBody>
      </p:sp>
      <p:pic>
        <p:nvPicPr>
          <p:cNvPr id="4" name="Slika 4">
            <a:extLst>
              <a:ext uri="{FF2B5EF4-FFF2-40B4-BE49-F238E27FC236}">
                <a16:creationId xmlns:a16="http://schemas.microsoft.com/office/drawing/2014/main" id="{09E038AA-783D-8116-E40F-4C2B505B7E33}"/>
              </a:ext>
            </a:extLst>
          </p:cNvPr>
          <p:cNvPicPr>
            <a:picLocks noChangeAspect="1"/>
          </p:cNvPicPr>
          <p:nvPr/>
        </p:nvPicPr>
        <p:blipFill>
          <a:blip r:embed="rId2"/>
          <a:stretch>
            <a:fillRect/>
          </a:stretch>
        </p:blipFill>
        <p:spPr>
          <a:xfrm>
            <a:off x="3128513" y="2006756"/>
            <a:ext cx="7142671" cy="199055"/>
          </a:xfrm>
          <a:prstGeom prst="rect">
            <a:avLst/>
          </a:prstGeom>
        </p:spPr>
      </p:pic>
      <p:pic>
        <p:nvPicPr>
          <p:cNvPr id="5" name="Slika 5" descr="Slika na kojoj se nalazi tekst&#10;&#10;Opis je automatski generisan">
            <a:extLst>
              <a:ext uri="{FF2B5EF4-FFF2-40B4-BE49-F238E27FC236}">
                <a16:creationId xmlns:a16="http://schemas.microsoft.com/office/drawing/2014/main" id="{BB94ADCB-B0FC-5CA2-9947-DB08F9FAE0B1}"/>
              </a:ext>
            </a:extLst>
          </p:cNvPr>
          <p:cNvPicPr>
            <a:picLocks noChangeAspect="1"/>
          </p:cNvPicPr>
          <p:nvPr/>
        </p:nvPicPr>
        <p:blipFill>
          <a:blip r:embed="rId3"/>
          <a:stretch>
            <a:fillRect/>
          </a:stretch>
        </p:blipFill>
        <p:spPr>
          <a:xfrm>
            <a:off x="3459192" y="2200812"/>
            <a:ext cx="3174520" cy="1838151"/>
          </a:xfrm>
          <a:prstGeom prst="rect">
            <a:avLst/>
          </a:prstGeom>
        </p:spPr>
      </p:pic>
      <p:pic>
        <p:nvPicPr>
          <p:cNvPr id="6" name="Slika 6">
            <a:extLst>
              <a:ext uri="{FF2B5EF4-FFF2-40B4-BE49-F238E27FC236}">
                <a16:creationId xmlns:a16="http://schemas.microsoft.com/office/drawing/2014/main" id="{48512283-D0EC-BDE5-6EA0-04051F523C2F}"/>
              </a:ext>
            </a:extLst>
          </p:cNvPr>
          <p:cNvPicPr>
            <a:picLocks noChangeAspect="1"/>
          </p:cNvPicPr>
          <p:nvPr/>
        </p:nvPicPr>
        <p:blipFill>
          <a:blip r:embed="rId4"/>
          <a:stretch>
            <a:fillRect/>
          </a:stretch>
        </p:blipFill>
        <p:spPr>
          <a:xfrm>
            <a:off x="914400" y="4383931"/>
            <a:ext cx="8407879" cy="246743"/>
          </a:xfrm>
          <a:prstGeom prst="rect">
            <a:avLst/>
          </a:prstGeom>
        </p:spPr>
      </p:pic>
      <p:pic>
        <p:nvPicPr>
          <p:cNvPr id="7" name="Slika 7" descr="Slika na kojoj se nalazi tekst&#10;&#10;Opis je automatski generisan">
            <a:extLst>
              <a:ext uri="{FF2B5EF4-FFF2-40B4-BE49-F238E27FC236}">
                <a16:creationId xmlns:a16="http://schemas.microsoft.com/office/drawing/2014/main" id="{B718CB76-1523-63B1-39B6-98B7449623AC}"/>
              </a:ext>
            </a:extLst>
          </p:cNvPr>
          <p:cNvPicPr>
            <a:picLocks noChangeAspect="1"/>
          </p:cNvPicPr>
          <p:nvPr/>
        </p:nvPicPr>
        <p:blipFill>
          <a:blip r:embed="rId5"/>
          <a:stretch>
            <a:fillRect/>
          </a:stretch>
        </p:blipFill>
        <p:spPr>
          <a:xfrm>
            <a:off x="1072551" y="5250170"/>
            <a:ext cx="5230482" cy="1231583"/>
          </a:xfrm>
          <a:prstGeom prst="rect">
            <a:avLst/>
          </a:prstGeom>
        </p:spPr>
      </p:pic>
    </p:spTree>
    <p:extLst>
      <p:ext uri="{BB962C8B-B14F-4D97-AF65-F5344CB8AC3E}">
        <p14:creationId xmlns:p14="http://schemas.microsoft.com/office/powerpoint/2010/main" val="4134851992"/>
      </p:ext>
    </p:extLst>
  </p:cSld>
  <p:clrMapOvr>
    <a:masterClrMapping/>
  </p:clrMapOvr>
</p:sld>
</file>

<file path=ppt/theme/theme1.xml><?xml version="1.0" encoding="utf-8"?>
<a:theme xmlns:a="http://schemas.openxmlformats.org/drawingml/2006/main" name="Citati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Široki ekran</PresentationFormat>
  <Paragraphs>0</Paragraphs>
  <Slides>19</Slides>
  <Notes>0</Notes>
  <HiddenSlides>0</HiddenSlides>
  <MMClips>0</MMClips>
  <ScaleCrop>false</ScaleCrop>
  <HeadingPairs>
    <vt:vector size="4" baseType="variant">
      <vt:variant>
        <vt:lpstr>Tema</vt:lpstr>
      </vt:variant>
      <vt:variant>
        <vt:i4>1</vt:i4>
      </vt:variant>
      <vt:variant>
        <vt:lpstr>Naslovi slajdova</vt:lpstr>
      </vt:variant>
      <vt:variant>
        <vt:i4>19</vt:i4>
      </vt:variant>
    </vt:vector>
  </HeadingPairs>
  <TitlesOfParts>
    <vt:vector size="20" baseType="lpstr">
      <vt:lpstr>CitationVTI</vt:lpstr>
      <vt:lpstr>Mongo db kao distribuirana baza podataka</vt:lpstr>
      <vt:lpstr>MONGODB-DISTRIBUIRANA ARHITEKTURA</vt:lpstr>
      <vt:lpstr>Horizontalno skaliranje podatAka-sharding</vt:lpstr>
      <vt:lpstr>Sharding-KLJUČ DISTRIBUCIJE PODATAKA</vt:lpstr>
      <vt:lpstr>STRATEGIJE SHARDINGA</vt:lpstr>
      <vt:lpstr>SHARDING ZONE</vt:lpstr>
      <vt:lpstr>MONGODB-REPLIKACIJA</vt:lpstr>
      <vt:lpstr>SHARDING I REPLIKACIJA-PRAKTIČNA DEMONSTRACIJA</vt:lpstr>
      <vt:lpstr>SHARDING I REPLIKACIJA-PRAKTIČNA DEMONSTRACIJA-nastavak </vt:lpstr>
      <vt:lpstr>SHARDING I REPLIKACIJA-PRAKTIČNA DEMONSTRACIJA-NASTAVAK </vt:lpstr>
      <vt:lpstr>SHARDING I REPLIKACIJA-PRAKTIČNA DEMONSTRACIJA-NASTAVAK </vt:lpstr>
      <vt:lpstr>Šarding-efikasnost upita</vt:lpstr>
      <vt:lpstr>Sharding-implementacija zona</vt:lpstr>
      <vt:lpstr>Sharding-implementacija zona(nastavak)</vt:lpstr>
      <vt:lpstr>Mongodb-distribuirane transakcije</vt:lpstr>
      <vt:lpstr>Mongodb-transakcije:primer u c#</vt:lpstr>
      <vt:lpstr>MONGODB-KONZISTENTNOST OPERACIJA ČITANJA I PISANJE</vt:lpstr>
      <vt:lpstr>KONZISTENCIJA PODATAKA U KLASTERU-PRIMER</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
  <cp:revision>344</cp:revision>
  <dcterms:created xsi:type="dcterms:W3CDTF">2023-06-27T14:46:05Z</dcterms:created>
  <dcterms:modified xsi:type="dcterms:W3CDTF">2023-06-27T15:56:15Z</dcterms:modified>
</cp:coreProperties>
</file>