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1"/>
  </p:notesMasterIdLst>
  <p:handoutMasterIdLst>
    <p:handoutMasterId r:id="rId22"/>
  </p:handoutMasterIdLst>
  <p:sldIdLst>
    <p:sldId id="258" r:id="rId5"/>
    <p:sldId id="284" r:id="rId6"/>
    <p:sldId id="273" r:id="rId7"/>
    <p:sldId id="268" r:id="rId8"/>
    <p:sldId id="275" r:id="rId9"/>
    <p:sldId id="320" r:id="rId10"/>
    <p:sldId id="293" r:id="rId11"/>
    <p:sldId id="296" r:id="rId12"/>
    <p:sldId id="319" r:id="rId13"/>
    <p:sldId id="298" r:id="rId14"/>
    <p:sldId id="324" r:id="rId15"/>
    <p:sldId id="303" r:id="rId16"/>
    <p:sldId id="302" r:id="rId17"/>
    <p:sldId id="325" r:id="rId18"/>
    <p:sldId id="323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2F080-ED07-4AE9-A0AF-FAFF377FE88F}" v="1847" dt="2025-01-27T11:54:02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9" autoAdjust="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CA8B-B470-AC5E-05BB-A9C0DB4C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4A1C2-4F41-85A5-4755-14A0D1ABF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16EA93-DBC8-390A-F684-F6C1B340D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E88B-7A22-3972-0033-5B4947FA0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872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4793-13C0-89CA-B8E8-AE4CC9A9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2A6CD-C61F-B750-3957-0DB38B8CE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5CE04-AD65-92D5-C12E-5CF331321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53F42-4AC1-9130-818B-9342C3453D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81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59600-B2FE-B3CD-5CBB-198C85481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38A8B-75DC-4713-6D2E-59588C1DD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64ACB-AD1F-16BD-BB56-53E89E8E8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36298-255E-9141-A31F-AC446ABB6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75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9A26B-6E66-877B-8F48-58ACFD3F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8D4B3-AFD4-35A9-87D9-24F6E3BE9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75426-4713-1DB2-F42C-CC6C8603D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EE806-BAE5-F485-E299-116E83D58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14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E8FC-AF2E-E899-7B1F-E6B1374A4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8C035-2425-D2CD-665C-2082449F5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63AF2-29E0-188C-F563-65C047324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6CF27-C635-6F33-C21B-82F70D2BD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2AB4E-CBA2-AF2D-48FA-117D9754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ABCD-99BB-74DF-21CF-07174991D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688796-CCD1-D12D-E868-D31DF21DA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A3DF2-2CD8-203A-FD4A-C8880F08B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85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C1941-DA7A-3DE4-E68B-57F33E35E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093D31-8884-5B7F-4DE2-1FDEC82DB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7D0D2-ABD4-63C6-069F-FB9970363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B9EBA-CA10-586C-8779-709A52FEC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85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F24B8-73F7-8370-F7D0-51341296D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7D021-AE0B-373D-A901-E7CE167D9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8B389-40F4-5348-0EC7-D4262990F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53277-0C09-94F2-0000-7ACDFEEFB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96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227B9-E94F-CB66-B419-04D5AE42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5B5B9-F052-FF4C-9A23-436E06645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DA33F-6706-F852-D318-33F2FF66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7B3CB-BD3A-9D6B-7177-BAB34C03B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47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handshake of people at a table&#10;&#10;Description automatically generated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322403"/>
            <a:ext cx="6311900" cy="4213193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/>
          <a:p>
            <a:r>
              <a:rPr lang="en-US" sz="3600" dirty="0"/>
              <a:t>Annual Sales Performance &amp; Strategic Recommendations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>
            <a:normAutofit/>
          </a:bodyPr>
          <a:lstStyle/>
          <a:p>
            <a:r>
              <a:rPr lang="lt-LT" cap="none" dirty="0"/>
              <a:t>by</a:t>
            </a:r>
            <a:r>
              <a:rPr lang="lt-LT" dirty="0"/>
              <a:t> </a:t>
            </a:r>
            <a:r>
              <a:rPr lang="en-US" dirty="0"/>
              <a:t>Emilija </a:t>
            </a:r>
            <a:r>
              <a:rPr lang="lt-LT" dirty="0"/>
              <a:t>Čėplė</a:t>
            </a:r>
            <a:endParaRPr lang="en-US" dirty="0"/>
          </a:p>
          <a:p>
            <a:r>
              <a:rPr lang="en-US" cap="none" dirty="0"/>
              <a:t>January 2025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CBFEB-C9DD-536F-898F-8284D4DD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EADB59-20B7-B7A1-24CE-42D55B5B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dirty="0"/>
              <a:t>Revenue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5C790-CE27-B996-062D-3351C7B4A1A9}"/>
              </a:ext>
            </a:extLst>
          </p:cNvPr>
          <p:cNvSpPr txBox="1"/>
          <p:nvPr/>
        </p:nvSpPr>
        <p:spPr>
          <a:xfrm>
            <a:off x="1097280" y="5476811"/>
            <a:ext cx="1046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performance from June and August cohorts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8FAA5-EB4A-13E1-B900-D98F8AFF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4" y="2277798"/>
            <a:ext cx="11726912" cy="29817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223BA0-B80C-2B01-84A2-469EA0E98BD5}"/>
              </a:ext>
            </a:extLst>
          </p:cNvPr>
          <p:cNvSpPr txBox="1"/>
          <p:nvPr/>
        </p:nvSpPr>
        <p:spPr>
          <a:xfrm>
            <a:off x="1097280" y="5878749"/>
            <a:ext cx="1046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Slightly higher revenue for October cohorts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C1E4D-49C9-0354-E8FF-0014E9F99558}"/>
              </a:ext>
            </a:extLst>
          </p:cNvPr>
          <p:cNvSpPr txBox="1"/>
          <p:nvPr/>
        </p:nvSpPr>
        <p:spPr>
          <a:xfrm>
            <a:off x="1097279" y="6280687"/>
            <a:ext cx="1046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revenue across cohorts - £542.43</a:t>
            </a:r>
          </a:p>
        </p:txBody>
      </p:sp>
    </p:spTree>
    <p:extLst>
      <p:ext uri="{BB962C8B-B14F-4D97-AF65-F5344CB8AC3E}">
        <p14:creationId xmlns:p14="http://schemas.microsoft.com/office/powerpoint/2010/main" val="14367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7DAEC-02A2-A53C-88A5-10B959BF2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97865E-C361-1E49-8CC1-EA28E429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4800" dirty="0"/>
              <a:t>Strategic Recommendations</a:t>
            </a:r>
            <a:br>
              <a:rPr lang="lt-LT" sz="4800" dirty="0"/>
            </a:br>
            <a:r>
              <a:rPr lang="en-US" sz="2000" b="1" dirty="0"/>
              <a:t>Revenue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D314E-467F-DEB3-3C0E-E4E44179AC37}"/>
              </a:ext>
            </a:extLst>
          </p:cNvPr>
          <p:cNvSpPr txBox="1"/>
          <p:nvPr/>
        </p:nvSpPr>
        <p:spPr>
          <a:xfrm>
            <a:off x="161925" y="2123799"/>
            <a:ext cx="395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CE634-3E57-FE98-EABB-E4C958E2A1F9}"/>
              </a:ext>
            </a:extLst>
          </p:cNvPr>
          <p:cNvSpPr txBox="1"/>
          <p:nvPr/>
        </p:nvSpPr>
        <p:spPr>
          <a:xfrm>
            <a:off x="4114800" y="2123799"/>
            <a:ext cx="34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it 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2F02F-D899-CFC4-9550-CC2C3E9FFD08}"/>
              </a:ext>
            </a:extLst>
          </p:cNvPr>
          <p:cNvSpPr txBox="1"/>
          <p:nvPr/>
        </p:nvSpPr>
        <p:spPr>
          <a:xfrm>
            <a:off x="7591016" y="2123799"/>
            <a:ext cx="443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implement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6CD1B-C1FE-1375-603B-4EFA78D621FC}"/>
              </a:ext>
            </a:extLst>
          </p:cNvPr>
          <p:cNvSpPr txBox="1"/>
          <p:nvPr/>
        </p:nvSpPr>
        <p:spPr>
          <a:xfrm>
            <a:off x="161925" y="2879570"/>
            <a:ext cx="395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Offer personalized products</a:t>
            </a: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8F807-7BE3-7AAB-FC6B-63AF9A4A4E47}"/>
              </a:ext>
            </a:extLst>
          </p:cNvPr>
          <p:cNvSpPr txBox="1"/>
          <p:nvPr/>
        </p:nvSpPr>
        <p:spPr>
          <a:xfrm>
            <a:off x="161926" y="3609099"/>
            <a:ext cx="39528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Leverage seasonal campaigns and promotions</a:t>
            </a:r>
          </a:p>
          <a:p>
            <a:pPr algn="ctr"/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F3A0C-E3F0-70E9-C41F-EA4676B99086}"/>
              </a:ext>
            </a:extLst>
          </p:cNvPr>
          <p:cNvSpPr txBox="1"/>
          <p:nvPr/>
        </p:nvSpPr>
        <p:spPr>
          <a:xfrm>
            <a:off x="161925" y="4409318"/>
            <a:ext cx="395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Upselling and cross-selling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ACD26-44D1-1079-9D2C-6AD8DC8E96D1}"/>
              </a:ext>
            </a:extLst>
          </p:cNvPr>
          <p:cNvSpPr txBox="1"/>
          <p:nvPr/>
        </p:nvSpPr>
        <p:spPr>
          <a:xfrm>
            <a:off x="4114799" y="2879570"/>
            <a:ext cx="3476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Enhances emotional value</a:t>
            </a: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D3C6-C9AE-EBEC-E64A-55BA1E6FE646}"/>
              </a:ext>
            </a:extLst>
          </p:cNvPr>
          <p:cNvSpPr txBox="1"/>
          <p:nvPr/>
        </p:nvSpPr>
        <p:spPr>
          <a:xfrm>
            <a:off x="7591017" y="2879570"/>
            <a:ext cx="4439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AI-powered customization features, personalized recommendations, and ‘build-your-own’ gift bundles</a:t>
            </a: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784F8-31EF-C9BF-5385-E9E151C59737}"/>
              </a:ext>
            </a:extLst>
          </p:cNvPr>
          <p:cNvSpPr txBox="1"/>
          <p:nvPr/>
        </p:nvSpPr>
        <p:spPr>
          <a:xfrm>
            <a:off x="4114799" y="3609099"/>
            <a:ext cx="347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Giftware demand spikes during holidays and special occasions </a:t>
            </a:r>
            <a:endParaRPr lang="en-US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EBB1E-C154-4B0B-29B5-FF2A69CA3747}"/>
              </a:ext>
            </a:extLst>
          </p:cNvPr>
          <p:cNvSpPr txBox="1"/>
          <p:nvPr/>
        </p:nvSpPr>
        <p:spPr>
          <a:xfrm>
            <a:off x="7591017" y="3609099"/>
            <a:ext cx="4439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Launch holiday-focused marketing campaigns with themed bundles, limited-time offers, and urgency-driving countdown timers</a:t>
            </a: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FF14A-8CC1-5043-07F0-C77FA32BA860}"/>
              </a:ext>
            </a:extLst>
          </p:cNvPr>
          <p:cNvSpPr txBox="1"/>
          <p:nvPr/>
        </p:nvSpPr>
        <p:spPr>
          <a:xfrm>
            <a:off x="4114798" y="4347763"/>
            <a:ext cx="347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 in the average order value (AOV)</a:t>
            </a:r>
            <a:endParaRPr lang="en-US" sz="1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1791A7-D108-C5D5-78BB-065FDFDE45F8}"/>
              </a:ext>
            </a:extLst>
          </p:cNvPr>
          <p:cNvSpPr txBox="1"/>
          <p:nvPr/>
        </p:nvSpPr>
        <p:spPr>
          <a:xfrm>
            <a:off x="7591015" y="4409318"/>
            <a:ext cx="443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Display related products at checkout, offer bundle discounts, and use tiered pricing incentives</a:t>
            </a: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B8B5D-2D74-A958-ECFE-1502EA2AE332}"/>
              </a:ext>
            </a:extLst>
          </p:cNvPr>
          <p:cNvSpPr txBox="1"/>
          <p:nvPr/>
        </p:nvSpPr>
        <p:spPr>
          <a:xfrm>
            <a:off x="161926" y="5108302"/>
            <a:ext cx="3771900" cy="57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 on subscription and loyalty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8C6EE-5D5A-3097-6BC6-320B789B0F88}"/>
              </a:ext>
            </a:extLst>
          </p:cNvPr>
          <p:cNvSpPr txBox="1"/>
          <p:nvPr/>
        </p:nvSpPr>
        <p:spPr>
          <a:xfrm>
            <a:off x="4114797" y="5196728"/>
            <a:ext cx="3476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uilds long-term relationships</a:t>
            </a:r>
            <a:endParaRPr lang="en-US" sz="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26782-E018-FD7A-863A-CF38002E2D2A}"/>
              </a:ext>
            </a:extLst>
          </p:cNvPr>
          <p:cNvSpPr txBox="1"/>
          <p:nvPr/>
        </p:nvSpPr>
        <p:spPr>
          <a:xfrm>
            <a:off x="7591014" y="5160752"/>
            <a:ext cx="443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Introduce a subscription service, a rewards program, and VIP perks</a:t>
            </a: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608BE9-4630-C775-D69B-427279DC5CF2}"/>
              </a:ext>
            </a:extLst>
          </p:cNvPr>
          <p:cNvSpPr txBox="1"/>
          <p:nvPr/>
        </p:nvSpPr>
        <p:spPr>
          <a:xfrm>
            <a:off x="161926" y="5939066"/>
            <a:ext cx="3771900" cy="57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 customer </a:t>
            </a:r>
            <a:r>
              <a:rPr lang="en-US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xperience and website usability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255FF6-3AE2-6200-C144-DDB8C1E286BF}"/>
              </a:ext>
            </a:extLst>
          </p:cNvPr>
          <p:cNvSpPr txBox="1"/>
          <p:nvPr/>
        </p:nvSpPr>
        <p:spPr>
          <a:xfrm>
            <a:off x="4107177" y="5984138"/>
            <a:ext cx="347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 in cart abandonment and builds trust</a:t>
            </a:r>
            <a:endParaRPr lang="en-US" sz="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ABF92-2F78-8DE8-3D1D-9A60D9965C5E}"/>
              </a:ext>
            </a:extLst>
          </p:cNvPr>
          <p:cNvSpPr txBox="1"/>
          <p:nvPr/>
        </p:nvSpPr>
        <p:spPr>
          <a:xfrm>
            <a:off x="7583394" y="5939066"/>
            <a:ext cx="4439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 website speed, add gift-finding tools, improve product presentation, and offer reliable shipping options</a:t>
            </a: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0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DE7A5-F1A0-5682-8E50-39990F306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1DC7EF-6BDE-33E8-A267-8D44BAD7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dirty="0"/>
              <a:t>RFM &amp; Customer Segmentation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6567C-B9F5-9116-12CF-2F7FAF89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4" y="1881571"/>
            <a:ext cx="11798172" cy="468982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2B105F2-9867-A5E0-26D2-344B1A0B0ECF}"/>
              </a:ext>
            </a:extLst>
          </p:cNvPr>
          <p:cNvSpPr/>
          <p:nvPr/>
        </p:nvSpPr>
        <p:spPr>
          <a:xfrm>
            <a:off x="653143" y="1905000"/>
            <a:ext cx="1534886" cy="1524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5BE87E-FBDC-C6D4-5043-72314508C105}"/>
              </a:ext>
            </a:extLst>
          </p:cNvPr>
          <p:cNvSpPr/>
          <p:nvPr/>
        </p:nvSpPr>
        <p:spPr>
          <a:xfrm>
            <a:off x="955765" y="4016828"/>
            <a:ext cx="1232264" cy="11085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7607B3-D691-8E48-F16D-88BE0365E1F7}"/>
              </a:ext>
            </a:extLst>
          </p:cNvPr>
          <p:cNvSpPr/>
          <p:nvPr/>
        </p:nvSpPr>
        <p:spPr>
          <a:xfrm>
            <a:off x="522514" y="4909457"/>
            <a:ext cx="1959429" cy="180615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2D9857-15C2-21E6-900C-0DFE979DAF4C}"/>
              </a:ext>
            </a:extLst>
          </p:cNvPr>
          <p:cNvSpPr/>
          <p:nvPr/>
        </p:nvSpPr>
        <p:spPr>
          <a:xfrm>
            <a:off x="2915194" y="4016828"/>
            <a:ext cx="2614749" cy="255456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29CD0-864A-2747-8283-D6EB1F775716}"/>
              </a:ext>
            </a:extLst>
          </p:cNvPr>
          <p:cNvSpPr/>
          <p:nvPr/>
        </p:nvSpPr>
        <p:spPr>
          <a:xfrm>
            <a:off x="8749937" y="4016828"/>
            <a:ext cx="3137264" cy="276497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F92FB-3408-6576-F54D-2DF32E985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27ADF0-74F6-4AF1-4D94-BF5D1E6D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dirty="0"/>
              <a:t>RFM &amp; Customer Segmentation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D6913D-4DA4-0058-5192-12DD6826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3" y="2005519"/>
            <a:ext cx="11642873" cy="43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0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6984-0F3F-33E1-A8A0-EA22B9CA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C790FA-5D7B-E5F0-2D54-475E3934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4800" dirty="0"/>
              <a:t>Strategic Recommendations</a:t>
            </a:r>
            <a:br>
              <a:rPr lang="lt-LT" sz="4800" dirty="0"/>
            </a:br>
            <a:r>
              <a:rPr lang="en-US" sz="2000" b="1" dirty="0"/>
              <a:t>Revenue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08745-4A00-3932-4473-D38B2F07CCB2}"/>
              </a:ext>
            </a:extLst>
          </p:cNvPr>
          <p:cNvSpPr txBox="1"/>
          <p:nvPr/>
        </p:nvSpPr>
        <p:spPr>
          <a:xfrm>
            <a:off x="161922" y="2128982"/>
            <a:ext cx="257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High-Value Customers </a:t>
            </a:r>
            <a:r>
              <a:rPr lang="en-US" sz="1400" dirty="0"/>
              <a:t>(Champions &amp; Loyal Customers)</a:t>
            </a:r>
            <a:endParaRPr lang="en-US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44FED-1A9C-999C-22A7-BCC856B85328}"/>
              </a:ext>
            </a:extLst>
          </p:cNvPr>
          <p:cNvSpPr txBox="1"/>
          <p:nvPr/>
        </p:nvSpPr>
        <p:spPr>
          <a:xfrm>
            <a:off x="2732314" y="2067516"/>
            <a:ext cx="2166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Growing Loyalty </a:t>
            </a:r>
            <a:r>
              <a:rPr lang="en-US" sz="1400" dirty="0"/>
              <a:t>(Potential Loyalists &amp; Recent Customers)</a:t>
            </a:r>
            <a:endParaRPr lang="en-US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2AB21-D91C-7D99-66DD-73CCB7A96317}"/>
              </a:ext>
            </a:extLst>
          </p:cNvPr>
          <p:cNvSpPr txBox="1"/>
          <p:nvPr/>
        </p:nvSpPr>
        <p:spPr>
          <a:xfrm>
            <a:off x="4929049" y="2067516"/>
            <a:ext cx="2394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Early-Stage &amp; Passive Customers </a:t>
            </a:r>
            <a:r>
              <a:rPr lang="en-US" sz="1400" dirty="0"/>
              <a:t>(Promising &amp; Customers Needing Attention)</a:t>
            </a:r>
            <a:endParaRPr lang="en-US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70317-A71E-7264-DEB5-43F4B4B4C2B6}"/>
              </a:ext>
            </a:extLst>
          </p:cNvPr>
          <p:cNvSpPr txBox="1"/>
          <p:nvPr/>
        </p:nvSpPr>
        <p:spPr>
          <a:xfrm>
            <a:off x="161923" y="3313364"/>
            <a:ext cx="2570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Reward loyalty with exclusive perks, VIP experiences, and early access to new products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2B43B-3757-F835-09A0-3EDA95CDAAEC}"/>
              </a:ext>
            </a:extLst>
          </p:cNvPr>
          <p:cNvSpPr txBox="1"/>
          <p:nvPr/>
        </p:nvSpPr>
        <p:spPr>
          <a:xfrm>
            <a:off x="161922" y="4697154"/>
            <a:ext cx="2570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Upsell premium products and encourage them to refer friends or leave reviews</a:t>
            </a:r>
            <a:endParaRPr lang="en-US" sz="1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77C7F-91CB-B9CF-91E8-3F9BD4A14810}"/>
              </a:ext>
            </a:extLst>
          </p:cNvPr>
          <p:cNvSpPr txBox="1"/>
          <p:nvPr/>
        </p:nvSpPr>
        <p:spPr>
          <a:xfrm>
            <a:off x="161925" y="5808691"/>
            <a:ext cx="2570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00" dirty="0">
                <a:ea typeface="Aptos" panose="020B0004020202020204" pitchFamily="34" charset="0"/>
                <a:cs typeface="Times New Roman" panose="02020603050405020304" pitchFamily="18" charset="0"/>
              </a:rPr>
              <a:t>Keep them engaged with personalized offers, loyalty programs, and seamless service</a:t>
            </a:r>
            <a:endParaRPr lang="en-US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D9A7C-4731-9897-1565-6BB859E732AE}"/>
              </a:ext>
            </a:extLst>
          </p:cNvPr>
          <p:cNvSpPr txBox="1"/>
          <p:nvPr/>
        </p:nvSpPr>
        <p:spPr>
          <a:xfrm>
            <a:off x="2732314" y="3313364"/>
            <a:ext cx="2166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Strengthen their connection with loyalty programs, personalized recommendations, and onboarding support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F9E30-2D14-D4E5-45EE-0836FBE997C7}"/>
              </a:ext>
            </a:extLst>
          </p:cNvPr>
          <p:cNvSpPr txBox="1"/>
          <p:nvPr/>
        </p:nvSpPr>
        <p:spPr>
          <a:xfrm>
            <a:off x="4898569" y="3312160"/>
            <a:ext cx="2570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awareness through welcome campaigns, free trials, and first-time purchase discounts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A2FE9-83E6-C69F-5DCD-028680A78620}"/>
              </a:ext>
            </a:extLst>
          </p:cNvPr>
          <p:cNvSpPr txBox="1"/>
          <p:nvPr/>
        </p:nvSpPr>
        <p:spPr>
          <a:xfrm>
            <a:off x="4898569" y="4649846"/>
            <a:ext cx="2394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seasonal promotions, reminders, and faster delivery options to keep them engaged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FD40F-4B2E-E908-7673-813EBE4BF737}"/>
              </a:ext>
            </a:extLst>
          </p:cNvPr>
          <p:cNvSpPr txBox="1"/>
          <p:nvPr/>
        </p:nvSpPr>
        <p:spPr>
          <a:xfrm>
            <a:off x="2732316" y="4668749"/>
            <a:ext cx="2166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Aptos" panose="020B0004020202020204" pitchFamily="34" charset="0"/>
                <a:cs typeface="Times New Roman" panose="02020603050405020304" pitchFamily="18" charset="0"/>
              </a:rPr>
              <a:t>Offer discounts on their next purchase and educate them about the brand’s offerings</a:t>
            </a:r>
            <a:endParaRPr lang="en-US" sz="10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A3CCE-2762-D188-CAF6-3C90333A505B}"/>
              </a:ext>
            </a:extLst>
          </p:cNvPr>
          <p:cNvSpPr txBox="1"/>
          <p:nvPr/>
        </p:nvSpPr>
        <p:spPr>
          <a:xfrm>
            <a:off x="2732314" y="5790929"/>
            <a:ext cx="2166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Aptos" panose="020B0004020202020204" pitchFamily="34" charset="0"/>
                <a:cs typeface="Times New Roman" panose="02020603050405020304" pitchFamily="18" charset="0"/>
              </a:rPr>
              <a:t>Maintain engagement through thank-you messages and product highlights</a:t>
            </a:r>
            <a:endParaRPr lang="en-US" sz="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11B57-3CAD-BAA4-B60B-E79073B612D9}"/>
              </a:ext>
            </a:extLst>
          </p:cNvPr>
          <p:cNvSpPr txBox="1"/>
          <p:nvPr/>
        </p:nvSpPr>
        <p:spPr>
          <a:xfrm>
            <a:off x="7468957" y="2008588"/>
            <a:ext cx="2394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At-Risk &amp; Lapsing Customers </a:t>
            </a:r>
            <a:r>
              <a:rPr lang="en-US" sz="1400" dirty="0"/>
              <a:t>(About to Sleep, At Risk, Can’t Lose Them, &amp; Hibernating)</a:t>
            </a:r>
            <a:endParaRPr lang="en-US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DD5DB-BAB7-11E5-7BE6-91B40E72B234}"/>
              </a:ext>
            </a:extLst>
          </p:cNvPr>
          <p:cNvSpPr txBox="1"/>
          <p:nvPr/>
        </p:nvSpPr>
        <p:spPr>
          <a:xfrm>
            <a:off x="9688292" y="2011223"/>
            <a:ext cx="239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Lost Customers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01D65-2647-CEE9-3A90-9ADC550AC938}"/>
              </a:ext>
            </a:extLst>
          </p:cNvPr>
          <p:cNvSpPr txBox="1"/>
          <p:nvPr/>
        </p:nvSpPr>
        <p:spPr>
          <a:xfrm>
            <a:off x="7468959" y="3312159"/>
            <a:ext cx="2570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Reignite interest with exclusive offers, personalized outreach, and re-engagement campaigns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6D3DB-9FF4-BB31-9845-A7A3F6679DB6}"/>
              </a:ext>
            </a:extLst>
          </p:cNvPr>
          <p:cNvSpPr txBox="1"/>
          <p:nvPr/>
        </p:nvSpPr>
        <p:spPr>
          <a:xfrm>
            <a:off x="7468960" y="4598551"/>
            <a:ext cx="2394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Offer limited-time discounts, highlight brand value, and reduce friction in the buying process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FDEC8C-C44A-BB56-5CCE-24C6B3A5B144}"/>
              </a:ext>
            </a:extLst>
          </p:cNvPr>
          <p:cNvSpPr txBox="1"/>
          <p:nvPr/>
        </p:nvSpPr>
        <p:spPr>
          <a:xfrm>
            <a:off x="7468960" y="5722391"/>
            <a:ext cx="2570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Gather feedback to address concerns and encourage renewal through priority retention efforts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70655-A70B-D9A4-1277-578E05DB9772}"/>
              </a:ext>
            </a:extLst>
          </p:cNvPr>
          <p:cNvSpPr txBox="1"/>
          <p:nvPr/>
        </p:nvSpPr>
        <p:spPr>
          <a:xfrm>
            <a:off x="9863819" y="3312159"/>
            <a:ext cx="2159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Attempt reactivation through significant discounts and understanding their disengagement reasons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98E4D2-EB9A-4B39-8248-11240BC50D00}"/>
              </a:ext>
            </a:extLst>
          </p:cNvPr>
          <p:cNvSpPr txBox="1"/>
          <p:nvPr/>
        </p:nvSpPr>
        <p:spPr>
          <a:xfrm>
            <a:off x="9863819" y="4649845"/>
            <a:ext cx="1990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unresponsive, redirect resources to more promising segments</a:t>
            </a:r>
            <a:endParaRPr lang="en-US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00A442-81FF-D806-9024-0F2E4F686A00}"/>
              </a:ext>
            </a:extLst>
          </p:cNvPr>
          <p:cNvCxnSpPr/>
          <p:nvPr/>
        </p:nvCxnSpPr>
        <p:spPr>
          <a:xfrm>
            <a:off x="161922" y="3026229"/>
            <a:ext cx="1169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" grpId="0"/>
      <p:bldP spid="11" grpId="0"/>
      <p:bldP spid="12" grpId="0"/>
      <p:bldP spid="15" grpId="0"/>
      <p:bldP spid="16" grpId="0"/>
      <p:bldP spid="18" grpId="0"/>
      <p:bldP spid="19" grpId="0"/>
      <p:bldP spid="23" grpId="0"/>
      <p:bldP spid="13" grpId="0"/>
      <p:bldP spid="14" grpId="0"/>
      <p:bldP spid="20" grpId="0"/>
      <p:bldP spid="28" grpId="0"/>
      <p:bldP spid="29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903CA-6E1E-FCE7-0F8B-786C3D88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8DB7DC-A38A-C96E-671B-36588E2A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Conclusion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BE69E4-73BA-E296-7977-D75AD4EB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7" y="723900"/>
            <a:ext cx="5758543" cy="5187043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 business should focus on: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Customer Loyalty: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Focus on building and maintaining strong, long-term relationships with customers.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Revenue Optimization: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Maximize sales through personalized offers, targeted strategies, and value-driven incentives.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Data-Driven Segmentation: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Tailor marketing efforts based on customer behavior and preferences for better engagement.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Sustainable Growth: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Foster a cycle of satisfaction and loyalty that drives consistent and scalable growth.</a:t>
            </a:r>
          </a:p>
        </p:txBody>
      </p:sp>
    </p:spTree>
    <p:extLst>
      <p:ext uri="{BB962C8B-B14F-4D97-AF65-F5344CB8AC3E}">
        <p14:creationId xmlns:p14="http://schemas.microsoft.com/office/powerpoint/2010/main" val="100482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7" y="723900"/>
            <a:ext cx="6607629" cy="5187043"/>
          </a:xfrm>
        </p:spPr>
        <p:txBody>
          <a:bodyPr numCol="1"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Introduction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Executive Summary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Customer Retention &amp; Strategic Recommendations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Revenue Analysis &amp; Strategic Recommendations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Customer Segmentation &amp; Strategic Recommendations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Conclusion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Q&amp;A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16F5AB-A34F-4AEC-99FE-B5892AD21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523" y="2120900"/>
            <a:ext cx="5290335" cy="37481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/>
              <a:t>Goal: understand customer behaviors, improve engagement, and create growth strategies</a:t>
            </a:r>
          </a:p>
          <a:p>
            <a:pPr marL="0" indent="0">
              <a:buNone/>
            </a:pPr>
            <a:endParaRPr lang="en-US" cap="all" spc="200" dirty="0"/>
          </a:p>
          <a:p>
            <a:pPr marL="0" indent="0">
              <a:buNone/>
            </a:pPr>
            <a:r>
              <a:rPr lang="en-US" cap="all" spc="200" dirty="0"/>
              <a:t>Dataset: </a:t>
            </a:r>
            <a:r>
              <a:rPr lang="en-US" cap="all" spc="200" dirty="0" err="1"/>
              <a:t>uk</a:t>
            </a:r>
            <a:r>
              <a:rPr lang="en-US" cap="all" spc="200" dirty="0"/>
              <a:t>-based Online retail all-occasion gift-ware </a:t>
            </a:r>
          </a:p>
          <a:p>
            <a:pPr marL="0" indent="0">
              <a:buNone/>
            </a:pPr>
            <a:endParaRPr lang="en-US" cap="all" spc="200" dirty="0"/>
          </a:p>
          <a:p>
            <a:pPr marL="0" indent="0">
              <a:buNone/>
            </a:pPr>
            <a:r>
              <a:rPr lang="en-US" cap="all" spc="200" dirty="0"/>
              <a:t>Period: December 2010-2011</a:t>
            </a:r>
          </a:p>
          <a:p>
            <a:pPr marL="0" indent="0">
              <a:buNone/>
            </a:pPr>
            <a:endParaRPr lang="en-US" cap="all" spc="2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7465B01-98C0-49B4-89B4-A4F1341745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73487" y="1445133"/>
            <a:ext cx="6465990" cy="3976583"/>
          </a:xfrm>
          <a:prstGeom prst="rect">
            <a:avLst/>
          </a:prstGeom>
          <a:noFill/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ADB85A35-69FC-0E80-A78B-3F4BC516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lt-LT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FC00-39E4-7EC7-89BB-C48651B9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6627"/>
            <a:ext cx="10058400" cy="43216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sales: </a:t>
            </a:r>
            <a:r>
              <a:rPr lang="en-US" b="1" dirty="0">
                <a:solidFill>
                  <a:srgbClr val="00B050"/>
                </a:solidFill>
              </a:rPr>
              <a:t>£9M </a:t>
            </a:r>
            <a:r>
              <a:rPr lang="en-US" dirty="0"/>
              <a:t>from </a:t>
            </a:r>
            <a:r>
              <a:rPr lang="en-US" b="1" dirty="0">
                <a:solidFill>
                  <a:srgbClr val="00B050"/>
                </a:solidFill>
              </a:rPr>
              <a:t>4,372</a:t>
            </a:r>
            <a:r>
              <a:rPr lang="en-US" dirty="0"/>
              <a:t> unique customers.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Retention: Average retention rate is </a:t>
            </a:r>
            <a:r>
              <a:rPr lang="en-US" b="1" dirty="0">
                <a:solidFill>
                  <a:srgbClr val="FF0000"/>
                </a:solidFill>
              </a:rPr>
              <a:t>26%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Revenue: Average revenue is £ 55,30 per customer. Average cumulative growth is </a:t>
            </a:r>
            <a:r>
              <a:rPr lang="en-US" b="1" dirty="0">
                <a:solidFill>
                  <a:srgbClr val="00B050"/>
                </a:solidFill>
              </a:rPr>
              <a:t>16%.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Customer Segments: 14% Champions (with highest RFM scores), 14% Loyal Customers (with high RFM scores), </a:t>
            </a:r>
            <a:r>
              <a:rPr lang="en-US" b="1" dirty="0">
                <a:solidFill>
                  <a:srgbClr val="FF0000"/>
                </a:solidFill>
              </a:rPr>
              <a:t>16%</a:t>
            </a:r>
            <a:r>
              <a:rPr lang="en-US" dirty="0"/>
              <a:t> Lost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dirty="0"/>
              <a:t>Customer Retention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55CDE-CD82-1AF2-DB3A-E388114BDA6F}"/>
              </a:ext>
            </a:extLst>
          </p:cNvPr>
          <p:cNvSpPr txBox="1"/>
          <p:nvPr/>
        </p:nvSpPr>
        <p:spPr>
          <a:xfrm>
            <a:off x="1097280" y="5275850"/>
            <a:ext cx="97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First cohort have around 12% higher retention rate over the year than other cohorts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5C0B5-AE8C-10A4-D3F3-2E82F63297FF}"/>
              </a:ext>
            </a:extLst>
          </p:cNvPr>
          <p:cNvSpPr txBox="1"/>
          <p:nvPr/>
        </p:nvSpPr>
        <p:spPr>
          <a:xfrm>
            <a:off x="1097279" y="5623363"/>
            <a:ext cx="97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Initial month have the highest number of customers over the year (29% of 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D7461-C207-857E-57AE-697D74C49437}"/>
              </a:ext>
            </a:extLst>
          </p:cNvPr>
          <p:cNvSpPr txBox="1"/>
          <p:nvPr/>
        </p:nvSpPr>
        <p:spPr>
          <a:xfrm>
            <a:off x="1097278" y="5992695"/>
            <a:ext cx="97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Significant 80% drop of customer retention rate after the initial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1C7FA9-1A42-957C-C4D1-5901DE23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3987"/>
            <a:ext cx="12133529" cy="2857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13830D-B0AF-7FC7-0DE7-D3DACFA608D3}"/>
              </a:ext>
            </a:extLst>
          </p:cNvPr>
          <p:cNvSpPr/>
          <p:nvPr/>
        </p:nvSpPr>
        <p:spPr>
          <a:xfrm>
            <a:off x="58471" y="2123768"/>
            <a:ext cx="12075058" cy="3908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903C5-9C27-DA9F-C4D1-4FF49C44685F}"/>
              </a:ext>
            </a:extLst>
          </p:cNvPr>
          <p:cNvSpPr/>
          <p:nvPr/>
        </p:nvSpPr>
        <p:spPr>
          <a:xfrm>
            <a:off x="728568" y="1956161"/>
            <a:ext cx="737420" cy="30976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C42CD-39B9-1244-C6ED-6AC909D29E40}"/>
              </a:ext>
            </a:extLst>
          </p:cNvPr>
          <p:cNvSpPr/>
          <p:nvPr/>
        </p:nvSpPr>
        <p:spPr>
          <a:xfrm>
            <a:off x="58471" y="4778829"/>
            <a:ext cx="2497916" cy="2749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5" grpId="0"/>
      <p:bldP spid="2" grpId="0" animBg="1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860D-EB7D-33E5-1BBE-ACF2EE84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4261BD1-2FDF-1932-EF98-AF031675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4800" dirty="0"/>
              <a:t>Strategic Recommendations</a:t>
            </a:r>
            <a:br>
              <a:rPr lang="lt-LT" sz="4800" dirty="0"/>
            </a:br>
            <a:r>
              <a:rPr lang="en-US" sz="2000" b="1" dirty="0"/>
              <a:t>Retention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943A5-23BD-8119-AC6A-34D2A1D91E5C}"/>
              </a:ext>
            </a:extLst>
          </p:cNvPr>
          <p:cNvSpPr txBox="1"/>
          <p:nvPr/>
        </p:nvSpPr>
        <p:spPr>
          <a:xfrm>
            <a:off x="672738" y="2727168"/>
            <a:ext cx="2701834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 &amp; Personalized Products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19D28-6A63-CAF6-EDD8-A76481280D46}"/>
              </a:ext>
            </a:extLst>
          </p:cNvPr>
          <p:cNvSpPr txBox="1"/>
          <p:nvPr/>
        </p:nvSpPr>
        <p:spPr>
          <a:xfrm>
            <a:off x="672738" y="2123799"/>
            <a:ext cx="270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4F97B-8B4D-0977-921F-12329B283D36}"/>
              </a:ext>
            </a:extLst>
          </p:cNvPr>
          <p:cNvSpPr txBox="1"/>
          <p:nvPr/>
        </p:nvSpPr>
        <p:spPr>
          <a:xfrm>
            <a:off x="4444638" y="2123799"/>
            <a:ext cx="270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Stay loyal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AD730-DA3C-56EC-CE7A-1A3782ACD302}"/>
              </a:ext>
            </a:extLst>
          </p:cNvPr>
          <p:cNvSpPr txBox="1"/>
          <p:nvPr/>
        </p:nvSpPr>
        <p:spPr>
          <a:xfrm>
            <a:off x="8216538" y="2123799"/>
            <a:ext cx="270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34B12-BEC9-9A92-46E9-F38493574C20}"/>
              </a:ext>
            </a:extLst>
          </p:cNvPr>
          <p:cNvSpPr txBox="1"/>
          <p:nvPr/>
        </p:nvSpPr>
        <p:spPr>
          <a:xfrm>
            <a:off x="4185014" y="2727168"/>
            <a:ext cx="3221082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Consistently High Product 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8914A-14C7-1C91-D559-CA55BA968C7A}"/>
              </a:ext>
            </a:extLst>
          </p:cNvPr>
          <p:cNvSpPr txBox="1"/>
          <p:nvPr/>
        </p:nvSpPr>
        <p:spPr>
          <a:xfrm>
            <a:off x="8216538" y="2727168"/>
            <a:ext cx="322108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Occasion-Based Shopping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9D39A-79CB-2FDE-7DDB-468E2E66C5D2}"/>
              </a:ext>
            </a:extLst>
          </p:cNvPr>
          <p:cNvSpPr txBox="1"/>
          <p:nvPr/>
        </p:nvSpPr>
        <p:spPr>
          <a:xfrm>
            <a:off x="672738" y="3550055"/>
            <a:ext cx="2701834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Attractive Promotions &amp; Discounts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68D8D-8714-5B2F-A0E7-D8CF9C037A8E}"/>
              </a:ext>
            </a:extLst>
          </p:cNvPr>
          <p:cNvSpPr txBox="1"/>
          <p:nvPr/>
        </p:nvSpPr>
        <p:spPr>
          <a:xfrm>
            <a:off x="672738" y="4372942"/>
            <a:ext cx="2701834" cy="110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 Social Media &amp; Advertising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A199-1116-A310-C6B5-28114E898CF2}"/>
              </a:ext>
            </a:extLst>
          </p:cNvPr>
          <p:cNvSpPr txBox="1"/>
          <p:nvPr/>
        </p:nvSpPr>
        <p:spPr>
          <a:xfrm>
            <a:off x="674100" y="5125103"/>
            <a:ext cx="2701834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&amp; Intuitive Shopping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6C99C-DCA7-D7C1-3E1E-C2C8939F5615}"/>
              </a:ext>
            </a:extLst>
          </p:cNvPr>
          <p:cNvSpPr txBox="1"/>
          <p:nvPr/>
        </p:nvSpPr>
        <p:spPr>
          <a:xfrm>
            <a:off x="672738" y="5947990"/>
            <a:ext cx="2701834" cy="71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Positive Reviews &amp; Word-of-Mouth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384D1-FAA7-70CE-7F40-BE71BE7D6ECF}"/>
              </a:ext>
            </a:extLst>
          </p:cNvPr>
          <p:cNvSpPr txBox="1"/>
          <p:nvPr/>
        </p:nvSpPr>
        <p:spPr>
          <a:xfrm>
            <a:off x="4185014" y="3555796"/>
            <a:ext cx="2961458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Excellent Customer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65032-7017-848A-2942-90820060CB5E}"/>
              </a:ext>
            </a:extLst>
          </p:cNvPr>
          <p:cNvSpPr txBox="1"/>
          <p:nvPr/>
        </p:nvSpPr>
        <p:spPr>
          <a:xfrm>
            <a:off x="4184333" y="4372942"/>
            <a:ext cx="3221082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Loyalty Programs &amp; Exclusive Offers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164B2-13B3-FD3F-41EA-5D523A4DB07E}"/>
              </a:ext>
            </a:extLst>
          </p:cNvPr>
          <p:cNvSpPr txBox="1"/>
          <p:nvPr/>
        </p:nvSpPr>
        <p:spPr>
          <a:xfrm>
            <a:off x="4184333" y="5190088"/>
            <a:ext cx="3221082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Memorable Unboxing Experience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9B529-C015-2EF9-6A3D-4B8EF53A1663}"/>
              </a:ext>
            </a:extLst>
          </p:cNvPr>
          <p:cNvSpPr txBox="1"/>
          <p:nvPr/>
        </p:nvSpPr>
        <p:spPr>
          <a:xfrm>
            <a:off x="4184333" y="5945859"/>
            <a:ext cx="3221082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Emotional Connection to the Brand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8E4F5-0624-FE24-2250-A94E47A8F892}"/>
              </a:ext>
            </a:extLst>
          </p:cNvPr>
          <p:cNvSpPr txBox="1"/>
          <p:nvPr/>
        </p:nvSpPr>
        <p:spPr>
          <a:xfrm>
            <a:off x="8216538" y="3542029"/>
            <a:ext cx="3221082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 Reminders &amp; Discounts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36E48-9BD1-C060-5075-8D72CF357E94}"/>
              </a:ext>
            </a:extLst>
          </p:cNvPr>
          <p:cNvSpPr txBox="1"/>
          <p:nvPr/>
        </p:nvSpPr>
        <p:spPr>
          <a:xfrm>
            <a:off x="8215176" y="4314346"/>
            <a:ext cx="322108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Product Collections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ADB61-8398-DE8D-D3D2-3977353BAEDF}"/>
              </a:ext>
            </a:extLst>
          </p:cNvPr>
          <p:cNvSpPr txBox="1"/>
          <p:nvPr/>
        </p:nvSpPr>
        <p:spPr>
          <a:xfrm>
            <a:off x="8213814" y="5172298"/>
            <a:ext cx="322108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E8C8A-85BF-2D38-430C-0C17FAB3585F}"/>
              </a:ext>
            </a:extLst>
          </p:cNvPr>
          <p:cNvSpPr txBox="1"/>
          <p:nvPr/>
        </p:nvSpPr>
        <p:spPr>
          <a:xfrm>
            <a:off x="8213814" y="5944615"/>
            <a:ext cx="322108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Positive Past Experience</a:t>
            </a:r>
          </a:p>
        </p:txBody>
      </p:sp>
    </p:spTree>
    <p:extLst>
      <p:ext uri="{BB962C8B-B14F-4D97-AF65-F5344CB8AC3E}">
        <p14:creationId xmlns:p14="http://schemas.microsoft.com/office/powerpoint/2010/main" val="28676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9" grpId="0"/>
      <p:bldP spid="10" grpId="0"/>
      <p:bldP spid="3" grpId="0"/>
      <p:bldP spid="4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5A334-8DC9-7353-776B-0C9C4D87C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AF2B78-4834-AA59-CBC7-6A162D7A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dirty="0"/>
              <a:t>Revenue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46EDB-4E8F-C03E-8857-9DB741E3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45" y="1823081"/>
            <a:ext cx="11422069" cy="3458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ED638-6B8B-E2E1-42D7-875FE3A23565}"/>
              </a:ext>
            </a:extLst>
          </p:cNvPr>
          <p:cNvSpPr txBox="1"/>
          <p:nvPr/>
        </p:nvSpPr>
        <p:spPr>
          <a:xfrm>
            <a:off x="730071" y="3264206"/>
            <a:ext cx="1002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000" dirty="0">
                <a:solidFill>
                  <a:schemeClr val="accent2"/>
                </a:solidFill>
              </a:rPr>
              <a:t>Trendline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F75F39-4364-39BC-83C2-74797CE03701}"/>
              </a:ext>
            </a:extLst>
          </p:cNvPr>
          <p:cNvCxnSpPr/>
          <p:nvPr/>
        </p:nvCxnSpPr>
        <p:spPr>
          <a:xfrm>
            <a:off x="1553497" y="2861187"/>
            <a:ext cx="589935" cy="125852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826C99-BFA1-33DB-C369-B39A10F8E308}"/>
              </a:ext>
            </a:extLst>
          </p:cNvPr>
          <p:cNvSpPr txBox="1"/>
          <p:nvPr/>
        </p:nvSpPr>
        <p:spPr>
          <a:xfrm>
            <a:off x="1097280" y="5738338"/>
            <a:ext cx="952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drop of avg revenue after the initial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4E8F8-0996-4345-3BB5-F4F44DA2207D}"/>
              </a:ext>
            </a:extLst>
          </p:cNvPr>
          <p:cNvSpPr txBox="1"/>
          <p:nvPr/>
        </p:nvSpPr>
        <p:spPr>
          <a:xfrm>
            <a:off x="1097280" y="6107670"/>
            <a:ext cx="47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revenue decreasing over the year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13F93E-66C0-98EB-7B50-22187CCFF35E}"/>
              </a:ext>
            </a:extLst>
          </p:cNvPr>
          <p:cNvCxnSpPr>
            <a:cxnSpLocks/>
          </p:cNvCxnSpPr>
          <p:nvPr/>
        </p:nvCxnSpPr>
        <p:spPr>
          <a:xfrm>
            <a:off x="1553497" y="3387316"/>
            <a:ext cx="9602183" cy="977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8FDE2-39EA-1671-2E72-8F2079D96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6FC737-F5CD-83D7-2175-6FC3D1E8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dirty="0"/>
              <a:t>Revenue Analysis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BC67B4-29AB-10BE-6B1C-D6AFD10D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6304"/>
            <a:ext cx="12192000" cy="29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71EDCD-78AB-A3DA-5023-A14613076415}"/>
              </a:ext>
            </a:extLst>
          </p:cNvPr>
          <p:cNvSpPr txBox="1"/>
          <p:nvPr/>
        </p:nvSpPr>
        <p:spPr>
          <a:xfrm>
            <a:off x="1097280" y="5458880"/>
            <a:ext cx="106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and effective marketing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F2C3C-E2F4-A4EF-13DD-93DDAC5CB46D}"/>
              </a:ext>
            </a:extLst>
          </p:cNvPr>
          <p:cNvSpPr txBox="1"/>
          <p:nvPr/>
        </p:nvSpPr>
        <p:spPr>
          <a:xfrm>
            <a:off x="1097280" y="5869745"/>
            <a:ext cx="106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operational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C9782-98BA-A746-4B43-37534F8BAC0D}"/>
              </a:ext>
            </a:extLst>
          </p:cNvPr>
          <p:cNvSpPr txBox="1"/>
          <p:nvPr/>
        </p:nvSpPr>
        <p:spPr>
          <a:xfrm>
            <a:off x="1097280" y="6280610"/>
            <a:ext cx="106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Predictable financial performance</a:t>
            </a:r>
          </a:p>
        </p:txBody>
      </p:sp>
    </p:spTree>
    <p:extLst>
      <p:ext uri="{BB962C8B-B14F-4D97-AF65-F5344CB8AC3E}">
        <p14:creationId xmlns:p14="http://schemas.microsoft.com/office/powerpoint/2010/main" val="37030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A784B-2B15-EC4C-59BA-A1EEA85D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0E4950-61DE-E994-BF4F-89C25734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dirty="0"/>
              <a:t>Revenue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79FFA-393B-758D-58D1-D7363EC3CCD2}"/>
              </a:ext>
            </a:extLst>
          </p:cNvPr>
          <p:cNvSpPr txBox="1"/>
          <p:nvPr/>
        </p:nvSpPr>
        <p:spPr>
          <a:xfrm>
            <a:off x="1097280" y="5414019"/>
            <a:ext cx="106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slowdown during initial and 4</a:t>
            </a:r>
            <a:r>
              <a:rPr lang="en-US" baseline="30000" dirty="0"/>
              <a:t>th</a:t>
            </a:r>
            <a:r>
              <a:rPr lang="en-US" dirty="0"/>
              <a:t>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A772C-AA7C-C47A-F621-46DE8BF50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9066"/>
            <a:ext cx="12192000" cy="2853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D577B-50CD-E585-A903-F3E8CB09543A}"/>
              </a:ext>
            </a:extLst>
          </p:cNvPr>
          <p:cNvSpPr txBox="1"/>
          <p:nvPr/>
        </p:nvSpPr>
        <p:spPr>
          <a:xfrm>
            <a:off x="1097280" y="5844775"/>
            <a:ext cx="1041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fluctuations with no heavy spikes in mid-period (4</a:t>
            </a:r>
            <a:r>
              <a:rPr lang="en-US" baseline="30000" dirty="0"/>
              <a:t>th</a:t>
            </a:r>
            <a:r>
              <a:rPr lang="en-US" dirty="0"/>
              <a:t>-10</a:t>
            </a:r>
            <a:r>
              <a:rPr lang="en-US" baseline="30000" dirty="0"/>
              <a:t>th</a:t>
            </a:r>
            <a:r>
              <a:rPr lang="en-US" dirty="0"/>
              <a:t> months)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372D6-21CC-8564-0D1C-F9A79EA74C40}"/>
              </a:ext>
            </a:extLst>
          </p:cNvPr>
          <p:cNvSpPr txBox="1"/>
          <p:nvPr/>
        </p:nvSpPr>
        <p:spPr>
          <a:xfrm>
            <a:off x="1097280" y="6275531"/>
            <a:ext cx="966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Decline after peak in the end of the year (11</a:t>
            </a:r>
            <a:r>
              <a:rPr lang="en-US" baseline="30000" dirty="0"/>
              <a:t>th</a:t>
            </a:r>
            <a:r>
              <a:rPr lang="en-US" dirty="0"/>
              <a:t>-12</a:t>
            </a:r>
            <a:r>
              <a:rPr lang="en-US" baseline="30000" dirty="0"/>
              <a:t>th</a:t>
            </a:r>
            <a:r>
              <a:rPr lang="en-US" dirty="0"/>
              <a:t> months)</a:t>
            </a:r>
          </a:p>
        </p:txBody>
      </p:sp>
    </p:spTree>
    <p:extLst>
      <p:ext uri="{BB962C8B-B14F-4D97-AF65-F5344CB8AC3E}">
        <p14:creationId xmlns:p14="http://schemas.microsoft.com/office/powerpoint/2010/main" val="303861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2718</TotalTime>
  <Words>773</Words>
  <Application>Microsoft Office PowerPoint</Application>
  <PresentationFormat>Widescreen</PresentationFormat>
  <Paragraphs>127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Wingdings</vt:lpstr>
      <vt:lpstr>RetrospectVTI</vt:lpstr>
      <vt:lpstr>Annual Sales Performance &amp; Strategic Recommendations</vt:lpstr>
      <vt:lpstr>Agenda</vt:lpstr>
      <vt:lpstr>Introduction</vt:lpstr>
      <vt:lpstr>Executive Summary</vt:lpstr>
      <vt:lpstr>Customer Retention</vt:lpstr>
      <vt:lpstr>Strategic Recommendations Retention</vt:lpstr>
      <vt:lpstr>Revenue Analysis</vt:lpstr>
      <vt:lpstr>Revenue Analysis</vt:lpstr>
      <vt:lpstr>Revenue Analysis</vt:lpstr>
      <vt:lpstr>Revenue Analysis</vt:lpstr>
      <vt:lpstr>Strategic Recommendations Revenue</vt:lpstr>
      <vt:lpstr>RFM &amp; Customer Segmentation</vt:lpstr>
      <vt:lpstr>RFM &amp; Customer Segmentation</vt:lpstr>
      <vt:lpstr>Strategic Recommendations Revenue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Emilija S</dc:creator>
  <cp:lastModifiedBy>Emilija S</cp:lastModifiedBy>
  <cp:revision>8</cp:revision>
  <dcterms:created xsi:type="dcterms:W3CDTF">2025-01-21T11:54:18Z</dcterms:created>
  <dcterms:modified xsi:type="dcterms:W3CDTF">2025-01-31T06:40:42Z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