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4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431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646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72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433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2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9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17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7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54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83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22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29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2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6688-6C60-432F-870A-AF8058C911E7}" type="datetimeFigureOut">
              <a:rPr lang="es-ES" smtClean="0"/>
              <a:t>08/01/2019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1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F109A-43BE-437C-95BF-B064B4D6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625" y="1166219"/>
            <a:ext cx="8915399" cy="2262781"/>
          </a:xfrm>
        </p:spPr>
        <p:txBody>
          <a:bodyPr/>
          <a:lstStyle/>
          <a:p>
            <a:r>
              <a:rPr lang="es-ES" dirty="0"/>
              <a:t>Proyecto Alfabeto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DE5-C8EE-4593-ABBB-6E98ADAF1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81535"/>
            <a:ext cx="8915399" cy="2022127"/>
          </a:xfrm>
        </p:spPr>
        <p:txBody>
          <a:bodyPr>
            <a:normAutofit/>
          </a:bodyPr>
          <a:lstStyle/>
          <a:p>
            <a:r>
              <a:rPr lang="es-ES" dirty="0"/>
              <a:t>Por:</a:t>
            </a:r>
          </a:p>
          <a:p>
            <a:r>
              <a:rPr lang="es-ES" dirty="0"/>
              <a:t>• Emilio </a:t>
            </a:r>
            <a:r>
              <a:rPr lang="es-ES" dirty="0" err="1"/>
              <a:t>Aced</a:t>
            </a:r>
            <a:r>
              <a:rPr lang="es-ES" dirty="0"/>
              <a:t> Fuentes</a:t>
            </a:r>
          </a:p>
          <a:p>
            <a:r>
              <a:rPr lang="es-ES" dirty="0"/>
              <a:t>• Roberto Alcover Couso</a:t>
            </a:r>
          </a:p>
          <a:p>
            <a:r>
              <a:rPr lang="es-ES" dirty="0"/>
              <a:t>• Arturo Blázquez Pérez</a:t>
            </a:r>
          </a:p>
          <a:p>
            <a:r>
              <a:rPr lang="es-ES" dirty="0"/>
              <a:t>• Nicolás Trejo Moya</a:t>
            </a:r>
          </a:p>
        </p:txBody>
      </p:sp>
    </p:spTree>
    <p:extLst>
      <p:ext uri="{BB962C8B-B14F-4D97-AF65-F5344CB8AC3E}">
        <p14:creationId xmlns:p14="http://schemas.microsoft.com/office/powerpoint/2010/main" val="16363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6D374-B211-4F49-B593-057432EC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3905"/>
          </a:xfrm>
        </p:spPr>
        <p:txBody>
          <a:bodyPr>
            <a:normAutofit fontScale="90000"/>
          </a:bodyPr>
          <a:lstStyle/>
          <a:p>
            <a:r>
              <a:rPr lang="es-ES" dirty="0"/>
              <a:t>KNN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34A6A-952F-4215-8EDF-5E547742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06" y="1540189"/>
            <a:ext cx="4525679" cy="2286000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Scikit-learn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Parámetros:</a:t>
            </a:r>
          </a:p>
          <a:p>
            <a:pPr lvl="2"/>
            <a:r>
              <a:rPr lang="es-ES" dirty="0"/>
              <a:t>Número de vecinos:10</a:t>
            </a:r>
          </a:p>
          <a:p>
            <a:pPr lvl="2"/>
            <a:r>
              <a:rPr lang="es-ES" dirty="0"/>
              <a:t>Tasa de acierto: 94.39%</a:t>
            </a:r>
          </a:p>
          <a:p>
            <a:pPr lvl="1"/>
            <a:r>
              <a:rPr lang="es-ES" dirty="0"/>
              <a:t>Atributos:</a:t>
            </a:r>
          </a:p>
          <a:p>
            <a:pPr lvl="2"/>
            <a:r>
              <a:rPr lang="es-ES" dirty="0"/>
              <a:t>Eliminación de columnas y filas poco significativas</a:t>
            </a:r>
          </a:p>
          <a:p>
            <a:endParaRPr lang="es-ES" dirty="0"/>
          </a:p>
        </p:txBody>
      </p:sp>
      <p:pic>
        <p:nvPicPr>
          <p:cNvPr id="5122" name="Picture 2" descr="https://gyazo.com/0aeb8a6d975822a01796bfc82cfc65e1.png">
            <a:extLst>
              <a:ext uri="{FF2B5EF4-FFF2-40B4-BE49-F238E27FC236}">
                <a16:creationId xmlns:a16="http://schemas.microsoft.com/office/drawing/2014/main" id="{E77030FB-88BB-46E4-916B-1983E4EA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947890"/>
            <a:ext cx="65341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612673-0D3C-4A7A-916F-F782E9B9A73F}"/>
              </a:ext>
            </a:extLst>
          </p:cNvPr>
          <p:cNvSpPr txBox="1"/>
          <p:nvPr/>
        </p:nvSpPr>
        <p:spPr>
          <a:xfrm>
            <a:off x="4380451" y="357855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confusión: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1064D7-C5A1-4207-877F-E4CB4D443711}"/>
              </a:ext>
            </a:extLst>
          </p:cNvPr>
          <p:cNvSpPr txBox="1"/>
          <p:nvPr/>
        </p:nvSpPr>
        <p:spPr>
          <a:xfrm>
            <a:off x="6887362" y="46740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Ejemplos de clasificación:</a:t>
            </a:r>
          </a:p>
        </p:txBody>
      </p:sp>
      <p:pic>
        <p:nvPicPr>
          <p:cNvPr id="5124" name="Picture 4" descr="https://gyazo.com/87301f14c3a59354dcd86f63a17b5ce4.png">
            <a:extLst>
              <a:ext uri="{FF2B5EF4-FFF2-40B4-BE49-F238E27FC236}">
                <a16:creationId xmlns:a16="http://schemas.microsoft.com/office/drawing/2014/main" id="{495F7C2B-E55C-4BF3-B4B5-3E9DE9AF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72" y="984377"/>
            <a:ext cx="32670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63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A4FD0-6BC3-4E5F-9AD2-63ACBA15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atributos vs Tasa de acierto</a:t>
            </a:r>
          </a:p>
        </p:txBody>
      </p:sp>
      <p:pic>
        <p:nvPicPr>
          <p:cNvPr id="6146" name="Picture 2" descr="https://gyazo.com/772a0d561e6c60b4f18720aa3a9acea6.png">
            <a:extLst>
              <a:ext uri="{FF2B5EF4-FFF2-40B4-BE49-F238E27FC236}">
                <a16:creationId xmlns:a16="http://schemas.microsoft.com/office/drawing/2014/main" id="{FBAEBF90-9F28-43C6-9C11-D9205D0A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93" y="1353100"/>
            <a:ext cx="82867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F8F58E8-27CF-47A9-886A-FA430DE3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08" y="4073665"/>
            <a:ext cx="10389584" cy="2286000"/>
          </a:xfrm>
        </p:spPr>
        <p:txBody>
          <a:bodyPr>
            <a:normAutofit/>
          </a:bodyPr>
          <a:lstStyle/>
          <a:p>
            <a:r>
              <a:rPr lang="es-ES" dirty="0"/>
              <a:t>SVC alcanza su </a:t>
            </a:r>
            <a:r>
              <a:rPr lang="es-ES" dirty="0" err="1"/>
              <a:t>máximocon</a:t>
            </a:r>
            <a:r>
              <a:rPr lang="es-ES" dirty="0"/>
              <a:t> imágenes de tamaño 100x50 falla al aumentar el tamaño de las imágenes.</a:t>
            </a:r>
          </a:p>
          <a:p>
            <a:r>
              <a:rPr lang="es-ES" dirty="0" err="1"/>
              <a:t>Random</a:t>
            </a:r>
            <a:r>
              <a:rPr lang="es-ES" dirty="0"/>
              <a:t> Forest y KNN trabajan bien con tamaños de imágenes menores.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9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EDD16-2E7A-47A3-B1D2-734C8112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4454554"/>
            <a:ext cx="8915400" cy="1574114"/>
          </a:xfrm>
        </p:spPr>
        <p:txBody>
          <a:bodyPr/>
          <a:lstStyle/>
          <a:p>
            <a:r>
              <a:rPr lang="es-ES" dirty="0"/>
              <a:t>SVC es el más lento</a:t>
            </a:r>
          </a:p>
          <a:p>
            <a:r>
              <a:rPr lang="es-ES" dirty="0"/>
              <a:t>KNN tiene un rendimiento medio</a:t>
            </a:r>
          </a:p>
          <a:p>
            <a:r>
              <a:rPr lang="es-ES" dirty="0" err="1"/>
              <a:t>Random</a:t>
            </a:r>
            <a:r>
              <a:rPr lang="es-ES"/>
              <a:t> Forest </a:t>
            </a:r>
            <a:r>
              <a:rPr lang="es-ES" dirty="0"/>
              <a:t>es el más eficiente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62DAB2A-9A2E-4CC3-B791-E1FB941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Tiempo vs Tasa de acierto</a:t>
            </a:r>
          </a:p>
        </p:txBody>
      </p:sp>
      <p:pic>
        <p:nvPicPr>
          <p:cNvPr id="7170" name="Picture 2" descr="https://gyazo.com/3899484ae87a2dd99cae23acfcb928ef.png">
            <a:extLst>
              <a:ext uri="{FF2B5EF4-FFF2-40B4-BE49-F238E27FC236}">
                <a16:creationId xmlns:a16="http://schemas.microsoft.com/office/drawing/2014/main" id="{2FCC9DA9-6056-44AF-9759-70859B125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264555"/>
            <a:ext cx="82105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7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5EA7F-FDCB-4E08-8882-6139D9FA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vs Tiempo de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63C57-A4CD-4E92-9748-3B3704CB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5143821"/>
            <a:ext cx="8915400" cy="1196609"/>
          </a:xfrm>
        </p:spPr>
        <p:txBody>
          <a:bodyPr>
            <a:normAutofit fontScale="92500"/>
          </a:bodyPr>
          <a:lstStyle/>
          <a:p>
            <a:r>
              <a:rPr lang="es-ES" dirty="0"/>
              <a:t>En caso de tener tiempo ilimitado siempre escogeremos a SVC ante KNN dado que SVC tiene menor tiempo de clasificación y mayor tasa de acierto</a:t>
            </a:r>
          </a:p>
          <a:p>
            <a:r>
              <a:rPr lang="es-ES" dirty="0"/>
              <a:t>En limitaciones de tiempo siempre escogeremos </a:t>
            </a:r>
            <a:r>
              <a:rPr lang="es-ES" dirty="0" err="1"/>
              <a:t>RandomForest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07715B-EEA7-494C-B80B-A8DFF3DF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37" y="1414369"/>
            <a:ext cx="4400325" cy="33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12D9F-BAED-4791-8B99-64F304B6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7F898-1740-41A9-97D8-778E3C96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927" y="2108433"/>
            <a:ext cx="8568146" cy="3596081"/>
          </a:xfrm>
        </p:spPr>
        <p:txBody>
          <a:bodyPr>
            <a:normAutofit/>
          </a:bodyPr>
          <a:lstStyle/>
          <a:p>
            <a:r>
              <a:rPr lang="es-ES" sz="2800" dirty="0"/>
              <a:t>SVC clasifica muy bien pero no es nada robusto respecto al número de atributos</a:t>
            </a:r>
          </a:p>
          <a:p>
            <a:r>
              <a:rPr lang="es-ES" sz="2800" dirty="0" err="1"/>
              <a:t>Random</a:t>
            </a:r>
            <a:r>
              <a:rPr lang="es-ES" sz="2800" dirty="0"/>
              <a:t> Forest es muy rápido pero tiene menor tasa de acierto  que SVC y KNN</a:t>
            </a:r>
          </a:p>
          <a:p>
            <a:r>
              <a:rPr lang="es-ES" sz="2800" dirty="0"/>
              <a:t>KNN es el segundo clasificador en tasa de aciertos y tiempo</a:t>
            </a:r>
          </a:p>
        </p:txBody>
      </p:sp>
    </p:spTree>
    <p:extLst>
      <p:ext uri="{BB962C8B-B14F-4D97-AF65-F5344CB8AC3E}">
        <p14:creationId xmlns:p14="http://schemas.microsoft.com/office/powerpoint/2010/main" val="35545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84F44-C00F-452C-989B-A840D0B2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796"/>
          </a:xfrm>
        </p:spPr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9F950-3397-4590-A1FF-58394F12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2906"/>
            <a:ext cx="8915400" cy="4552205"/>
          </a:xfrm>
        </p:spPr>
        <p:txBody>
          <a:bodyPr/>
          <a:lstStyle/>
          <a:p>
            <a:r>
              <a:rPr lang="es-ES" sz="2400" dirty="0"/>
              <a:t>Clasificación de letras:</a:t>
            </a:r>
          </a:p>
          <a:p>
            <a:pPr lvl="1"/>
            <a:r>
              <a:rPr lang="es-ES" sz="2000" dirty="0"/>
              <a:t>¿Es una I o una J?</a:t>
            </a:r>
          </a:p>
          <a:p>
            <a:r>
              <a:rPr lang="es-ES" sz="2400" dirty="0"/>
              <a:t>Se nos da una base de datos de letras manuscritas </a:t>
            </a:r>
          </a:p>
          <a:p>
            <a:r>
              <a:rPr lang="es-ES" sz="2400" dirty="0"/>
              <a:t>¿Qué modelos usar?</a:t>
            </a:r>
          </a:p>
          <a:p>
            <a:r>
              <a:rPr lang="es-ES" sz="2400" dirty="0"/>
              <a:t>¿Cómo entrenarlos?</a:t>
            </a:r>
          </a:p>
          <a:p>
            <a:r>
              <a:rPr lang="es-ES" sz="2400" dirty="0"/>
              <a:t>¿A que damos prioridad al acierto o al tiempo?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C4903-0C56-43D5-9D6B-1F5B856E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00" y="624110"/>
            <a:ext cx="3026721" cy="169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AD2E5-CE12-41A8-B439-88C85BB0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851"/>
          </a:xfrm>
        </p:spPr>
        <p:txBody>
          <a:bodyPr/>
          <a:lstStyle/>
          <a:p>
            <a:r>
              <a:rPr lang="es-ES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93136-4FF1-42CB-842F-B8ADAB444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38561"/>
            <a:ext cx="8915400" cy="438282"/>
          </a:xfrm>
        </p:spPr>
        <p:txBody>
          <a:bodyPr/>
          <a:lstStyle/>
          <a:p>
            <a:r>
              <a:rPr lang="es-ES" dirty="0"/>
              <a:t>Obtención: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5FDF30-7264-4A42-939E-74748133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76" y="2482222"/>
            <a:ext cx="2576223" cy="3429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F6EB1B-E733-4874-B50D-C4064960CD06}"/>
              </a:ext>
            </a:extLst>
          </p:cNvPr>
          <p:cNvSpPr txBox="1"/>
          <p:nvPr/>
        </p:nvSpPr>
        <p:spPr>
          <a:xfrm>
            <a:off x="2589212" y="1800808"/>
            <a:ext cx="25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Datos en crudo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8BF9E49-1911-4FEC-9380-58CF9D84AB35}"/>
              </a:ext>
            </a:extLst>
          </p:cNvPr>
          <p:cNvSpPr/>
          <p:nvPr/>
        </p:nvSpPr>
        <p:spPr>
          <a:xfrm>
            <a:off x="4198790" y="3881016"/>
            <a:ext cx="2397369" cy="321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D4F782-6BC1-48C3-BB1C-B025D99CC927}"/>
              </a:ext>
            </a:extLst>
          </p:cNvPr>
          <p:cNvSpPr txBox="1"/>
          <p:nvPr/>
        </p:nvSpPr>
        <p:spPr>
          <a:xfrm>
            <a:off x="4152650" y="3492809"/>
            <a:ext cx="248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Aplicación del .</a:t>
            </a:r>
            <a:r>
              <a:rPr lang="es-ES" dirty="0" err="1"/>
              <a:t>ipnb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51FA543-E232-42C0-9C85-0177208DF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48" y="2089302"/>
            <a:ext cx="1021971" cy="14035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519E590-B56B-42D5-A53A-96FB6848C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47" y="3569688"/>
            <a:ext cx="1021971" cy="140350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00EA42B-FAA4-434D-9465-2DAE6F84D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46" y="5149363"/>
            <a:ext cx="1021971" cy="140350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9BBA988-1094-4196-8751-7018133EE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089301"/>
            <a:ext cx="1021971" cy="14035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7A95BB8-6DE7-44D2-9A07-B7E4F5A73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1" y="3569687"/>
            <a:ext cx="1021971" cy="140350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2A926AF-3E75-4A4E-9484-43661C1FF8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5149363"/>
            <a:ext cx="1021971" cy="140350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BD8143E-42C6-45AA-BA6E-25D0C09B72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95" y="2089301"/>
            <a:ext cx="1021971" cy="14035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2BE5E26-3C91-4F26-8561-18B8040CC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95" y="3569687"/>
            <a:ext cx="1021971" cy="140350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29DB778-87CD-4C17-9D74-56E0A42E59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94" y="5149363"/>
            <a:ext cx="1021971" cy="140350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7495183-122D-4876-B6D5-919A3E19D5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15" y="3569687"/>
            <a:ext cx="1021971" cy="140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CECB4-7777-48F3-8319-BFB0CB3C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851"/>
          </a:xfrm>
        </p:spPr>
        <p:txBody>
          <a:bodyPr/>
          <a:lstStyle/>
          <a:p>
            <a:r>
              <a:rPr lang="es-ES" dirty="0"/>
              <a:t>Preprocesamiento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149F04-8607-48A2-9362-889CE4B23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7" y="2316697"/>
            <a:ext cx="2132588" cy="2928755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C7AD265-85EA-4ECD-AEA6-F206ACB4B672}"/>
              </a:ext>
            </a:extLst>
          </p:cNvPr>
          <p:cNvSpPr/>
          <p:nvPr/>
        </p:nvSpPr>
        <p:spPr>
          <a:xfrm>
            <a:off x="2857140" y="3333204"/>
            <a:ext cx="5808688" cy="89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C9635B-E356-403B-8A97-9DF838D69B1C}"/>
              </a:ext>
            </a:extLst>
          </p:cNvPr>
          <p:cNvSpPr txBox="1"/>
          <p:nvPr/>
        </p:nvSpPr>
        <p:spPr>
          <a:xfrm>
            <a:off x="3328143" y="2098584"/>
            <a:ext cx="486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Imagen tras aplicar </a:t>
            </a:r>
            <a:r>
              <a:rPr lang="es-ES" dirty="0" err="1"/>
              <a:t>aplicar</a:t>
            </a:r>
            <a:r>
              <a:rPr lang="es-ES" dirty="0"/>
              <a:t> </a:t>
            </a:r>
            <a:r>
              <a:rPr lang="es-ES" dirty="0" err="1"/>
              <a:t>umbralización</a:t>
            </a:r>
            <a:r>
              <a:rPr lang="es-ES" dirty="0"/>
              <a:t> de la imagen mediante </a:t>
            </a:r>
            <a:r>
              <a:rPr lang="es-ES" dirty="0" err="1"/>
              <a:t>otsu</a:t>
            </a:r>
            <a:r>
              <a:rPr lang="es-ES" dirty="0"/>
              <a:t> y un filtro de mediana de tamaño 3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72F2F6-7D34-4F2E-8189-A17972FDF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983" y="2316697"/>
            <a:ext cx="2132587" cy="28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6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C97AF-2459-455F-865B-E7AD0640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9406"/>
          </a:xfrm>
        </p:spPr>
        <p:txBody>
          <a:bodyPr/>
          <a:lstStyle/>
          <a:p>
            <a:r>
              <a:rPr lang="es-ES" dirty="0"/>
              <a:t>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27832-20D1-4AA9-80E8-620CDEC5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3240"/>
            <a:ext cx="8915400" cy="1283516"/>
          </a:xfrm>
        </p:spPr>
        <p:txBody>
          <a:bodyPr/>
          <a:lstStyle/>
          <a:p>
            <a:r>
              <a:rPr lang="es-ES" dirty="0"/>
              <a:t>En un principio tenemos imágenes de tamaño 150x206.</a:t>
            </a:r>
          </a:p>
          <a:p>
            <a:r>
              <a:rPr lang="es-ES" dirty="0"/>
              <a:t>Necesidad de reducir el espacio de atributos.</a:t>
            </a:r>
          </a:p>
          <a:p>
            <a:r>
              <a:rPr lang="es-ES" dirty="0"/>
              <a:t>¿Qué hacemos?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D07C03-1D6F-45D8-85D0-B094CFE61233}"/>
              </a:ext>
            </a:extLst>
          </p:cNvPr>
          <p:cNvSpPr txBox="1"/>
          <p:nvPr/>
        </p:nvSpPr>
        <p:spPr>
          <a:xfrm>
            <a:off x="1297308" y="2855021"/>
            <a:ext cx="4507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Reducimos el espacio de atributos recortando las zonas blancas dado que no aportan información.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8AAA63-35EA-4694-87B4-7C954D74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33" y="3856616"/>
            <a:ext cx="1381318" cy="16004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31B0A2-3040-4148-8E34-9BCF7D40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63" y="3856616"/>
            <a:ext cx="1189503" cy="160042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F20344E-B578-4DD6-B386-D1B742F87106}"/>
              </a:ext>
            </a:extLst>
          </p:cNvPr>
          <p:cNvSpPr/>
          <p:nvPr/>
        </p:nvSpPr>
        <p:spPr>
          <a:xfrm>
            <a:off x="2589212" y="4454554"/>
            <a:ext cx="1026443" cy="2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353A23-500F-4FEE-9E1F-DE05AEF4577D}"/>
              </a:ext>
            </a:extLst>
          </p:cNvPr>
          <p:cNvSpPr txBox="1"/>
          <p:nvPr/>
        </p:nvSpPr>
        <p:spPr>
          <a:xfrm>
            <a:off x="6333688" y="2855021"/>
            <a:ext cx="374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reducimos el número de atributos interpolando la imagen.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D475FF-3E1F-4367-B5CA-877B8492B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82" y="4009016"/>
            <a:ext cx="1189503" cy="160042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89BD11F-4C15-46C7-8E7D-9A2AA9235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161" y="3801148"/>
            <a:ext cx="2601994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ES" altLang="es-ES" sz="10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gyazo.com/15d237bededfbf7feb52e168887809cb.png">
            <a:extLst>
              <a:ext uri="{FF2B5EF4-FFF2-40B4-BE49-F238E27FC236}">
                <a16:creationId xmlns:a16="http://schemas.microsoft.com/office/drawing/2014/main" id="{7499300D-35CF-4C4A-B15F-3FB01EB8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1" y="3947957"/>
            <a:ext cx="1886532" cy="16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08B08DD-F4A6-4D48-8EC3-946648F1F084}"/>
              </a:ext>
            </a:extLst>
          </p:cNvPr>
          <p:cNvSpPr/>
          <p:nvPr/>
        </p:nvSpPr>
        <p:spPr>
          <a:xfrm>
            <a:off x="7112996" y="4454554"/>
            <a:ext cx="1026443" cy="2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55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A8528-E77E-43F8-9E6B-D5528594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907"/>
          </a:xfrm>
        </p:spPr>
        <p:txBody>
          <a:bodyPr/>
          <a:lstStyle/>
          <a:p>
            <a:r>
              <a:rPr lang="es-ES" dirty="0"/>
              <a:t>Entrenamiento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5C1F0-A64C-455F-B620-27574C8C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407"/>
            <a:ext cx="8915400" cy="4392815"/>
          </a:xfrm>
        </p:spPr>
        <p:txBody>
          <a:bodyPr/>
          <a:lstStyle/>
          <a:p>
            <a:r>
              <a:rPr lang="es-ES" dirty="0"/>
              <a:t>Para el entrenamiento usaremos el 50% de los datos</a:t>
            </a:r>
          </a:p>
          <a:p>
            <a:pPr lvl="1"/>
            <a:r>
              <a:rPr lang="es-ES" dirty="0" err="1"/>
              <a:t>RandomForest</a:t>
            </a:r>
            <a:endParaRPr lang="es-ES" dirty="0"/>
          </a:p>
          <a:p>
            <a:pPr lvl="2"/>
            <a:r>
              <a:rPr lang="es-ES" dirty="0"/>
              <a:t>Crea los árboles de decisión que decidirán por voto a que clase pertenece un ejemplo en la clasificación.</a:t>
            </a:r>
          </a:p>
          <a:p>
            <a:pPr lvl="1"/>
            <a:r>
              <a:rPr lang="es-ES" dirty="0"/>
              <a:t>SCV</a:t>
            </a:r>
          </a:p>
          <a:p>
            <a:pPr lvl="2"/>
            <a:r>
              <a:rPr lang="es-ES" dirty="0"/>
              <a:t>Es un clasificador lineal, por ello calcula el vector de pesos de cada clase.</a:t>
            </a:r>
          </a:p>
          <a:p>
            <a:pPr lvl="1"/>
            <a:r>
              <a:rPr lang="es-ES" dirty="0"/>
              <a:t>KNN</a:t>
            </a:r>
          </a:p>
          <a:p>
            <a:pPr lvl="2"/>
            <a:r>
              <a:rPr lang="es-ES" dirty="0"/>
              <a:t>Simplemente almacena los datos para después calcular las distancias a un ejemplo.</a:t>
            </a:r>
          </a:p>
        </p:txBody>
      </p:sp>
    </p:spTree>
    <p:extLst>
      <p:ext uri="{BB962C8B-B14F-4D97-AF65-F5344CB8AC3E}">
        <p14:creationId xmlns:p14="http://schemas.microsoft.com/office/powerpoint/2010/main" val="275297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34D75-DD80-4D25-BD5A-B2111D5B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3020"/>
          </a:xfrm>
        </p:spPr>
        <p:txBody>
          <a:bodyPr/>
          <a:lstStyle/>
          <a:p>
            <a:r>
              <a:rPr lang="es-ES" dirty="0"/>
              <a:t>Modelos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6567D8-6326-44A5-9CB9-EA55BF43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3" y="3592160"/>
            <a:ext cx="3320143" cy="2641730"/>
          </a:xfrm>
          <a:prstGeom prst="rect">
            <a:avLst/>
          </a:prstGeom>
        </p:spPr>
      </p:pic>
      <p:pic>
        <p:nvPicPr>
          <p:cNvPr id="2052" name="Picture 4" descr="Image result for nearest neighbours">
            <a:extLst>
              <a:ext uri="{FF2B5EF4-FFF2-40B4-BE49-F238E27FC236}">
                <a16:creationId xmlns:a16="http://schemas.microsoft.com/office/drawing/2014/main" id="{C4CFF5C0-6D7C-477D-A0EC-54C73411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72" y="3509608"/>
            <a:ext cx="3632376" cy="27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vm classifier multiclass">
            <a:extLst>
              <a:ext uri="{FF2B5EF4-FFF2-40B4-BE49-F238E27FC236}">
                <a16:creationId xmlns:a16="http://schemas.microsoft.com/office/drawing/2014/main" id="{F2B01B16-6AB9-402C-B967-E0522950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96" y="1221081"/>
            <a:ext cx="3632376" cy="272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3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DC985-6261-48C6-A81D-1FCC54C6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DAB87-E66B-419D-BD54-005243A4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17" y="1504424"/>
            <a:ext cx="4006510" cy="2332051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Scikit-learn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Parámetros:</a:t>
            </a:r>
          </a:p>
          <a:p>
            <a:pPr lvl="2"/>
            <a:r>
              <a:rPr lang="es-ES" dirty="0"/>
              <a:t>Número de arboles:500 </a:t>
            </a:r>
          </a:p>
          <a:p>
            <a:pPr lvl="2"/>
            <a:r>
              <a:rPr lang="es-ES" dirty="0"/>
              <a:t>Profundidad: 10</a:t>
            </a:r>
          </a:p>
          <a:p>
            <a:pPr lvl="2"/>
            <a:r>
              <a:rPr lang="es-ES" dirty="0"/>
              <a:t>Tasa de acierto: 92.57%</a:t>
            </a:r>
          </a:p>
          <a:p>
            <a:pPr lvl="1"/>
            <a:r>
              <a:rPr lang="es-ES" dirty="0"/>
              <a:t>Atributos:</a:t>
            </a:r>
          </a:p>
          <a:p>
            <a:pPr lvl="2"/>
            <a:r>
              <a:rPr lang="es-ES" dirty="0"/>
              <a:t>Interpolados</a:t>
            </a:r>
          </a:p>
          <a:p>
            <a:pPr lvl="2"/>
            <a:r>
              <a:rPr lang="es-ES" dirty="0"/>
              <a:t>Eliminación de columnas y filas poco significativas</a:t>
            </a:r>
          </a:p>
          <a:p>
            <a:pPr lvl="2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3B8428-C53C-4528-B014-17BF5A615CDC}"/>
              </a:ext>
            </a:extLst>
          </p:cNvPr>
          <p:cNvSpPr txBox="1"/>
          <p:nvPr/>
        </p:nvSpPr>
        <p:spPr>
          <a:xfrm>
            <a:off x="6887362" y="46740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Ejemplos de clasificación:</a:t>
            </a:r>
          </a:p>
        </p:txBody>
      </p:sp>
      <p:pic>
        <p:nvPicPr>
          <p:cNvPr id="3074" name="Picture 2" descr="https://gyazo.com/fd7d2efbc6e124329da287041d34fa24.png">
            <a:extLst>
              <a:ext uri="{FF2B5EF4-FFF2-40B4-BE49-F238E27FC236}">
                <a16:creationId xmlns:a16="http://schemas.microsoft.com/office/drawing/2014/main" id="{276C07BB-C64D-475D-9016-5DD904828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0088"/>
            <a:ext cx="67056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yazo.com/9cddfbfe96174d608179f2c74e2101c9.png">
            <a:extLst>
              <a:ext uri="{FF2B5EF4-FFF2-40B4-BE49-F238E27FC236}">
                <a16:creationId xmlns:a16="http://schemas.microsoft.com/office/drawing/2014/main" id="{FA662668-1947-47A9-A9A3-ADC3AEE42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62" y="983174"/>
            <a:ext cx="3209925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2E01C3A-60D1-45FD-9828-EC6A9B5C75B0}"/>
              </a:ext>
            </a:extLst>
          </p:cNvPr>
          <p:cNvSpPr txBox="1"/>
          <p:nvPr/>
        </p:nvSpPr>
        <p:spPr>
          <a:xfrm>
            <a:off x="4565010" y="3608950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confusión:</a:t>
            </a:r>
          </a:p>
        </p:txBody>
      </p:sp>
    </p:spTree>
    <p:extLst>
      <p:ext uri="{BB962C8B-B14F-4D97-AF65-F5344CB8AC3E}">
        <p14:creationId xmlns:p14="http://schemas.microsoft.com/office/powerpoint/2010/main" val="94158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9D475-5634-4BA9-9B18-2B391139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296"/>
          </a:xfrm>
        </p:spPr>
        <p:txBody>
          <a:bodyPr/>
          <a:lstStyle/>
          <a:p>
            <a:r>
              <a:rPr lang="es-ES" dirty="0"/>
              <a:t>SVC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9235B-942B-40FA-9EB3-635F36C9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367406"/>
            <a:ext cx="5990249" cy="2332139"/>
          </a:xfrm>
        </p:spPr>
        <p:txBody>
          <a:bodyPr/>
          <a:lstStyle/>
          <a:p>
            <a:r>
              <a:rPr lang="es-ES" dirty="0" err="1"/>
              <a:t>Scikit-learn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Parámetros:</a:t>
            </a:r>
          </a:p>
          <a:p>
            <a:pPr lvl="2"/>
            <a:r>
              <a:rPr lang="es-ES" dirty="0"/>
              <a:t>Distribución: Gamma(0.001)</a:t>
            </a:r>
          </a:p>
          <a:p>
            <a:pPr lvl="2"/>
            <a:r>
              <a:rPr lang="es-ES" dirty="0"/>
              <a:t>Tasa de acierto: 96.21%</a:t>
            </a:r>
          </a:p>
          <a:p>
            <a:pPr lvl="1"/>
            <a:r>
              <a:rPr lang="es-ES" dirty="0"/>
              <a:t>Atributos:</a:t>
            </a:r>
          </a:p>
          <a:p>
            <a:pPr lvl="2"/>
            <a:r>
              <a:rPr lang="es-ES" dirty="0"/>
              <a:t>Eliminación de columnas y filas poco significativas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B3C9FB-FA3C-4A58-848D-9120A1D46F04}"/>
              </a:ext>
            </a:extLst>
          </p:cNvPr>
          <p:cNvSpPr txBox="1"/>
          <p:nvPr/>
        </p:nvSpPr>
        <p:spPr>
          <a:xfrm>
            <a:off x="6887362" y="46740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Ejemplos de clasificación: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F5E22-0FF1-4BC0-8FB7-4B989A5B6A9C}"/>
              </a:ext>
            </a:extLst>
          </p:cNvPr>
          <p:cNvSpPr txBox="1"/>
          <p:nvPr/>
        </p:nvSpPr>
        <p:spPr>
          <a:xfrm>
            <a:off x="3682512" y="3699545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confusión:</a:t>
            </a:r>
          </a:p>
        </p:txBody>
      </p:sp>
      <p:pic>
        <p:nvPicPr>
          <p:cNvPr id="4098" name="Picture 2" descr="https://gyazo.com/3f0ce2f031fa684792f830d86e88ecc6.png">
            <a:extLst>
              <a:ext uri="{FF2B5EF4-FFF2-40B4-BE49-F238E27FC236}">
                <a16:creationId xmlns:a16="http://schemas.microsoft.com/office/drawing/2014/main" id="{FDFC38B7-DDEF-47B4-B417-A62999EB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37" y="993442"/>
            <a:ext cx="341947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yazo.com/18a75179e71de97f1497c47ce3792702.png">
            <a:extLst>
              <a:ext uri="{FF2B5EF4-FFF2-40B4-BE49-F238E27FC236}">
                <a16:creationId xmlns:a16="http://schemas.microsoft.com/office/drawing/2014/main" id="{DB169067-0AC3-459E-8FC8-B5304422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75" y="4056967"/>
            <a:ext cx="65151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835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443</Words>
  <Application>Microsoft Office PowerPoint</Application>
  <PresentationFormat>Panorámica</PresentationFormat>
  <Paragraphs>78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Espiral</vt:lpstr>
      <vt:lpstr>Proyecto Alfabeto</vt:lpstr>
      <vt:lpstr>Problema</vt:lpstr>
      <vt:lpstr>Datos</vt:lpstr>
      <vt:lpstr>Preprocesamiento</vt:lpstr>
      <vt:lpstr>Atributos</vt:lpstr>
      <vt:lpstr>Entrenamiento</vt:lpstr>
      <vt:lpstr>Modelos</vt:lpstr>
      <vt:lpstr>Random Forest</vt:lpstr>
      <vt:lpstr>SVC</vt:lpstr>
      <vt:lpstr>KNN</vt:lpstr>
      <vt:lpstr>Número de atributos vs Tasa de acierto</vt:lpstr>
      <vt:lpstr>Tiempo vs Tasa de acierto</vt:lpstr>
      <vt:lpstr>Atributos vs Tiempo de clasificación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Alfabeto</dc:title>
  <dc:creator>Emilio</dc:creator>
  <cp:lastModifiedBy>Emilio</cp:lastModifiedBy>
  <cp:revision>10</cp:revision>
  <dcterms:created xsi:type="dcterms:W3CDTF">2019-01-07T17:36:23Z</dcterms:created>
  <dcterms:modified xsi:type="dcterms:W3CDTF">2019-01-07T23:31:39Z</dcterms:modified>
</cp:coreProperties>
</file>