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7" r:id="rId5"/>
    <p:sldId id="259" r:id="rId6"/>
    <p:sldId id="260" r:id="rId7"/>
    <p:sldId id="262" r:id="rId8"/>
    <p:sldId id="258" r:id="rId9"/>
    <p:sldId id="269" r:id="rId10"/>
    <p:sldId id="264" r:id="rId11"/>
    <p:sldId id="265" r:id="rId12"/>
    <p:sldId id="261" r:id="rId13"/>
    <p:sldId id="270" r:id="rId14"/>
    <p:sldId id="268"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8" d="100"/>
          <a:sy n="108"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85F4A-0D36-47BC-B712-0F33538722A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FF452CC-3106-42D1-8DFE-6D1B47D84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5D8EBAA-4F3F-4C9C-913C-9B5A0091A812}"/>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5" name="Marcador de pie de página 4">
            <a:extLst>
              <a:ext uri="{FF2B5EF4-FFF2-40B4-BE49-F238E27FC236}">
                <a16:creationId xmlns:a16="http://schemas.microsoft.com/office/drawing/2014/main" id="{92204581-67C9-4066-B6E5-E21052A13EF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102EC7E-2174-4DCA-A0C7-D7A9FF92C0E9}"/>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180995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163FA-229D-442F-BE9A-EEFC3EAA758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2A744A9-3B72-4076-A85B-E6CB54AE6F8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1881E71-D1FD-4401-B62D-61DBC87AAA4A}"/>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5" name="Marcador de pie de página 4">
            <a:extLst>
              <a:ext uri="{FF2B5EF4-FFF2-40B4-BE49-F238E27FC236}">
                <a16:creationId xmlns:a16="http://schemas.microsoft.com/office/drawing/2014/main" id="{3063250F-C617-4F90-9C9A-121A73A3912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2B5272E-956A-4E07-AF6E-D3A63D3FBD17}"/>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305943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558C28-CBC7-4FC7-9DF3-672A671157A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D713A5F-48C6-4CC7-9B19-E68A53D1F1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B2085DA-5AAC-494D-B445-C66849D01BB1}"/>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5" name="Marcador de pie de página 4">
            <a:extLst>
              <a:ext uri="{FF2B5EF4-FFF2-40B4-BE49-F238E27FC236}">
                <a16:creationId xmlns:a16="http://schemas.microsoft.com/office/drawing/2014/main" id="{43DE8402-420E-4922-BBBD-6DF4366BC35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12F768-826C-48B9-95A0-DB36714BFCB0}"/>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164801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24E69-07C3-4072-B1FD-6EEE125467C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D0C6801-BE9B-45BE-B3F2-CFB3C4AFFC2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8079F23-0264-46ED-81DA-8E1124D7789F}"/>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5" name="Marcador de pie de página 4">
            <a:extLst>
              <a:ext uri="{FF2B5EF4-FFF2-40B4-BE49-F238E27FC236}">
                <a16:creationId xmlns:a16="http://schemas.microsoft.com/office/drawing/2014/main" id="{E860ACAB-2BCD-4DDE-AA4E-BAB95BFA03A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72409C4-09B3-49CE-87F9-DD9535060774}"/>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15887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A6DD4-E3E6-4D87-B2EF-057C6B4787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02922F-AE77-4CE5-BB42-5BBCEDA8B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B93B895-85EC-4AC9-9F17-9F6A83501D0A}"/>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5" name="Marcador de pie de página 4">
            <a:extLst>
              <a:ext uri="{FF2B5EF4-FFF2-40B4-BE49-F238E27FC236}">
                <a16:creationId xmlns:a16="http://schemas.microsoft.com/office/drawing/2014/main" id="{0FF986D2-D444-4FFB-92FF-80CFBFEB9E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094201B-E499-4CEF-9530-2D11B30C24D2}"/>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10826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58E70-1C15-4D14-B87A-82614A9CA7F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FC6971D-3E11-4BF2-829B-5AEB7B34F30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E8AAA1C-EB50-431F-A225-174A0F59DF1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92E822B-37BC-48AA-9048-240373C6B01E}"/>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6" name="Marcador de pie de página 5">
            <a:extLst>
              <a:ext uri="{FF2B5EF4-FFF2-40B4-BE49-F238E27FC236}">
                <a16:creationId xmlns:a16="http://schemas.microsoft.com/office/drawing/2014/main" id="{7231A700-35AC-4690-96B6-6FBEBCE5B86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76E4945-8C58-4584-97E7-C635618F1194}"/>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415287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80722-455D-444A-B423-FBFFD4BB31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04EF08-75E7-4721-9B3D-264B3609D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0E226F2-B215-493B-A7AA-5ECA475B0D6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78B4353-A4C6-402D-8E10-2491EC5AB7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0FE8D3-3355-4DC7-9397-34B0C98257A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8B1050D-4DB4-4407-8CF8-4B4FAE1D1448}"/>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8" name="Marcador de pie de página 7">
            <a:extLst>
              <a:ext uri="{FF2B5EF4-FFF2-40B4-BE49-F238E27FC236}">
                <a16:creationId xmlns:a16="http://schemas.microsoft.com/office/drawing/2014/main" id="{76B798C8-44C8-42D7-AA88-D3691B997F7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E88FCF1-1955-4BDB-B33B-1B2BF9A91AAC}"/>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9483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48854-1552-46FE-A429-6018AF7E289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E13681E-3BE4-4255-9D4E-8F4ED6B4F998}"/>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4" name="Marcador de pie de página 3">
            <a:extLst>
              <a:ext uri="{FF2B5EF4-FFF2-40B4-BE49-F238E27FC236}">
                <a16:creationId xmlns:a16="http://schemas.microsoft.com/office/drawing/2014/main" id="{684B5868-45C8-421E-8AF7-3B55DD584A9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F90FB87-A67A-4D77-AABF-4F339E772EB8}"/>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9455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30A9ADB-9A54-48E4-9DCB-17FAB23E4339}"/>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3" name="Marcador de pie de página 2">
            <a:extLst>
              <a:ext uri="{FF2B5EF4-FFF2-40B4-BE49-F238E27FC236}">
                <a16:creationId xmlns:a16="http://schemas.microsoft.com/office/drawing/2014/main" id="{935562D4-EC8B-4306-B3A0-4EF3F7020D0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FDDF24-A3DE-439E-9BB6-7BDBB7123100}"/>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330381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7688F-6117-4FC6-AD16-6FC11B7245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BA71221-06B6-449D-9806-A4E2D6D7F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621EA0C-3F23-484F-BD1C-B486E85D9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79F06A-528A-497F-8DEF-B73110741BA0}"/>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6" name="Marcador de pie de página 5">
            <a:extLst>
              <a:ext uri="{FF2B5EF4-FFF2-40B4-BE49-F238E27FC236}">
                <a16:creationId xmlns:a16="http://schemas.microsoft.com/office/drawing/2014/main" id="{40D2FF1D-0EB5-43B5-B77E-DAB1B45CF36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147447-A8F1-4870-9EF8-DF7B0EB23D4C}"/>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21340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1D190-CF02-4D8D-860D-7D79078AF8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7CF1CD0-16C1-4E77-97D5-A9C3D9112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C546464-2501-4CD1-AAED-3153E8A87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D9E420-3D5A-46C2-85FA-0BEC8BF1F115}"/>
              </a:ext>
            </a:extLst>
          </p:cNvPr>
          <p:cNvSpPr>
            <a:spLocks noGrp="1"/>
          </p:cNvSpPr>
          <p:nvPr>
            <p:ph type="dt" sz="half" idx="10"/>
          </p:nvPr>
        </p:nvSpPr>
        <p:spPr/>
        <p:txBody>
          <a:bodyPr/>
          <a:lstStyle/>
          <a:p>
            <a:fld id="{C69FE64D-6858-45A7-A9A4-5DBE9B114DF6}" type="datetimeFigureOut">
              <a:rPr lang="es-MX" smtClean="0"/>
              <a:t>10/11/2021</a:t>
            </a:fld>
            <a:endParaRPr lang="es-MX"/>
          </a:p>
        </p:txBody>
      </p:sp>
      <p:sp>
        <p:nvSpPr>
          <p:cNvPr id="6" name="Marcador de pie de página 5">
            <a:extLst>
              <a:ext uri="{FF2B5EF4-FFF2-40B4-BE49-F238E27FC236}">
                <a16:creationId xmlns:a16="http://schemas.microsoft.com/office/drawing/2014/main" id="{BC3B2F55-6151-4A62-A9FC-7B1B111E767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041006A-45DE-4D52-82E9-AA7B213CE79D}"/>
              </a:ext>
            </a:extLst>
          </p:cNvPr>
          <p:cNvSpPr>
            <a:spLocks noGrp="1"/>
          </p:cNvSpPr>
          <p:nvPr>
            <p:ph type="sldNum" sz="quarter" idx="12"/>
          </p:nvPr>
        </p:nvSpPr>
        <p:spPr/>
        <p:txBody>
          <a:bodyPr/>
          <a:lstStyle/>
          <a:p>
            <a:fld id="{AD7E2FF6-A53D-4471-AED1-52C9D353830C}" type="slidenum">
              <a:rPr lang="es-MX" smtClean="0"/>
              <a:t>‹Nº›</a:t>
            </a:fld>
            <a:endParaRPr lang="es-MX"/>
          </a:p>
        </p:txBody>
      </p:sp>
    </p:spTree>
    <p:extLst>
      <p:ext uri="{BB962C8B-B14F-4D97-AF65-F5344CB8AC3E}">
        <p14:creationId xmlns:p14="http://schemas.microsoft.com/office/powerpoint/2010/main" val="365423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DAE3E4-78AF-43B1-8382-9F173D8C9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F9B1314-FB9B-4F81-8552-E3776DEA7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C049C2A-5164-475A-9BAC-EF1A8235F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FE64D-6858-45A7-A9A4-5DBE9B114DF6}" type="datetimeFigureOut">
              <a:rPr lang="es-MX" smtClean="0"/>
              <a:t>10/11/2021</a:t>
            </a:fld>
            <a:endParaRPr lang="es-MX"/>
          </a:p>
        </p:txBody>
      </p:sp>
      <p:sp>
        <p:nvSpPr>
          <p:cNvPr id="5" name="Marcador de pie de página 4">
            <a:extLst>
              <a:ext uri="{FF2B5EF4-FFF2-40B4-BE49-F238E27FC236}">
                <a16:creationId xmlns:a16="http://schemas.microsoft.com/office/drawing/2014/main" id="{D530A340-652D-4328-9AE9-9A2AC7BC0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173B8111-E7F0-4E17-A0E8-FB74D6E59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E2FF6-A53D-4471-AED1-52C9D353830C}" type="slidenum">
              <a:rPr lang="es-MX" smtClean="0"/>
              <a:t>‹Nº›</a:t>
            </a:fld>
            <a:endParaRPr lang="es-MX"/>
          </a:p>
        </p:txBody>
      </p:sp>
    </p:spTree>
    <p:extLst>
      <p:ext uri="{BB962C8B-B14F-4D97-AF65-F5344CB8AC3E}">
        <p14:creationId xmlns:p14="http://schemas.microsoft.com/office/powerpoint/2010/main" val="2862000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259ADD02-302B-42CC-8E54-E9B9A69B3185}"/>
              </a:ext>
            </a:extLst>
          </p:cNvPr>
          <p:cNvSpPr>
            <a:spLocks noGrp="1"/>
          </p:cNvSpPr>
          <p:nvPr>
            <p:ph type="subTitle" idx="1"/>
          </p:nvPr>
        </p:nvSpPr>
        <p:spPr>
          <a:xfrm>
            <a:off x="674237" y="4170501"/>
            <a:ext cx="3657600" cy="1525597"/>
          </a:xfrm>
        </p:spPr>
        <p:txBody>
          <a:bodyPr>
            <a:normAutofit/>
          </a:bodyPr>
          <a:lstStyle/>
          <a:p>
            <a:r>
              <a:rPr lang="es-MX" sz="1100">
                <a:solidFill>
                  <a:srgbClr val="FFFFFF"/>
                </a:solidFill>
              </a:rPr>
              <a:t>Alumnos: André Mejía Valenzuela, Emilio Gómez Breschi</a:t>
            </a:r>
          </a:p>
          <a:p>
            <a:r>
              <a:rPr lang="es-MX" sz="1100">
                <a:solidFill>
                  <a:srgbClr val="FFFFFF"/>
                </a:solidFill>
              </a:rPr>
              <a:t>Registros: 19300104, 19300100</a:t>
            </a:r>
          </a:p>
          <a:p>
            <a:r>
              <a:rPr lang="es-MX" sz="1100">
                <a:solidFill>
                  <a:srgbClr val="FFFFFF"/>
                </a:solidFill>
              </a:rPr>
              <a:t>Materia: Programación Orientada a Objetos</a:t>
            </a:r>
          </a:p>
          <a:p>
            <a:r>
              <a:rPr lang="es-MX" sz="1100">
                <a:solidFill>
                  <a:srgbClr val="FFFFFF"/>
                </a:solidFill>
              </a:rPr>
              <a:t>Fecha: 09/11/2021</a:t>
            </a:r>
          </a:p>
          <a:p>
            <a:r>
              <a:rPr lang="es-MX" sz="1100">
                <a:solidFill>
                  <a:srgbClr val="FFFFFF"/>
                </a:solidFill>
              </a:rPr>
              <a:t>Maestra: MIA. Sonia E. Ibáñez de la 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F6E6AA01-0849-457A-9DFB-DE619E2BC5B8}"/>
              </a:ext>
            </a:extLst>
          </p:cNvPr>
          <p:cNvPicPr>
            <a:picLocks noChangeAspect="1"/>
          </p:cNvPicPr>
          <p:nvPr/>
        </p:nvPicPr>
        <p:blipFill>
          <a:blip r:embed="rId2"/>
          <a:stretch>
            <a:fillRect/>
          </a:stretch>
        </p:blipFill>
        <p:spPr>
          <a:xfrm>
            <a:off x="5153822" y="827937"/>
            <a:ext cx="6553545" cy="5210068"/>
          </a:xfrm>
          <a:prstGeom prst="rect">
            <a:avLst/>
          </a:prstGeom>
        </p:spPr>
      </p:pic>
    </p:spTree>
    <p:extLst>
      <p:ext uri="{BB962C8B-B14F-4D97-AF65-F5344CB8AC3E}">
        <p14:creationId xmlns:p14="http://schemas.microsoft.com/office/powerpoint/2010/main" val="200905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898727-8919-412E-BBB5-AC1DE3C537B6}"/>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Sintaxis</a:t>
            </a:r>
          </a:p>
        </p:txBody>
      </p:sp>
      <p:sp>
        <p:nvSpPr>
          <p:cNvPr id="3" name="Marcador de contenido 2">
            <a:extLst>
              <a:ext uri="{FF2B5EF4-FFF2-40B4-BE49-F238E27FC236}">
                <a16:creationId xmlns:a16="http://schemas.microsoft.com/office/drawing/2014/main" id="{7666E2F4-BA98-4D7D-8028-AD37CE19D021}"/>
              </a:ext>
            </a:extLst>
          </p:cNvPr>
          <p:cNvSpPr>
            <a:spLocks noGrp="1"/>
          </p:cNvSpPr>
          <p:nvPr>
            <p:ph idx="1"/>
          </p:nvPr>
        </p:nvSpPr>
        <p:spPr>
          <a:xfrm>
            <a:off x="1371599" y="2318197"/>
            <a:ext cx="9724031" cy="3683358"/>
          </a:xfrm>
        </p:spPr>
        <p:txBody>
          <a:bodyPr anchor="ctr">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s-MX" sz="2000" b="0" i="0" u="none" strike="noStrike" kern="1200" cap="none" spc="0" normalizeH="0" baseline="0" noProof="0">
                <a:ln>
                  <a:noFill/>
                </a:ln>
                <a:effectLst/>
                <a:uLnTx/>
                <a:uFillTx/>
                <a:latin typeface="Consolas" panose="020B0609020204030204" pitchFamily="49" charset="0"/>
                <a:ea typeface="+mn-ea"/>
                <a:cs typeface="+mn-cs"/>
              </a:rPr>
              <a:t>class nombreDeLaClase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s-MX" sz="2000" b="0" i="0" u="none" strike="noStrike" kern="1200" cap="none" spc="0" normalizeH="0" baseline="0" noProof="0">
                <a:ln>
                  <a:noFill/>
                </a:ln>
                <a:effectLst/>
                <a:uLnTx/>
                <a:uFillTx/>
                <a:latin typeface="Consolas" panose="020B0609020204030204" pitchFamily="49" charset="0"/>
                <a:ea typeface="+mn-ea"/>
                <a:cs typeface="+mn-cs"/>
              </a:rPr>
              <a:t>Tipo de dato: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s-MX" sz="2000" b="0" i="0" u="none" strike="noStrike" kern="1200" cap="none" spc="0" normalizeH="0" baseline="0" noProof="0">
                <a:ln>
                  <a:noFill/>
                </a:ln>
                <a:effectLst/>
                <a:uLnTx/>
                <a:uFillTx/>
                <a:latin typeface="Consolas" panose="020B0609020204030204" pitchFamily="49" charset="0"/>
                <a:ea typeface="+mn-ea"/>
                <a:cs typeface="+mn-cs"/>
              </a:rPr>
              <a:t>       bool operator</a:t>
            </a:r>
            <a:r>
              <a:rPr lang="es-MX" sz="2000">
                <a:latin typeface="Consolas" panose="020B0609020204030204" pitchFamily="49" charset="0"/>
              </a:rPr>
              <a:t>!=</a:t>
            </a:r>
            <a:r>
              <a:rPr kumimoji="0" lang="es-MX" sz="2000" b="0" i="0" u="none" strike="noStrike" kern="1200" cap="none" spc="0" normalizeH="0" baseline="0" noProof="0">
                <a:ln>
                  <a:noFill/>
                </a:ln>
                <a:effectLst/>
                <a:uLnTx/>
                <a:uFillTx/>
                <a:latin typeface="Consolas" panose="020B0609020204030204" pitchFamily="49" charset="0"/>
                <a:ea typeface="+mn-ea"/>
                <a:cs typeface="+mn-cs"/>
              </a:rPr>
              <a:t> (/* parámetros */)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s-MX" sz="2000" b="0" i="0" u="none" strike="noStrike" kern="1200" cap="none" spc="0" normalizeH="0" baseline="0" noProof="0">
                <a:ln>
                  <a:noFill/>
                </a:ln>
                <a:effectLst/>
                <a:uLnTx/>
                <a:uFillTx/>
                <a:latin typeface="Consolas" panose="020B0609020204030204" pitchFamily="49" charset="0"/>
                <a:ea typeface="+mn-ea"/>
                <a:cs typeface="+mn-cs"/>
              </a:rPr>
              <a:t>		// Código, asegurar de retornan true o false</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s-MX" sz="2000" b="0" i="0" u="none" strike="noStrike" kern="1200" cap="none" spc="0" normalizeH="0" baseline="0" noProof="0">
                <a:ln>
                  <a:noFill/>
                </a:ln>
                <a:effectLst/>
                <a:uLnTx/>
                <a:uFillTx/>
                <a:latin typeface="Consolas" panose="020B0609020204030204" pitchFamily="49" charset="0"/>
                <a:ea typeface="+mn-ea"/>
                <a:cs typeface="+mn-cs"/>
              </a:rPr>
              <a:t>      }</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s-MX" sz="2000" b="0" i="0" u="none" strike="noStrike" kern="1200" cap="none" spc="0" normalizeH="0" baseline="0" noProof="0">
                <a:ln>
                  <a:noFill/>
                </a:ln>
                <a:effectLst/>
                <a:uLnTx/>
                <a:uFillTx/>
                <a:latin typeface="Consolas" panose="020B0609020204030204" pitchFamily="49" charset="0"/>
                <a:ea typeface="+mn-ea"/>
                <a:cs typeface="+mn-cs"/>
              </a:rPr>
              <a:t>}; (Rodríguez, 2019)</a:t>
            </a:r>
          </a:p>
          <a:p>
            <a:endParaRPr lang="es-MX" sz="2000"/>
          </a:p>
        </p:txBody>
      </p:sp>
    </p:spTree>
    <p:extLst>
      <p:ext uri="{BB962C8B-B14F-4D97-AF65-F5344CB8AC3E}">
        <p14:creationId xmlns:p14="http://schemas.microsoft.com/office/powerpoint/2010/main" val="293949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D1280-FF01-4175-815A-6436A9A457E3}"/>
              </a:ext>
            </a:extLst>
          </p:cNvPr>
          <p:cNvSpPr>
            <a:spLocks noGrp="1"/>
          </p:cNvSpPr>
          <p:nvPr>
            <p:ph type="title"/>
          </p:nvPr>
        </p:nvSpPr>
        <p:spPr/>
        <p:txBody>
          <a:bodyPr/>
          <a:lstStyle/>
          <a:p>
            <a:r>
              <a:rPr lang="es-MX" dirty="0"/>
              <a:t> Ventajas y desventajas con otros</a:t>
            </a:r>
          </a:p>
        </p:txBody>
      </p:sp>
      <p:sp>
        <p:nvSpPr>
          <p:cNvPr id="3" name="Marcador de contenido 2">
            <a:extLst>
              <a:ext uri="{FF2B5EF4-FFF2-40B4-BE49-F238E27FC236}">
                <a16:creationId xmlns:a16="http://schemas.microsoft.com/office/drawing/2014/main" id="{A9E6E9A3-E168-4EF1-A8EB-AA2310D5297E}"/>
              </a:ext>
            </a:extLst>
          </p:cNvPr>
          <p:cNvSpPr>
            <a:spLocks noGrp="1"/>
          </p:cNvSpPr>
          <p:nvPr>
            <p:ph idx="1"/>
          </p:nvPr>
        </p:nvSpPr>
        <p:spPr/>
        <p:txBody>
          <a:bodyPr/>
          <a:lstStyle/>
          <a:p>
            <a:r>
              <a:rPr lang="es-ES" dirty="0"/>
              <a:t>Para las cadenas de caracteres somos mas precisos en lo que no queremos que se introduzca. </a:t>
            </a:r>
            <a:r>
              <a:rPr lang="es-MX" dirty="0"/>
              <a:t>(Ventaja)</a:t>
            </a:r>
          </a:p>
          <a:p>
            <a:r>
              <a:rPr lang="es-MX" dirty="0"/>
              <a:t>Podemos usarlo bien tanto en cadenas de caracteres como para números</a:t>
            </a:r>
            <a:r>
              <a:rPr lang="es-ES" dirty="0"/>
              <a:t>. (Ventaja)</a:t>
            </a:r>
            <a:endParaRPr lang="es-MX" dirty="0"/>
          </a:p>
          <a:p>
            <a:r>
              <a:rPr lang="es-MX" dirty="0"/>
              <a:t>Debemos ser muy especifico de como escribimos algo. (Desventaja)</a:t>
            </a:r>
          </a:p>
          <a:p>
            <a:r>
              <a:rPr lang="es-MX" dirty="0"/>
              <a:t>Debemos poner de uno en uno todo a lo que no queremos que sea igual. (Desventaja)</a:t>
            </a:r>
          </a:p>
        </p:txBody>
      </p:sp>
    </p:spTree>
    <p:extLst>
      <p:ext uri="{BB962C8B-B14F-4D97-AF65-F5344CB8AC3E}">
        <p14:creationId xmlns:p14="http://schemas.microsoft.com/office/powerpoint/2010/main" val="144340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16FE7F-8209-42E4-8CB4-AC326E6C6A9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Ejemplo completo</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Marcador de contenido 3" descr="Texto&#10;&#10;Descripción generada automáticamente">
            <a:extLst>
              <a:ext uri="{FF2B5EF4-FFF2-40B4-BE49-F238E27FC236}">
                <a16:creationId xmlns:a16="http://schemas.microsoft.com/office/drawing/2014/main" id="{B48C07B8-B000-4AFF-9163-4C62423F112F}"/>
              </a:ext>
            </a:extLst>
          </p:cNvPr>
          <p:cNvPicPr>
            <a:picLocks noGrp="1" noChangeAspect="1"/>
          </p:cNvPicPr>
          <p:nvPr>
            <p:ph idx="1"/>
          </p:nvPr>
        </p:nvPicPr>
        <p:blipFill rotWithShape="1">
          <a:blip r:embed="rId2"/>
          <a:srcRect t="2845" r="-2" b="-2"/>
          <a:stretch/>
        </p:blipFill>
        <p:spPr>
          <a:xfrm>
            <a:off x="331567" y="2596895"/>
            <a:ext cx="5455917" cy="3657482"/>
          </a:xfrm>
          <a:prstGeom prst="rect">
            <a:avLst/>
          </a:prstGeom>
        </p:spPr>
      </p:pic>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n 6" descr="Texto&#10;&#10;Descripción generada automáticamente">
            <a:extLst>
              <a:ext uri="{FF2B5EF4-FFF2-40B4-BE49-F238E27FC236}">
                <a16:creationId xmlns:a16="http://schemas.microsoft.com/office/drawing/2014/main" id="{9BA29902-ECFF-4AE1-A489-50437215FD0C}"/>
              </a:ext>
            </a:extLst>
          </p:cNvPr>
          <p:cNvPicPr>
            <a:picLocks noChangeAspect="1"/>
          </p:cNvPicPr>
          <p:nvPr/>
        </p:nvPicPr>
        <p:blipFill rotWithShape="1">
          <a:blip r:embed="rId3"/>
          <a:srcRect r="7141"/>
          <a:stretch/>
        </p:blipFill>
        <p:spPr>
          <a:xfrm>
            <a:off x="6445073" y="2596891"/>
            <a:ext cx="5455917" cy="3657490"/>
          </a:xfrm>
          <a:prstGeom prst="rect">
            <a:avLst/>
          </a:prstGeom>
        </p:spPr>
      </p:pic>
    </p:spTree>
    <p:extLst>
      <p:ext uri="{BB962C8B-B14F-4D97-AF65-F5344CB8AC3E}">
        <p14:creationId xmlns:p14="http://schemas.microsoft.com/office/powerpoint/2010/main" val="397627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AD0CBA-BBBD-4DF1-9D6E-20B6B139DA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Pantallas de Compilación</a:t>
            </a:r>
          </a:p>
        </p:txBody>
      </p:sp>
      <p:pic>
        <p:nvPicPr>
          <p:cNvPr id="5" name="Marcador de contenido 4">
            <a:extLst>
              <a:ext uri="{FF2B5EF4-FFF2-40B4-BE49-F238E27FC236}">
                <a16:creationId xmlns:a16="http://schemas.microsoft.com/office/drawing/2014/main" id="{7DDA07E8-F18E-43D0-951E-C9C63BA07BBA}"/>
              </a:ext>
            </a:extLst>
          </p:cNvPr>
          <p:cNvPicPr>
            <a:picLocks noGrp="1" noChangeAspect="1"/>
          </p:cNvPicPr>
          <p:nvPr>
            <p:ph idx="1"/>
          </p:nvPr>
        </p:nvPicPr>
        <p:blipFill>
          <a:blip r:embed="rId2"/>
          <a:stretch>
            <a:fillRect/>
          </a:stretch>
        </p:blipFill>
        <p:spPr>
          <a:xfrm>
            <a:off x="2046046" y="1675227"/>
            <a:ext cx="8099908" cy="4394199"/>
          </a:xfrm>
          <a:prstGeom prst="rect">
            <a:avLst/>
          </a:prstGeom>
        </p:spPr>
      </p:pic>
    </p:spTree>
    <p:extLst>
      <p:ext uri="{BB962C8B-B14F-4D97-AF65-F5344CB8AC3E}">
        <p14:creationId xmlns:p14="http://schemas.microsoft.com/office/powerpoint/2010/main" val="378617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077F8F5-F586-46AB-B8FA-59FB680EC25D}"/>
              </a:ext>
            </a:extLst>
          </p:cNvPr>
          <p:cNvSpPr>
            <a:spLocks noGrp="1"/>
          </p:cNvSpPr>
          <p:nvPr>
            <p:ph type="title"/>
          </p:nvPr>
        </p:nvSpPr>
        <p:spPr>
          <a:xfrm>
            <a:off x="826396" y="586855"/>
            <a:ext cx="4230100" cy="3387497"/>
          </a:xfrm>
        </p:spPr>
        <p:txBody>
          <a:bodyPr anchor="b">
            <a:normAutofit/>
          </a:bodyPr>
          <a:lstStyle/>
          <a:p>
            <a:pPr algn="r"/>
            <a:r>
              <a:rPr lang="es-ES" sz="4000">
                <a:solidFill>
                  <a:srgbClr val="FFFFFF"/>
                </a:solidFill>
              </a:rPr>
              <a:t>Bibliografía </a:t>
            </a:r>
            <a:endParaRPr lang="es-MX" sz="4000">
              <a:solidFill>
                <a:srgbClr val="FFFFFF"/>
              </a:solidFill>
            </a:endParaRPr>
          </a:p>
        </p:txBody>
      </p:sp>
      <p:sp>
        <p:nvSpPr>
          <p:cNvPr id="3" name="Marcador de contenido 2">
            <a:extLst>
              <a:ext uri="{FF2B5EF4-FFF2-40B4-BE49-F238E27FC236}">
                <a16:creationId xmlns:a16="http://schemas.microsoft.com/office/drawing/2014/main" id="{260B455C-5CFA-4DC7-9141-FB4285D6FA64}"/>
              </a:ext>
            </a:extLst>
          </p:cNvPr>
          <p:cNvSpPr>
            <a:spLocks noGrp="1"/>
          </p:cNvSpPr>
          <p:nvPr>
            <p:ph idx="1"/>
          </p:nvPr>
        </p:nvSpPr>
        <p:spPr>
          <a:xfrm>
            <a:off x="6503158" y="649480"/>
            <a:ext cx="4862447" cy="5546047"/>
          </a:xfrm>
        </p:spPr>
        <p:txBody>
          <a:bodyPr anchor="ctr">
            <a:normAutofit/>
          </a:bodyPr>
          <a:lstStyle/>
          <a:p>
            <a:r>
              <a:rPr lang="es-MX" sz="2000"/>
              <a:t>Rodríguez, G. (2017, septiembre 23). Sobrecarga de Operadores Relacionales. Retraído noviembre 10, 2021, de https://www.zator.com/Cpp/E4_9_18b1.htm. </a:t>
            </a:r>
          </a:p>
          <a:p>
            <a:r>
              <a:rPr lang="es-MX" sz="2000"/>
              <a:t>Rodríguez, G. (2019, septiembre 1). Curso de C++. Operadores Relacionales. Retraído noviembre 10, 2021, de https://www.zator.com/Cpp/E4_9_12.htm. </a:t>
            </a:r>
          </a:p>
        </p:txBody>
      </p:sp>
    </p:spTree>
    <p:extLst>
      <p:ext uri="{BB962C8B-B14F-4D97-AF65-F5344CB8AC3E}">
        <p14:creationId xmlns:p14="http://schemas.microsoft.com/office/powerpoint/2010/main" val="304161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E64CE40-D8C7-4260-89AE-182CB48721B8}"/>
              </a:ext>
            </a:extLst>
          </p:cNvPr>
          <p:cNvSpPr>
            <a:spLocks noGrp="1"/>
          </p:cNvSpPr>
          <p:nvPr>
            <p:ph type="ctrTitle"/>
          </p:nvPr>
        </p:nvSpPr>
        <p:spPr>
          <a:xfrm>
            <a:off x="2026693" y="1030406"/>
            <a:ext cx="8147713" cy="3081242"/>
          </a:xfrm>
        </p:spPr>
        <p:txBody>
          <a:bodyPr anchor="ctr">
            <a:normAutofit/>
          </a:bodyPr>
          <a:lstStyle/>
          <a:p>
            <a:r>
              <a:rPr lang="es-ES" sz="4800">
                <a:solidFill>
                  <a:srgbClr val="FFFFFF"/>
                </a:solidFill>
              </a:rPr>
              <a:t>Sobrecarga del Operador &gt;</a:t>
            </a:r>
            <a:endParaRPr lang="es-MX" sz="4800">
              <a:solidFill>
                <a:srgbClr val="FFFFFF"/>
              </a:solidFill>
            </a:endParaRPr>
          </a:p>
        </p:txBody>
      </p:sp>
    </p:spTree>
    <p:extLst>
      <p:ext uri="{BB962C8B-B14F-4D97-AF65-F5344CB8AC3E}">
        <p14:creationId xmlns:p14="http://schemas.microsoft.com/office/powerpoint/2010/main" val="362980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968709E-A230-42A8-A641-483BEDB2F80E}"/>
              </a:ext>
            </a:extLst>
          </p:cNvPr>
          <p:cNvSpPr>
            <a:spLocks noGrp="1"/>
          </p:cNvSpPr>
          <p:nvPr>
            <p:ph type="title"/>
          </p:nvPr>
        </p:nvSpPr>
        <p:spPr>
          <a:xfrm>
            <a:off x="1371599" y="294538"/>
            <a:ext cx="9895951" cy="1033669"/>
          </a:xfrm>
        </p:spPr>
        <p:txBody>
          <a:bodyPr>
            <a:normAutofit/>
          </a:bodyPr>
          <a:lstStyle/>
          <a:p>
            <a:r>
              <a:rPr lang="es-MX" sz="3700">
                <a:solidFill>
                  <a:srgbClr val="FFFFFF"/>
                </a:solidFill>
              </a:rPr>
              <a:t>Que tipo de operador es y requerimientos de uso</a:t>
            </a:r>
          </a:p>
        </p:txBody>
      </p:sp>
      <p:sp>
        <p:nvSpPr>
          <p:cNvPr id="3" name="Marcador de contenido 2">
            <a:extLst>
              <a:ext uri="{FF2B5EF4-FFF2-40B4-BE49-F238E27FC236}">
                <a16:creationId xmlns:a16="http://schemas.microsoft.com/office/drawing/2014/main" id="{C335897F-3BC2-4A3C-A53E-C05426B431E1}"/>
              </a:ext>
            </a:extLst>
          </p:cNvPr>
          <p:cNvSpPr>
            <a:spLocks noGrp="1"/>
          </p:cNvSpPr>
          <p:nvPr>
            <p:ph idx="1"/>
          </p:nvPr>
        </p:nvSpPr>
        <p:spPr>
          <a:xfrm>
            <a:off x="1371599" y="2318197"/>
            <a:ext cx="9724031" cy="3683358"/>
          </a:xfrm>
        </p:spPr>
        <p:txBody>
          <a:bodyPr anchor="ctr">
            <a:normAutofit/>
          </a:bodyPr>
          <a:lstStyle/>
          <a:p>
            <a:r>
              <a:rPr lang="es-ES" sz="2000"/>
              <a:t>Es un operador de tipo relacional, también denominados operadores binarios lógicos y de comparación, también es un operador binario.(Rodríguez, 2017)</a:t>
            </a:r>
          </a:p>
          <a:p>
            <a:r>
              <a:rPr lang="es-MX" sz="2000"/>
              <a:t>Aunque el programador tiene cierta libertad en el modo de sobrecargar los operadores, conviene mantener una cierta coherencia en su comportamiento, de forma que sus propiedades formales se mantengan también en la versión sobrecargada. En el caso de los operadores relacionales estas propiedades podrían ser sintetizarlas en los puntos siguientes:</a:t>
            </a:r>
          </a:p>
          <a:p>
            <a:pPr lvl="1"/>
            <a:r>
              <a:rPr lang="es-MX" sz="2000"/>
              <a:t>Que ambos operandos sean del mismo tipo</a:t>
            </a:r>
          </a:p>
          <a:p>
            <a:pPr lvl="1"/>
            <a:r>
              <a:rPr lang="es-ES" sz="2000"/>
              <a:t>Que devuelvan un bool</a:t>
            </a:r>
          </a:p>
          <a:p>
            <a:pPr lvl="1"/>
            <a:r>
              <a:rPr lang="es-MX" sz="2000"/>
              <a:t>Que se cumplan las propiedades conmutativa, reflexiva, simétrica y transitiva.</a:t>
            </a:r>
            <a:r>
              <a:rPr lang="es-ES" sz="2000"/>
              <a:t> (Rodríguez, 2017)</a:t>
            </a:r>
          </a:p>
          <a:p>
            <a:pPr lvl="1"/>
            <a:endParaRPr lang="es-ES" sz="2000"/>
          </a:p>
        </p:txBody>
      </p:sp>
    </p:spTree>
    <p:extLst>
      <p:ext uri="{BB962C8B-B14F-4D97-AF65-F5344CB8AC3E}">
        <p14:creationId xmlns:p14="http://schemas.microsoft.com/office/powerpoint/2010/main" val="89743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AC7F343-94FA-417B-A22B-628E22A669FF}"/>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Propiedades conmutativa, reflexiva, simétrica y transitiva</a:t>
            </a:r>
          </a:p>
        </p:txBody>
      </p:sp>
      <p:sp>
        <p:nvSpPr>
          <p:cNvPr id="3" name="Marcador de contenido 2">
            <a:extLst>
              <a:ext uri="{FF2B5EF4-FFF2-40B4-BE49-F238E27FC236}">
                <a16:creationId xmlns:a16="http://schemas.microsoft.com/office/drawing/2014/main" id="{03EF8663-B707-412B-B633-8B4FB563CFF0}"/>
              </a:ext>
            </a:extLst>
          </p:cNvPr>
          <p:cNvSpPr>
            <a:spLocks noGrp="1"/>
          </p:cNvSpPr>
          <p:nvPr>
            <p:ph idx="1"/>
          </p:nvPr>
        </p:nvSpPr>
        <p:spPr>
          <a:xfrm>
            <a:off x="6503158" y="649480"/>
            <a:ext cx="4862447" cy="5546047"/>
          </a:xfrm>
        </p:spPr>
        <p:txBody>
          <a:bodyPr anchor="ctr">
            <a:normAutofit/>
          </a:bodyPr>
          <a:lstStyle/>
          <a:p>
            <a:r>
              <a:rPr lang="es-MX" sz="2000"/>
              <a:t>Esto significa que si, por ejemplo, definimos el operador mayor que &gt; de forma que la cláusula ( a &gt; b ) resulte cierta, entonces debería definirse el operador &lt; de forma que la cláusula ( b &lt; a ) resultara igualmente cierta.(Rodríguez, 2017)</a:t>
            </a:r>
          </a:p>
        </p:txBody>
      </p:sp>
    </p:spTree>
    <p:extLst>
      <p:ext uri="{BB962C8B-B14F-4D97-AF65-F5344CB8AC3E}">
        <p14:creationId xmlns:p14="http://schemas.microsoft.com/office/powerpoint/2010/main" val="12178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898727-8919-412E-BBB5-AC1DE3C537B6}"/>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Sintaxis</a:t>
            </a:r>
          </a:p>
        </p:txBody>
      </p:sp>
      <p:sp>
        <p:nvSpPr>
          <p:cNvPr id="3" name="Marcador de contenido 2">
            <a:extLst>
              <a:ext uri="{FF2B5EF4-FFF2-40B4-BE49-F238E27FC236}">
                <a16:creationId xmlns:a16="http://schemas.microsoft.com/office/drawing/2014/main" id="{7666E2F4-BA98-4D7D-8028-AD37CE19D021}"/>
              </a:ext>
            </a:extLst>
          </p:cNvPr>
          <p:cNvSpPr>
            <a:spLocks noGrp="1"/>
          </p:cNvSpPr>
          <p:nvPr>
            <p:ph idx="1"/>
          </p:nvPr>
        </p:nvSpPr>
        <p:spPr>
          <a:xfrm>
            <a:off x="1371599" y="2318197"/>
            <a:ext cx="9724031" cy="3683358"/>
          </a:xfrm>
        </p:spPr>
        <p:txBody>
          <a:bodyPr anchor="ctr">
            <a:normAutofit/>
          </a:bodyPr>
          <a:lstStyle/>
          <a:p>
            <a:endParaRPr lang="es-MX" sz="2000" dirty="0">
              <a:latin typeface="Consolas" panose="020B0609020204030204" pitchFamily="49" charset="0"/>
            </a:endParaRPr>
          </a:p>
          <a:p>
            <a:pPr marL="0" indent="0">
              <a:buNone/>
            </a:pPr>
            <a:r>
              <a:rPr lang="es-MX" sz="2000" dirty="0" err="1">
                <a:latin typeface="Consolas" panose="020B0609020204030204" pitchFamily="49" charset="0"/>
              </a:rPr>
              <a:t>class</a:t>
            </a:r>
            <a:r>
              <a:rPr lang="es-MX" sz="2000" dirty="0">
                <a:latin typeface="Consolas" panose="020B0609020204030204" pitchFamily="49" charset="0"/>
              </a:rPr>
              <a:t> </a:t>
            </a:r>
            <a:r>
              <a:rPr lang="es-MX" sz="2000" dirty="0" err="1">
                <a:latin typeface="Consolas" panose="020B0609020204030204" pitchFamily="49" charset="0"/>
              </a:rPr>
              <a:t>nombreDeLaClase</a:t>
            </a:r>
            <a:r>
              <a:rPr lang="es-MX" sz="2000" dirty="0">
                <a:latin typeface="Consolas" panose="020B0609020204030204" pitchFamily="49" charset="0"/>
              </a:rPr>
              <a:t> {</a:t>
            </a:r>
          </a:p>
          <a:p>
            <a:pPr marL="0" indent="0">
              <a:buNone/>
            </a:pPr>
            <a:r>
              <a:rPr lang="es-MX" sz="2000" dirty="0">
                <a:latin typeface="Consolas" panose="020B0609020204030204" pitchFamily="49" charset="0"/>
              </a:rPr>
              <a:t>Tipo de dato: </a:t>
            </a:r>
          </a:p>
          <a:p>
            <a:pPr marL="0" indent="0">
              <a:buNone/>
            </a:pPr>
            <a:r>
              <a:rPr lang="es-MX" sz="2000" dirty="0">
                <a:latin typeface="Consolas" panose="020B0609020204030204" pitchFamily="49" charset="0"/>
              </a:rPr>
              <a:t>       </a:t>
            </a:r>
            <a:r>
              <a:rPr lang="es-MX" sz="2000" dirty="0" err="1">
                <a:latin typeface="Consolas" panose="020B0609020204030204" pitchFamily="49" charset="0"/>
              </a:rPr>
              <a:t>bool</a:t>
            </a:r>
            <a:r>
              <a:rPr lang="es-MX" sz="2000" dirty="0">
                <a:latin typeface="Consolas" panose="020B0609020204030204" pitchFamily="49" charset="0"/>
              </a:rPr>
              <a:t> </a:t>
            </a:r>
            <a:r>
              <a:rPr lang="es-MX" sz="2000" dirty="0" err="1">
                <a:latin typeface="Consolas" panose="020B0609020204030204" pitchFamily="49" charset="0"/>
              </a:rPr>
              <a:t>operator</a:t>
            </a:r>
            <a:r>
              <a:rPr lang="es-MX" sz="2000" dirty="0">
                <a:latin typeface="Consolas" panose="020B0609020204030204" pitchFamily="49" charset="0"/>
              </a:rPr>
              <a:t>&gt; (/* parámetros */) {</a:t>
            </a:r>
          </a:p>
          <a:p>
            <a:pPr marL="0" indent="0">
              <a:buNone/>
            </a:pPr>
            <a:r>
              <a:rPr lang="es-MX" sz="2000" dirty="0">
                <a:latin typeface="Consolas" panose="020B0609020204030204" pitchFamily="49" charset="0"/>
              </a:rPr>
              <a:t>		// Código, asegurar de retornan true o false</a:t>
            </a:r>
          </a:p>
          <a:p>
            <a:pPr marL="0" indent="0">
              <a:buNone/>
            </a:pPr>
            <a:r>
              <a:rPr lang="es-MX" sz="2000" dirty="0">
                <a:latin typeface="Consolas" panose="020B0609020204030204" pitchFamily="49" charset="0"/>
              </a:rPr>
              <a:t>      }</a:t>
            </a:r>
          </a:p>
          <a:p>
            <a:pPr marL="0" indent="0">
              <a:buNone/>
            </a:pPr>
            <a:r>
              <a:rPr lang="es-MX" sz="2000" dirty="0">
                <a:latin typeface="Consolas" panose="020B0609020204030204" pitchFamily="49" charset="0"/>
              </a:rPr>
              <a:t>}; (Rodríguez, 2017)</a:t>
            </a:r>
          </a:p>
          <a:p>
            <a:endParaRPr lang="es-MX" sz="2000" dirty="0"/>
          </a:p>
        </p:txBody>
      </p:sp>
    </p:spTree>
    <p:extLst>
      <p:ext uri="{BB962C8B-B14F-4D97-AF65-F5344CB8AC3E}">
        <p14:creationId xmlns:p14="http://schemas.microsoft.com/office/powerpoint/2010/main" val="325642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D1280-FF01-4175-815A-6436A9A457E3}"/>
              </a:ext>
            </a:extLst>
          </p:cNvPr>
          <p:cNvSpPr>
            <a:spLocks noGrp="1"/>
          </p:cNvSpPr>
          <p:nvPr>
            <p:ph type="title"/>
          </p:nvPr>
        </p:nvSpPr>
        <p:spPr/>
        <p:txBody>
          <a:bodyPr/>
          <a:lstStyle/>
          <a:p>
            <a:r>
              <a:rPr lang="es-MX" dirty="0"/>
              <a:t> Ventajas y desventajas con otros</a:t>
            </a:r>
          </a:p>
        </p:txBody>
      </p:sp>
      <p:sp>
        <p:nvSpPr>
          <p:cNvPr id="3" name="Marcador de contenido 2">
            <a:extLst>
              <a:ext uri="{FF2B5EF4-FFF2-40B4-BE49-F238E27FC236}">
                <a16:creationId xmlns:a16="http://schemas.microsoft.com/office/drawing/2014/main" id="{A9E6E9A3-E168-4EF1-A8EB-AA2310D5297E}"/>
              </a:ext>
            </a:extLst>
          </p:cNvPr>
          <p:cNvSpPr>
            <a:spLocks noGrp="1"/>
          </p:cNvSpPr>
          <p:nvPr>
            <p:ph idx="1"/>
          </p:nvPr>
        </p:nvSpPr>
        <p:spPr/>
        <p:txBody>
          <a:bodyPr/>
          <a:lstStyle/>
          <a:p>
            <a:r>
              <a:rPr lang="es-ES" dirty="0"/>
              <a:t>Se puede usar con los datos booleanos cosa que el mayor o igual que no se puede (Ventaja)</a:t>
            </a:r>
          </a:p>
          <a:p>
            <a:r>
              <a:rPr lang="es-ES" dirty="0"/>
              <a:t>Son mas precisos para los datos tipo </a:t>
            </a:r>
            <a:r>
              <a:rPr lang="es-ES" dirty="0" err="1"/>
              <a:t>int</a:t>
            </a:r>
            <a:r>
              <a:rPr lang="es-ES" dirty="0"/>
              <a:t> (Ventaja)</a:t>
            </a:r>
          </a:p>
          <a:p>
            <a:r>
              <a:rPr lang="es-ES" dirty="0"/>
              <a:t>Para los datos </a:t>
            </a:r>
            <a:r>
              <a:rPr lang="es-ES" dirty="0" err="1"/>
              <a:t>float</a:t>
            </a:r>
            <a:r>
              <a:rPr lang="es-ES" dirty="0"/>
              <a:t> son algo imprecisos (Desventaja)</a:t>
            </a:r>
          </a:p>
          <a:p>
            <a:r>
              <a:rPr lang="es-ES" dirty="0"/>
              <a:t>No se pueden usar con los </a:t>
            </a:r>
            <a:r>
              <a:rPr lang="es-ES" dirty="0" err="1"/>
              <a:t>char</a:t>
            </a:r>
            <a:r>
              <a:rPr lang="es-ES" dirty="0"/>
              <a:t> (Desventaja)</a:t>
            </a:r>
          </a:p>
        </p:txBody>
      </p:sp>
    </p:spTree>
    <p:extLst>
      <p:ext uri="{BB962C8B-B14F-4D97-AF65-F5344CB8AC3E}">
        <p14:creationId xmlns:p14="http://schemas.microsoft.com/office/powerpoint/2010/main" val="282226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E64CE40-D8C7-4260-89AE-182CB48721B8}"/>
              </a:ext>
            </a:extLst>
          </p:cNvPr>
          <p:cNvSpPr>
            <a:spLocks noGrp="1"/>
          </p:cNvSpPr>
          <p:nvPr>
            <p:ph type="ctrTitle"/>
          </p:nvPr>
        </p:nvSpPr>
        <p:spPr>
          <a:xfrm>
            <a:off x="3953341" y="818984"/>
            <a:ext cx="6923925" cy="3178689"/>
          </a:xfrm>
        </p:spPr>
        <p:txBody>
          <a:bodyPr>
            <a:normAutofit/>
          </a:bodyPr>
          <a:lstStyle/>
          <a:p>
            <a:pPr algn="l"/>
            <a:r>
              <a:rPr lang="es-ES" sz="4800" dirty="0">
                <a:solidFill>
                  <a:srgbClr val="FFFFFF"/>
                </a:solidFill>
              </a:rPr>
              <a:t>Sobrecarga del Operador !=</a:t>
            </a:r>
            <a:endParaRPr lang="es-MX" sz="48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25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968709E-A230-42A8-A641-483BEDB2F80E}"/>
              </a:ext>
            </a:extLst>
          </p:cNvPr>
          <p:cNvSpPr>
            <a:spLocks noGrp="1"/>
          </p:cNvSpPr>
          <p:nvPr>
            <p:ph type="title"/>
          </p:nvPr>
        </p:nvSpPr>
        <p:spPr>
          <a:xfrm>
            <a:off x="1371599" y="294538"/>
            <a:ext cx="9895951" cy="1033669"/>
          </a:xfrm>
        </p:spPr>
        <p:txBody>
          <a:bodyPr>
            <a:normAutofit/>
          </a:bodyPr>
          <a:lstStyle/>
          <a:p>
            <a:r>
              <a:rPr lang="es-MX" sz="3700">
                <a:solidFill>
                  <a:srgbClr val="FFFFFF"/>
                </a:solidFill>
              </a:rPr>
              <a:t>Que tipo de operador es y requerimientos de uso</a:t>
            </a:r>
          </a:p>
        </p:txBody>
      </p:sp>
      <p:sp>
        <p:nvSpPr>
          <p:cNvPr id="3" name="Marcador de contenido 2">
            <a:extLst>
              <a:ext uri="{FF2B5EF4-FFF2-40B4-BE49-F238E27FC236}">
                <a16:creationId xmlns:a16="http://schemas.microsoft.com/office/drawing/2014/main" id="{C335897F-3BC2-4A3C-A53E-C05426B431E1}"/>
              </a:ext>
            </a:extLst>
          </p:cNvPr>
          <p:cNvSpPr>
            <a:spLocks noGrp="1"/>
          </p:cNvSpPr>
          <p:nvPr>
            <p:ph idx="1"/>
          </p:nvPr>
        </p:nvSpPr>
        <p:spPr>
          <a:xfrm>
            <a:off x="1371599" y="2318197"/>
            <a:ext cx="9724031" cy="3683358"/>
          </a:xfrm>
        </p:spPr>
        <p:txBody>
          <a:bodyPr anchor="ctr">
            <a:normAutofit/>
          </a:bodyPr>
          <a:lstStyle/>
          <a:p>
            <a:r>
              <a:rPr lang="es-ES" sz="2000"/>
              <a:t>Es un operador de tipo relacional, también denominados operadores binarios lógicos y de comparación. </a:t>
            </a:r>
            <a:r>
              <a:rPr lang="es-MX" sz="2000"/>
              <a:t>También es un operador de igualdad y sirve para verificar la desigualdad entre valores aritméticos o punteros.  Este operador puede comparar ciertos tipos de punteros, mientras que el resto de los operadores relacionales no pueden utilizarse con ellos. (Rodríguez, 2019)</a:t>
            </a:r>
          </a:p>
          <a:p>
            <a:r>
              <a:rPr lang="es-MX" sz="2000"/>
              <a:t>Requerimientos de uso:</a:t>
            </a:r>
          </a:p>
          <a:p>
            <a:pPr lvl="1"/>
            <a:r>
              <a:rPr lang="es-MX" sz="2000"/>
              <a:t> Que ambos operandos sean del mismo tipo</a:t>
            </a:r>
          </a:p>
          <a:p>
            <a:pPr lvl="1"/>
            <a:r>
              <a:rPr lang="es-ES" sz="2000"/>
              <a:t> Que devuelvan un bool</a:t>
            </a:r>
          </a:p>
          <a:p>
            <a:pPr lvl="1"/>
            <a:r>
              <a:rPr lang="es-MX" sz="2000"/>
              <a:t>Que se cumplan las propiedades conmutativa, reflexiva, simétrica y transitiva. (Rodríguez, 2019)</a:t>
            </a:r>
            <a:endParaRPr lang="es-ES" sz="2000"/>
          </a:p>
          <a:p>
            <a:endParaRPr lang="es-ES" sz="2000"/>
          </a:p>
        </p:txBody>
      </p:sp>
    </p:spTree>
    <p:extLst>
      <p:ext uri="{BB962C8B-B14F-4D97-AF65-F5344CB8AC3E}">
        <p14:creationId xmlns:p14="http://schemas.microsoft.com/office/powerpoint/2010/main" val="240604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FF5285E-D9CE-4FCC-849D-391F673BECFD}"/>
              </a:ext>
            </a:extLst>
          </p:cNvPr>
          <p:cNvSpPr>
            <a:spLocks noGrp="1"/>
          </p:cNvSpPr>
          <p:nvPr>
            <p:ph type="title"/>
          </p:nvPr>
        </p:nvSpPr>
        <p:spPr>
          <a:xfrm>
            <a:off x="826396" y="586855"/>
            <a:ext cx="4230100" cy="3387497"/>
          </a:xfrm>
        </p:spPr>
        <p:txBody>
          <a:bodyPr anchor="b">
            <a:normAutofit/>
          </a:bodyPr>
          <a:lstStyle/>
          <a:p>
            <a:pPr algn="r"/>
            <a:r>
              <a:rPr lang="es-ES" sz="4000">
                <a:solidFill>
                  <a:srgbClr val="FFFFFF"/>
                </a:solidFill>
              </a:rPr>
              <a:t>Propiedad simétrica </a:t>
            </a:r>
            <a:endParaRPr lang="es-MX" sz="4000">
              <a:solidFill>
                <a:srgbClr val="FFFFFF"/>
              </a:solidFill>
            </a:endParaRPr>
          </a:p>
        </p:txBody>
      </p:sp>
      <p:sp>
        <p:nvSpPr>
          <p:cNvPr id="3" name="Marcador de contenido 2">
            <a:extLst>
              <a:ext uri="{FF2B5EF4-FFF2-40B4-BE49-F238E27FC236}">
                <a16:creationId xmlns:a16="http://schemas.microsoft.com/office/drawing/2014/main" id="{4EC1F1FA-94C9-4FE1-9754-BEBC33A99188}"/>
              </a:ext>
            </a:extLst>
          </p:cNvPr>
          <p:cNvSpPr>
            <a:spLocks noGrp="1"/>
          </p:cNvSpPr>
          <p:nvPr>
            <p:ph idx="1"/>
          </p:nvPr>
        </p:nvSpPr>
        <p:spPr>
          <a:xfrm>
            <a:off x="6503158" y="649480"/>
            <a:ext cx="4862447" cy="5546047"/>
          </a:xfrm>
        </p:spPr>
        <p:txBody>
          <a:bodyPr anchor="ctr">
            <a:normAutofit/>
          </a:bodyPr>
          <a:lstStyle/>
          <a:p>
            <a:r>
              <a:rPr lang="es-MX" sz="2000" dirty="0"/>
              <a:t>Recordar que la desigualdad != debe ser simétrica:</a:t>
            </a:r>
          </a:p>
          <a:p>
            <a:pPr lvl="1"/>
            <a:r>
              <a:rPr lang="es-MX" sz="2000" dirty="0"/>
              <a:t>a != b  </a:t>
            </a:r>
            <a:r>
              <a:rPr lang="es-MX" sz="2000" dirty="0">
                <a:sym typeface="Wingdings" panose="05000000000000000000" pitchFamily="2" charset="2"/>
              </a:rPr>
              <a:t></a:t>
            </a:r>
            <a:r>
              <a:rPr lang="es-MX" sz="2000" dirty="0"/>
              <a:t>  b != a (Rodríguez, 2019)</a:t>
            </a:r>
          </a:p>
        </p:txBody>
      </p:sp>
    </p:spTree>
    <p:extLst>
      <p:ext uri="{BB962C8B-B14F-4D97-AF65-F5344CB8AC3E}">
        <p14:creationId xmlns:p14="http://schemas.microsoft.com/office/powerpoint/2010/main" val="30933697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628</Words>
  <Application>Microsoft Office PowerPoint</Application>
  <PresentationFormat>Panorámica</PresentationFormat>
  <Paragraphs>54</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Consolas</vt:lpstr>
      <vt:lpstr>Tema de Office</vt:lpstr>
      <vt:lpstr>Presentación de PowerPoint</vt:lpstr>
      <vt:lpstr>Sobrecarga del Operador &gt;</vt:lpstr>
      <vt:lpstr>Que tipo de operador es y requerimientos de uso</vt:lpstr>
      <vt:lpstr>Propiedades conmutativa, reflexiva, simétrica y transitiva</vt:lpstr>
      <vt:lpstr>Sintaxis</vt:lpstr>
      <vt:lpstr> Ventajas y desventajas con otros</vt:lpstr>
      <vt:lpstr>Sobrecarga del Operador !=</vt:lpstr>
      <vt:lpstr>Que tipo de operador es y requerimientos de uso</vt:lpstr>
      <vt:lpstr>Propiedad simétrica </vt:lpstr>
      <vt:lpstr>Sintaxis</vt:lpstr>
      <vt:lpstr> Ventajas y desventajas con otros</vt:lpstr>
      <vt:lpstr>Ejemplo completo</vt:lpstr>
      <vt:lpstr>Pantallas de Compilación</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 THOT MEJIA VALENZUELA</dc:creator>
  <cp:lastModifiedBy>Emilio gomez</cp:lastModifiedBy>
  <cp:revision>6</cp:revision>
  <dcterms:created xsi:type="dcterms:W3CDTF">2021-11-10T03:54:38Z</dcterms:created>
  <dcterms:modified xsi:type="dcterms:W3CDTF">2021-11-11T01:15:03Z</dcterms:modified>
</cp:coreProperties>
</file>