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94"/>
  </p:normalViewPr>
  <p:slideViewPr>
    <p:cSldViewPr>
      <p:cViewPr varScale="1">
        <p:scale>
          <a:sx n="24" d="100"/>
          <a:sy n="24" d="100"/>
        </p:scale>
        <p:origin x="1464" y="72"/>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9/24/2021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9/24/2021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3810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597400"/>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La detección de una transacción fraudulenta es un tema complicado de entrenar y detectar a tiempo debido a el gran desbalance que existe entre transacciones “buenas” realizadas por el cliente versus el fraude, en este proyecto se busca implementar un MLP que logre detectar arriba del 90% de transacciones fraudulentas con muy pocos falsos positivos.</a:t>
              </a:r>
              <a:endParaRPr lang="en-US" sz="4400" dirty="0">
                <a:solidFill>
                  <a:schemeClr val="tx1"/>
                </a:solidFill>
              </a:endParaRPr>
            </a:p>
          </p:txBody>
        </p:sp>
        <p:sp>
          <p:nvSpPr>
            <p:cNvPr id="17" name="TextBox 16"/>
            <p:cNvSpPr txBox="1"/>
            <p:nvPr/>
          </p:nvSpPr>
          <p:spPr>
            <a:xfrm>
              <a:off x="4145744" y="6478996"/>
              <a:ext cx="5193851" cy="965929"/>
            </a:xfrm>
            <a:prstGeom prst="rect">
              <a:avLst/>
            </a:prstGeom>
            <a:grpFill/>
          </p:spPr>
          <p:txBody>
            <a:bodyPr wrap="square" rtlCol="0">
              <a:spAutoFit/>
            </a:bodyPr>
            <a:lstStyle/>
            <a:p>
              <a:pPr algn="ctr"/>
              <a:r>
                <a:rPr lang="en-US" sz="5400" dirty="0">
                  <a:solidFill>
                    <a:srgbClr val="C00000"/>
                  </a:solidFill>
                  <a:latin typeface="Bangla MN" charset="0"/>
                  <a:ea typeface="Bangla MN" charset="0"/>
                  <a:cs typeface="Bangla MN" charset="0"/>
                </a:rPr>
                <a:t>Abstract</a:t>
              </a:r>
            </a:p>
          </p:txBody>
        </p:sp>
      </p:grpSp>
      <p:grpSp>
        <p:nvGrpSpPr>
          <p:cNvPr id="43" name="Group 42"/>
          <p:cNvGrpSpPr/>
          <p:nvPr/>
        </p:nvGrpSpPr>
        <p:grpSpPr>
          <a:xfrm>
            <a:off x="31273349" y="18440388"/>
            <a:ext cx="11571897" cy="13716012"/>
            <a:chOff x="845736" y="18217490"/>
            <a:chExt cx="11929274" cy="7827920"/>
          </a:xfrm>
        </p:grpSpPr>
        <p:sp>
          <p:nvSpPr>
            <p:cNvPr id="44" name="Rectangle 43"/>
            <p:cNvSpPr/>
            <p:nvPr/>
          </p:nvSpPr>
          <p:spPr>
            <a:xfrm>
              <a:off x="845736" y="18895071"/>
              <a:ext cx="11929274" cy="71503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457236" y="18217490"/>
              <a:ext cx="5389812" cy="1604481"/>
            </a:xfrm>
            <a:prstGeom prst="rect">
              <a:avLst/>
            </a:prstGeom>
            <a:solidFill>
              <a:schemeClr val="bg1"/>
            </a:solidFill>
          </p:spPr>
          <p:txBody>
            <a:bodyPr wrap="square" rtlCol="0">
              <a:spAutoFit/>
            </a:bodyPr>
            <a:lstStyle/>
            <a:p>
              <a:pPr algn="ctr"/>
              <a:r>
                <a:rPr lang="en-US" sz="5400" dirty="0">
                  <a:solidFill>
                    <a:srgbClr val="C00000"/>
                  </a:solidFill>
                  <a:latin typeface="Bangla MN" charset="0"/>
                  <a:ea typeface="Bangla MN" charset="0"/>
                  <a:cs typeface="Bangla MN" charset="0"/>
                </a:rPr>
                <a:t>References</a:t>
              </a:r>
            </a:p>
          </p:txBody>
        </p:sp>
      </p:grpSp>
      <p:sp>
        <p:nvSpPr>
          <p:cNvPr id="47" name="Rectangle 46"/>
          <p:cNvSpPr/>
          <p:nvPr/>
        </p:nvSpPr>
        <p:spPr>
          <a:xfrm>
            <a:off x="31212633" y="5643978"/>
            <a:ext cx="11645851" cy="12673522"/>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13734" y="1033824"/>
            <a:ext cx="39242999" cy="1107996"/>
          </a:xfrm>
          <a:prstGeom prst="rect">
            <a:avLst/>
          </a:prstGeom>
          <a:noFill/>
        </p:spPr>
        <p:txBody>
          <a:bodyPr wrap="square" rtlCol="0">
            <a:spAutoFit/>
          </a:bodyPr>
          <a:lstStyle/>
          <a:p>
            <a:r>
              <a:rPr lang="en-US" sz="6600" dirty="0">
                <a:solidFill>
                  <a:srgbClr val="C00000"/>
                </a:solidFill>
              </a:rPr>
              <a:t>Credit Card Fraud Detection - MLP</a:t>
            </a:r>
            <a:endParaRPr lang="en-US" sz="6600" b="1" dirty="0">
              <a:ln w="3175">
                <a:noFill/>
              </a:ln>
              <a:solidFill>
                <a:srgbClr val="C00000"/>
              </a:solidFill>
              <a:latin typeface="Bangla MN" charset="0"/>
              <a:ea typeface="Bangla MN" charset="0"/>
              <a:cs typeface="Bangla MN" charset="0"/>
            </a:endParaRPr>
          </a:p>
        </p:txBody>
      </p:sp>
      <p:sp>
        <p:nvSpPr>
          <p:cNvPr id="53" name="TextBox 52"/>
          <p:cNvSpPr txBox="1"/>
          <p:nvPr/>
        </p:nvSpPr>
        <p:spPr>
          <a:xfrm>
            <a:off x="33862993" y="5209214"/>
            <a:ext cx="6883957" cy="923330"/>
          </a:xfrm>
          <a:prstGeom prst="rect">
            <a:avLst/>
          </a:prstGeom>
          <a:solidFill>
            <a:schemeClr val="bg1"/>
          </a:solidFill>
        </p:spPr>
        <p:txBody>
          <a:bodyPr wrap="square" rtlCol="0">
            <a:spAutoFit/>
          </a:bodyPr>
          <a:lstStyle/>
          <a:p>
            <a:pPr algn="ctr"/>
            <a:r>
              <a:rPr lang="en-US" sz="5400" dirty="0">
                <a:solidFill>
                  <a:srgbClr val="C00000"/>
                </a:solidFill>
                <a:latin typeface="Bangla MN" charset="0"/>
                <a:ea typeface="Bangla MN" charset="0"/>
                <a:cs typeface="Bangla MN" charset="0"/>
              </a:rPr>
              <a:t>Conclusions</a:t>
            </a:r>
          </a:p>
        </p:txBody>
      </p:sp>
      <p:sp>
        <p:nvSpPr>
          <p:cNvPr id="115" name="TextBox 114"/>
          <p:cNvSpPr txBox="1"/>
          <p:nvPr/>
        </p:nvSpPr>
        <p:spPr>
          <a:xfrm>
            <a:off x="1243551" y="2141820"/>
            <a:ext cx="33624261" cy="1200329"/>
          </a:xfrm>
          <a:prstGeom prst="rect">
            <a:avLst/>
          </a:prstGeom>
          <a:noFill/>
        </p:spPr>
        <p:txBody>
          <a:bodyPr wrap="square" rtlCol="0">
            <a:spAutoFit/>
          </a:bodyPr>
          <a:lstStyle/>
          <a:p>
            <a:r>
              <a:rPr lang="en-US" sz="7200" b="1" dirty="0">
                <a:solidFill>
                  <a:srgbClr val="C00000"/>
                </a:solidFill>
              </a:rPr>
              <a:t> </a:t>
            </a:r>
            <a:r>
              <a:rPr lang="en-US" sz="4800" b="1" dirty="0">
                <a:solidFill>
                  <a:schemeClr val="tx1"/>
                </a:solidFill>
              </a:rPr>
              <a:t>Edgar Emilio González y González</a:t>
            </a:r>
          </a:p>
        </p:txBody>
      </p:sp>
      <p:grpSp>
        <p:nvGrpSpPr>
          <p:cNvPr id="40" name="Group 39"/>
          <p:cNvGrpSpPr/>
          <p:nvPr/>
        </p:nvGrpSpPr>
        <p:grpSpPr>
          <a:xfrm>
            <a:off x="13090909" y="14773992"/>
            <a:ext cx="17712132" cy="17382420"/>
            <a:chOff x="939939" y="20148725"/>
            <a:chExt cx="11616995" cy="9845368"/>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5596281" y="20148725"/>
              <a:ext cx="2338935" cy="492968"/>
            </a:xfrm>
            <a:prstGeom prst="rect">
              <a:avLst/>
            </a:prstGeom>
            <a:solidFill>
              <a:schemeClr val="bg1"/>
            </a:solidFill>
            <a:ln>
              <a:noFill/>
            </a:ln>
          </p:spPr>
          <p:txBody>
            <a:bodyPr wrap="square" rtlCol="0">
              <a:spAutoFit/>
            </a:bodyPr>
            <a:lstStyle/>
            <a:p>
              <a:pPr algn="ctr"/>
              <a:r>
                <a:rPr lang="en-US" sz="5400" dirty="0">
                  <a:solidFill>
                    <a:srgbClr val="C00000"/>
                  </a:solidFill>
                  <a:latin typeface="Bangla MN" charset="0"/>
                  <a:ea typeface="Bangla MN" charset="0"/>
                  <a:cs typeface="Bangla MN" charset="0"/>
                </a:rPr>
                <a:t>Results</a:t>
              </a: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3360633"/>
            <a:ext cx="36292239" cy="646331"/>
          </a:xfrm>
          <a:prstGeom prst="rect">
            <a:avLst/>
          </a:prstGeom>
          <a:noFill/>
        </p:spPr>
        <p:txBody>
          <a:bodyPr wrap="square" rtlCol="0">
            <a:spAutoFit/>
          </a:bodyPr>
          <a:lstStyle/>
          <a:p>
            <a:r>
              <a:rPr lang="en-US" sz="3600" dirty="0">
                <a:latin typeface="Bangla MN" charset="0"/>
                <a:ea typeface="Bangla MN" charset="0"/>
                <a:cs typeface="Bangla MN" charset="0"/>
              </a:rPr>
              <a:t>Carnet 21000203</a:t>
            </a:r>
            <a:endParaRPr lang="en-US" sz="3600" baseline="30000" dirty="0">
              <a:latin typeface="Bangla MN" charset="0"/>
              <a:ea typeface="Bangla MN" charset="0"/>
              <a:cs typeface="Bangla MN" charset="0"/>
            </a:endParaRPr>
          </a:p>
        </p:txBody>
      </p:sp>
      <p:grpSp>
        <p:nvGrpSpPr>
          <p:cNvPr id="37" name="Group 36"/>
          <p:cNvGrpSpPr/>
          <p:nvPr/>
        </p:nvGrpSpPr>
        <p:grpSpPr>
          <a:xfrm>
            <a:off x="1038160" y="12489844"/>
            <a:ext cx="11850174" cy="6117097"/>
            <a:chOff x="914401" y="19144106"/>
            <a:chExt cx="11609976" cy="12859894"/>
          </a:xfrm>
          <a:solidFill>
            <a:schemeClr val="bg1"/>
          </a:solidFill>
        </p:grpSpPr>
        <p:sp>
          <p:nvSpPr>
            <p:cNvPr id="35" name="Rectangle 34"/>
            <p:cNvSpPr/>
            <p:nvPr/>
          </p:nvSpPr>
          <p:spPr>
            <a:xfrm>
              <a:off x="914401" y="19784857"/>
              <a:ext cx="11609976" cy="12219143"/>
            </a:xfrm>
            <a:prstGeom prst="rect">
              <a:avLst/>
            </a:prstGeom>
            <a:gr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Se utiliza un </a:t>
              </a:r>
              <a:r>
                <a:rPr lang="es-GT" sz="4400" dirty="0" err="1">
                  <a:solidFill>
                    <a:schemeClr val="tx1"/>
                  </a:solidFill>
                </a:rPr>
                <a:t>dataset</a:t>
              </a:r>
              <a:r>
                <a:rPr lang="es-GT" sz="4400" dirty="0">
                  <a:solidFill>
                    <a:schemeClr val="tx1"/>
                  </a:solidFill>
                </a:rPr>
                <a:t> público(</a:t>
              </a:r>
              <a:r>
                <a:rPr lang="es-GT" sz="4400" dirty="0" err="1">
                  <a:solidFill>
                    <a:schemeClr val="tx1"/>
                  </a:solidFill>
                </a:rPr>
                <a:t>facilidado</a:t>
              </a:r>
              <a:r>
                <a:rPr lang="es-GT" sz="4400" dirty="0">
                  <a:solidFill>
                    <a:schemeClr val="tx1"/>
                  </a:solidFill>
                </a:rPr>
                <a:t> en una competencia de </a:t>
              </a:r>
              <a:r>
                <a:rPr lang="es-GT" sz="4400" dirty="0" err="1">
                  <a:solidFill>
                    <a:schemeClr val="tx1"/>
                  </a:solidFill>
                </a:rPr>
                <a:t>Kaggle</a:t>
              </a:r>
              <a:r>
                <a:rPr lang="es-GT" sz="4400" dirty="0">
                  <a:solidFill>
                    <a:schemeClr val="tx1"/>
                  </a:solidFill>
                </a:rPr>
                <a:t>) debido a que los bancos locales son estrictos con el manejo de su información, se intentó utilizar data ofuscada pero no se pudo extraer de la compañía.</a:t>
              </a:r>
              <a:endParaRPr lang="en-US" sz="4400" dirty="0">
                <a:solidFill>
                  <a:schemeClr val="tx1"/>
                </a:solidFill>
              </a:endParaRPr>
            </a:p>
          </p:txBody>
        </p:sp>
        <p:sp>
          <p:nvSpPr>
            <p:cNvPr id="36" name="TextBox 35"/>
            <p:cNvSpPr txBox="1"/>
            <p:nvPr/>
          </p:nvSpPr>
          <p:spPr>
            <a:xfrm>
              <a:off x="3610304" y="19144106"/>
              <a:ext cx="6338570" cy="1617586"/>
            </a:xfrm>
            <a:prstGeom prst="rect">
              <a:avLst/>
            </a:prstGeom>
            <a:grpFill/>
            <a:ln>
              <a:noFill/>
            </a:ln>
          </p:spPr>
          <p:txBody>
            <a:bodyPr wrap="square" rtlCol="0">
              <a:spAutoFit/>
            </a:bodyPr>
            <a:lstStyle/>
            <a:p>
              <a:pPr algn="ctr"/>
              <a:r>
                <a:rPr lang="en-US" sz="4400" dirty="0">
                  <a:solidFill>
                    <a:srgbClr val="C00000"/>
                  </a:solidFill>
                  <a:latin typeface="Bangla MN" charset="0"/>
                  <a:ea typeface="Bangla MN" charset="0"/>
                  <a:cs typeface="Bangla MN" charset="0"/>
                </a:rPr>
                <a:t>Dataset</a:t>
              </a:r>
            </a:p>
          </p:txBody>
        </p:sp>
      </p:grpSp>
      <p:grpSp>
        <p:nvGrpSpPr>
          <p:cNvPr id="8" name="Group 7">
            <a:extLst>
              <a:ext uri="{FF2B5EF4-FFF2-40B4-BE49-F238E27FC236}">
                <a16:creationId xmlns:a16="http://schemas.microsoft.com/office/drawing/2014/main" id="{F3A17757-1132-41D3-B375-A1C6758D8BC6}"/>
              </a:ext>
            </a:extLst>
          </p:cNvPr>
          <p:cNvGrpSpPr/>
          <p:nvPr/>
        </p:nvGrpSpPr>
        <p:grpSpPr>
          <a:xfrm>
            <a:off x="12658344" y="5124514"/>
            <a:ext cx="18153841" cy="9260146"/>
            <a:chOff x="12617171" y="23698200"/>
            <a:chExt cx="18153841" cy="9260146"/>
          </a:xfrm>
        </p:grpSpPr>
        <p:grpSp>
          <p:nvGrpSpPr>
            <p:cNvPr id="6" name="Group 5"/>
            <p:cNvGrpSpPr/>
            <p:nvPr/>
          </p:nvGrpSpPr>
          <p:grpSpPr>
            <a:xfrm>
              <a:off x="13058880" y="23698200"/>
              <a:ext cx="17712132" cy="9260146"/>
              <a:chOff x="13536444" y="20953271"/>
              <a:chExt cx="13899016" cy="12234346"/>
            </a:xfrm>
          </p:grpSpPr>
          <p:sp>
            <p:nvSpPr>
              <p:cNvPr id="50" name="Rectangle 49"/>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8210300" y="20953271"/>
                <a:ext cx="4006297" cy="1219888"/>
              </a:xfrm>
              <a:prstGeom prst="rect">
                <a:avLst/>
              </a:prstGeom>
              <a:solidFill>
                <a:schemeClr val="bg1"/>
              </a:solidFill>
            </p:spPr>
            <p:txBody>
              <a:bodyPr wrap="square" rtlCol="0">
                <a:spAutoFit/>
              </a:bodyPr>
              <a:lstStyle/>
              <a:p>
                <a:pPr algn="ctr"/>
                <a:r>
                  <a:rPr lang="en-US" sz="5400" dirty="0">
                    <a:solidFill>
                      <a:srgbClr val="C00000"/>
                    </a:solidFill>
                    <a:latin typeface="Bangla MN" charset="0"/>
                    <a:ea typeface="Bangla MN" charset="0"/>
                    <a:cs typeface="Bangla MN" charset="0"/>
                  </a:rPr>
                  <a:t>Models</a:t>
                </a:r>
              </a:p>
            </p:txBody>
          </p:sp>
        </p:grpSp>
        <p:sp>
          <p:nvSpPr>
            <p:cNvPr id="18" name="TextBox 17"/>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sp>
        <p:nvSpPr>
          <p:cNvPr id="77" name="Rectangle 76">
            <a:extLst>
              <a:ext uri="{FF2B5EF4-FFF2-40B4-BE49-F238E27FC236}">
                <a16:creationId xmlns:a16="http://schemas.microsoft.com/office/drawing/2014/main" id="{D32A5D87-7F7D-AD4A-AEA5-662F84FE5E2D}"/>
              </a:ext>
            </a:extLst>
          </p:cNvPr>
          <p:cNvSpPr/>
          <p:nvPr/>
        </p:nvSpPr>
        <p:spPr>
          <a:xfrm>
            <a:off x="1038160" y="19739304"/>
            <a:ext cx="11850174" cy="12565827"/>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Detener el fraude en Tarjeta de Crédito si afectar la transaccionalidad de los clientes es uno de los grandes retos de la industria bancaria, ya que denegar una transacción que el cliente si intentó realizar puede traer consecuencias al negocio y claro, a nosotros como departamento de fraudes. Se busca encontrar una relación entre todas las variables del </a:t>
            </a:r>
            <a:r>
              <a:rPr lang="es-GT" sz="4400" dirty="0" err="1">
                <a:solidFill>
                  <a:schemeClr val="tx1"/>
                </a:solidFill>
              </a:rPr>
              <a:t>dataset</a:t>
            </a:r>
            <a:r>
              <a:rPr lang="es-GT" sz="4400" dirty="0">
                <a:solidFill>
                  <a:schemeClr val="tx1"/>
                </a:solidFill>
              </a:rPr>
              <a:t> con la objetivo(si es fraude una transacción o no), el mayor problema se tiene cuando nuestra variable objetivo está desbalanceada y la mayoría de transacciones son realizadas por el cliente. Para evitar esto nos de un problema se utilizó software para balancear la data. Se utilizaron distintos modelos para comparar resultados y así decidir cual de ellos nos puede servir más en la detección de fraude.</a:t>
            </a:r>
            <a:endParaRPr lang="en-US" sz="4400" dirty="0">
              <a:solidFill>
                <a:schemeClr val="tx1"/>
              </a:solidFill>
            </a:endParaRPr>
          </a:p>
        </p:txBody>
      </p:sp>
      <p:sp>
        <p:nvSpPr>
          <p:cNvPr id="78" name="TextBox 77">
            <a:extLst>
              <a:ext uri="{FF2B5EF4-FFF2-40B4-BE49-F238E27FC236}">
                <a16:creationId xmlns:a16="http://schemas.microsoft.com/office/drawing/2014/main" id="{505F8FE6-358E-B041-960A-E8BB7198256E}"/>
              </a:ext>
            </a:extLst>
          </p:cNvPr>
          <p:cNvSpPr txBox="1"/>
          <p:nvPr/>
        </p:nvSpPr>
        <p:spPr>
          <a:xfrm>
            <a:off x="4131308" y="19277639"/>
            <a:ext cx="5302415" cy="923330"/>
          </a:xfrm>
          <a:prstGeom prst="rect">
            <a:avLst/>
          </a:prstGeom>
          <a:solidFill>
            <a:schemeClr val="bg1"/>
          </a:solidFill>
          <a:ln>
            <a:noFill/>
          </a:ln>
        </p:spPr>
        <p:txBody>
          <a:bodyPr wrap="square" rtlCol="0">
            <a:spAutoFit/>
          </a:bodyPr>
          <a:lstStyle/>
          <a:p>
            <a:pPr algn="ctr"/>
            <a:r>
              <a:rPr lang="en-US" sz="5400" dirty="0">
                <a:solidFill>
                  <a:srgbClr val="C00000"/>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028304" y="1623856"/>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Universidad Galileo</a:t>
            </a:r>
            <a:endParaRPr lang="en-US" sz="4800" dirty="0">
              <a:latin typeface="Lucida Fax" panose="02060602050505020204" pitchFamily="18" charset="77"/>
              <a:cs typeface="Lucida Grande" panose="020B0600040502020204" pitchFamily="34" charset="0"/>
            </a:endParaRPr>
          </a:p>
        </p:txBody>
      </p:sp>
      <p:sp>
        <p:nvSpPr>
          <p:cNvPr id="32" name="Rectangle 31">
            <a:extLst>
              <a:ext uri="{FF2B5EF4-FFF2-40B4-BE49-F238E27FC236}">
                <a16:creationId xmlns:a16="http://schemas.microsoft.com/office/drawing/2014/main" id="{3E6ECC3C-4F5C-4FF7-8A67-CBAA10DC3076}"/>
              </a:ext>
            </a:extLst>
          </p:cNvPr>
          <p:cNvSpPr/>
          <p:nvPr/>
        </p:nvSpPr>
        <p:spPr>
          <a:xfrm>
            <a:off x="13916732" y="6210433"/>
            <a:ext cx="16182268" cy="7734168"/>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Se utilizaron distintos modelos para resolver el problema, como LBFGS, SDG y  ADAM, para todos los entrenamientos se utilizaron los mismos parámetros y variables.</a:t>
            </a:r>
          </a:p>
          <a:p>
            <a:pPr algn="just"/>
            <a:r>
              <a:rPr lang="es-GT" sz="4400" dirty="0">
                <a:solidFill>
                  <a:schemeClr val="tx1"/>
                </a:solidFill>
              </a:rPr>
              <a:t>De la data se eliminaron variables que no aportaban nada al resultado final. También a la variable monto se transformó para normalizarla, debido a que las transacciones pueden ir desde $0(transacción de prueba) hasta más de $10,000. </a:t>
            </a:r>
          </a:p>
          <a:p>
            <a:pPr algn="just"/>
            <a:r>
              <a:rPr lang="es-GT" sz="4400" dirty="0">
                <a:solidFill>
                  <a:schemeClr val="tx1"/>
                </a:solidFill>
              </a:rPr>
              <a:t>Por último se utilizó la herramienta </a:t>
            </a:r>
            <a:r>
              <a:rPr lang="es-GT" sz="4400" dirty="0" err="1">
                <a:solidFill>
                  <a:schemeClr val="tx1"/>
                </a:solidFill>
              </a:rPr>
              <a:t>undersample</a:t>
            </a:r>
            <a:r>
              <a:rPr lang="es-GT" sz="4400" dirty="0">
                <a:solidFill>
                  <a:schemeClr val="tx1"/>
                </a:solidFill>
              </a:rPr>
              <a:t>, para tratar el desbalance de la data entre transacciones fraude versus transacciones no fraude.</a:t>
            </a:r>
            <a:endParaRPr lang="en-US" sz="4400" dirty="0">
              <a:solidFill>
                <a:schemeClr val="tx1"/>
              </a:solidFill>
            </a:endParaRPr>
          </a:p>
        </p:txBody>
      </p:sp>
      <p:pic>
        <p:nvPicPr>
          <p:cNvPr id="4" name="Picture 3">
            <a:extLst>
              <a:ext uri="{FF2B5EF4-FFF2-40B4-BE49-F238E27FC236}">
                <a16:creationId xmlns:a16="http://schemas.microsoft.com/office/drawing/2014/main" id="{D876E9ED-07DC-4B3A-891B-5BF1AB498C4A}"/>
              </a:ext>
            </a:extLst>
          </p:cNvPr>
          <p:cNvPicPr>
            <a:picLocks noChangeAspect="1"/>
          </p:cNvPicPr>
          <p:nvPr/>
        </p:nvPicPr>
        <p:blipFill>
          <a:blip r:embed="rId3"/>
          <a:stretch>
            <a:fillRect/>
          </a:stretch>
        </p:blipFill>
        <p:spPr>
          <a:xfrm>
            <a:off x="13262278" y="15774377"/>
            <a:ext cx="10191597" cy="870356"/>
          </a:xfrm>
          <a:prstGeom prst="rect">
            <a:avLst/>
          </a:prstGeom>
        </p:spPr>
      </p:pic>
      <p:pic>
        <p:nvPicPr>
          <p:cNvPr id="9" name="Picture 8">
            <a:extLst>
              <a:ext uri="{FF2B5EF4-FFF2-40B4-BE49-F238E27FC236}">
                <a16:creationId xmlns:a16="http://schemas.microsoft.com/office/drawing/2014/main" id="{E6579395-B1D0-4F77-AE60-7903FDFE91F0}"/>
              </a:ext>
            </a:extLst>
          </p:cNvPr>
          <p:cNvPicPr>
            <a:picLocks noChangeAspect="1"/>
          </p:cNvPicPr>
          <p:nvPr/>
        </p:nvPicPr>
        <p:blipFill>
          <a:blip r:embed="rId4"/>
          <a:stretch>
            <a:fillRect/>
          </a:stretch>
        </p:blipFill>
        <p:spPr>
          <a:xfrm>
            <a:off x="13288782" y="16514247"/>
            <a:ext cx="8319764" cy="2287936"/>
          </a:xfrm>
          <a:prstGeom prst="rect">
            <a:avLst/>
          </a:prstGeom>
        </p:spPr>
      </p:pic>
      <p:pic>
        <p:nvPicPr>
          <p:cNvPr id="11" name="Picture 10">
            <a:extLst>
              <a:ext uri="{FF2B5EF4-FFF2-40B4-BE49-F238E27FC236}">
                <a16:creationId xmlns:a16="http://schemas.microsoft.com/office/drawing/2014/main" id="{5C62424E-1C91-4955-B8D8-8072BBA151AC}"/>
              </a:ext>
            </a:extLst>
          </p:cNvPr>
          <p:cNvPicPr>
            <a:picLocks noChangeAspect="1"/>
          </p:cNvPicPr>
          <p:nvPr/>
        </p:nvPicPr>
        <p:blipFill>
          <a:blip r:embed="rId5"/>
          <a:stretch>
            <a:fillRect/>
          </a:stretch>
        </p:blipFill>
        <p:spPr>
          <a:xfrm>
            <a:off x="13178025" y="18955245"/>
            <a:ext cx="9755311" cy="1198021"/>
          </a:xfrm>
          <a:prstGeom prst="rect">
            <a:avLst/>
          </a:prstGeom>
        </p:spPr>
      </p:pic>
      <p:pic>
        <p:nvPicPr>
          <p:cNvPr id="13" name="Picture 12">
            <a:extLst>
              <a:ext uri="{FF2B5EF4-FFF2-40B4-BE49-F238E27FC236}">
                <a16:creationId xmlns:a16="http://schemas.microsoft.com/office/drawing/2014/main" id="{DE32D89B-3260-49F8-B34F-CD8C24F4B907}"/>
              </a:ext>
            </a:extLst>
          </p:cNvPr>
          <p:cNvPicPr>
            <a:picLocks noChangeAspect="1"/>
          </p:cNvPicPr>
          <p:nvPr/>
        </p:nvPicPr>
        <p:blipFill>
          <a:blip r:embed="rId6"/>
          <a:stretch>
            <a:fillRect/>
          </a:stretch>
        </p:blipFill>
        <p:spPr>
          <a:xfrm>
            <a:off x="13144400" y="20091818"/>
            <a:ext cx="7816323" cy="2242388"/>
          </a:xfrm>
          <a:prstGeom prst="rect">
            <a:avLst/>
          </a:prstGeom>
        </p:spPr>
      </p:pic>
      <p:pic>
        <p:nvPicPr>
          <p:cNvPr id="15" name="Picture 14">
            <a:extLst>
              <a:ext uri="{FF2B5EF4-FFF2-40B4-BE49-F238E27FC236}">
                <a16:creationId xmlns:a16="http://schemas.microsoft.com/office/drawing/2014/main" id="{AE1B8FE9-96D5-4BDF-93F2-BE4D00ECE5D6}"/>
              </a:ext>
            </a:extLst>
          </p:cNvPr>
          <p:cNvPicPr>
            <a:picLocks noChangeAspect="1"/>
          </p:cNvPicPr>
          <p:nvPr/>
        </p:nvPicPr>
        <p:blipFill>
          <a:blip r:embed="rId7"/>
          <a:stretch>
            <a:fillRect/>
          </a:stretch>
        </p:blipFill>
        <p:spPr>
          <a:xfrm>
            <a:off x="13140044" y="22335876"/>
            <a:ext cx="11021513" cy="1087054"/>
          </a:xfrm>
          <a:prstGeom prst="rect">
            <a:avLst/>
          </a:prstGeom>
        </p:spPr>
      </p:pic>
      <p:pic>
        <p:nvPicPr>
          <p:cNvPr id="19" name="Picture 18">
            <a:extLst>
              <a:ext uri="{FF2B5EF4-FFF2-40B4-BE49-F238E27FC236}">
                <a16:creationId xmlns:a16="http://schemas.microsoft.com/office/drawing/2014/main" id="{14F80D4C-1EC8-4FAD-AE51-B9CC35EDBF23}"/>
              </a:ext>
            </a:extLst>
          </p:cNvPr>
          <p:cNvPicPr>
            <a:picLocks noChangeAspect="1"/>
          </p:cNvPicPr>
          <p:nvPr/>
        </p:nvPicPr>
        <p:blipFill>
          <a:blip r:embed="rId8"/>
          <a:stretch>
            <a:fillRect/>
          </a:stretch>
        </p:blipFill>
        <p:spPr>
          <a:xfrm>
            <a:off x="13567266" y="23528781"/>
            <a:ext cx="7790051" cy="2124560"/>
          </a:xfrm>
          <a:prstGeom prst="rect">
            <a:avLst/>
          </a:prstGeom>
        </p:spPr>
      </p:pic>
      <p:sp>
        <p:nvSpPr>
          <p:cNvPr id="46" name="Rectangle 45">
            <a:extLst>
              <a:ext uri="{FF2B5EF4-FFF2-40B4-BE49-F238E27FC236}">
                <a16:creationId xmlns:a16="http://schemas.microsoft.com/office/drawing/2014/main" id="{A2D94DE8-A72C-41EF-8EB0-C9A9F4B4DE65}"/>
              </a:ext>
            </a:extLst>
          </p:cNvPr>
          <p:cNvSpPr/>
          <p:nvPr/>
        </p:nvSpPr>
        <p:spPr>
          <a:xfrm>
            <a:off x="31300690" y="6124946"/>
            <a:ext cx="11389683" cy="9821063"/>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En los resultados podemos observar que con la data transformada acorde a las necesidades, las variables que no nos servían para mejorar nuestro algoritmo y con la variable objetivo balanceada para no tener </a:t>
            </a:r>
            <a:r>
              <a:rPr lang="es-GT" sz="4400" dirty="0" err="1">
                <a:solidFill>
                  <a:schemeClr val="tx1"/>
                </a:solidFill>
              </a:rPr>
              <a:t>overfitting</a:t>
            </a:r>
            <a:r>
              <a:rPr lang="es-GT" sz="4400" dirty="0">
                <a:solidFill>
                  <a:schemeClr val="tx1"/>
                </a:solidFill>
              </a:rPr>
              <a:t> o </a:t>
            </a:r>
            <a:r>
              <a:rPr lang="es-GT" sz="4400" dirty="0" err="1">
                <a:solidFill>
                  <a:schemeClr val="tx1"/>
                </a:solidFill>
              </a:rPr>
              <a:t>underfitting</a:t>
            </a:r>
            <a:r>
              <a:rPr lang="es-GT" sz="4400" dirty="0">
                <a:solidFill>
                  <a:schemeClr val="tx1"/>
                </a:solidFill>
              </a:rPr>
              <a:t>, los 3 algoritmos utilizados funcionan muy bien, arriba del 90% de detección, cabe resaltar que el Clasificador utilizando LBFGS nos dio un </a:t>
            </a:r>
            <a:r>
              <a:rPr lang="es-GT" sz="4400" dirty="0" err="1">
                <a:solidFill>
                  <a:schemeClr val="tx1"/>
                </a:solidFill>
              </a:rPr>
              <a:t>accuracy</a:t>
            </a:r>
            <a:r>
              <a:rPr lang="es-GT" sz="4400" dirty="0">
                <a:solidFill>
                  <a:schemeClr val="tx1"/>
                </a:solidFill>
              </a:rPr>
              <a:t> arriba del 95% y con un rango muy bajo de falsos positivos, así que para la calidad de data que se tiene se puede pensar en utilizar este método.</a:t>
            </a:r>
            <a:endParaRPr lang="en-US" sz="4400" dirty="0">
              <a:solidFill>
                <a:schemeClr val="tx1"/>
              </a:solidFill>
            </a:endParaRPr>
          </a:p>
        </p:txBody>
      </p:sp>
      <p:sp>
        <p:nvSpPr>
          <p:cNvPr id="54" name="Rectangle 53">
            <a:extLst>
              <a:ext uri="{FF2B5EF4-FFF2-40B4-BE49-F238E27FC236}">
                <a16:creationId xmlns:a16="http://schemas.microsoft.com/office/drawing/2014/main" id="{BB94D306-5400-407B-B82A-17BFC608D2A5}"/>
              </a:ext>
            </a:extLst>
          </p:cNvPr>
          <p:cNvSpPr/>
          <p:nvPr/>
        </p:nvSpPr>
        <p:spPr>
          <a:xfrm>
            <a:off x="31506577" y="20091818"/>
            <a:ext cx="11197048" cy="12213313"/>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VARMEDJA, Dejan, et al. </a:t>
            </a:r>
            <a:r>
              <a:rPr lang="es-GT" sz="4400" dirty="0" err="1">
                <a:solidFill>
                  <a:schemeClr val="tx1"/>
                </a:solidFill>
              </a:rPr>
              <a:t>Credit</a:t>
            </a:r>
            <a:r>
              <a:rPr lang="es-GT" sz="4400" dirty="0">
                <a:solidFill>
                  <a:schemeClr val="tx1"/>
                </a:solidFill>
              </a:rPr>
              <a:t> </a:t>
            </a:r>
            <a:r>
              <a:rPr lang="es-GT" sz="4400" dirty="0" err="1">
                <a:solidFill>
                  <a:schemeClr val="tx1"/>
                </a:solidFill>
              </a:rPr>
              <a:t>card</a:t>
            </a:r>
            <a:r>
              <a:rPr lang="es-GT" sz="4400" dirty="0">
                <a:solidFill>
                  <a:schemeClr val="tx1"/>
                </a:solidFill>
              </a:rPr>
              <a:t> </a:t>
            </a:r>
            <a:r>
              <a:rPr lang="es-GT" sz="4400" dirty="0" err="1">
                <a:solidFill>
                  <a:schemeClr val="tx1"/>
                </a:solidFill>
              </a:rPr>
              <a:t>fraud</a:t>
            </a:r>
            <a:r>
              <a:rPr lang="es-GT" sz="4400" dirty="0">
                <a:solidFill>
                  <a:schemeClr val="tx1"/>
                </a:solidFill>
              </a:rPr>
              <a:t> </a:t>
            </a:r>
            <a:r>
              <a:rPr lang="es-GT" sz="4400" dirty="0" err="1">
                <a:solidFill>
                  <a:schemeClr val="tx1"/>
                </a:solidFill>
              </a:rPr>
              <a:t>detection</a:t>
            </a:r>
            <a:r>
              <a:rPr lang="es-GT" sz="4400" dirty="0">
                <a:solidFill>
                  <a:schemeClr val="tx1"/>
                </a:solidFill>
              </a:rPr>
              <a:t>-machine </a:t>
            </a:r>
            <a:r>
              <a:rPr lang="es-GT" sz="4400" dirty="0" err="1">
                <a:solidFill>
                  <a:schemeClr val="tx1"/>
                </a:solidFill>
              </a:rPr>
              <a:t>learning</a:t>
            </a:r>
            <a:r>
              <a:rPr lang="es-GT" sz="4400" dirty="0">
                <a:solidFill>
                  <a:schemeClr val="tx1"/>
                </a:solidFill>
              </a:rPr>
              <a:t> </a:t>
            </a:r>
            <a:r>
              <a:rPr lang="es-GT" sz="4400" dirty="0" err="1">
                <a:solidFill>
                  <a:schemeClr val="tx1"/>
                </a:solidFill>
              </a:rPr>
              <a:t>methods</a:t>
            </a:r>
            <a:r>
              <a:rPr lang="es-GT" sz="4400" dirty="0">
                <a:solidFill>
                  <a:schemeClr val="tx1"/>
                </a:solidFill>
              </a:rPr>
              <a:t>. En 2019 18th International </a:t>
            </a:r>
            <a:r>
              <a:rPr lang="es-GT" sz="4400" dirty="0" err="1">
                <a:solidFill>
                  <a:schemeClr val="tx1"/>
                </a:solidFill>
              </a:rPr>
              <a:t>Symposium</a:t>
            </a:r>
            <a:r>
              <a:rPr lang="es-GT" sz="4400" dirty="0">
                <a:solidFill>
                  <a:schemeClr val="tx1"/>
                </a:solidFill>
              </a:rPr>
              <a:t> INFOTEH-JAHORINA (INFOTEH). IEEE, 2019. p. 1-5.</a:t>
            </a:r>
          </a:p>
          <a:p>
            <a:pPr algn="just"/>
            <a:r>
              <a:rPr lang="en-US" sz="4400" dirty="0">
                <a:solidFill>
                  <a:schemeClr val="tx1"/>
                </a:solidFill>
              </a:rPr>
              <a:t>PILLAI, </a:t>
            </a:r>
            <a:r>
              <a:rPr lang="en-US" sz="4400" dirty="0" err="1">
                <a:solidFill>
                  <a:schemeClr val="tx1"/>
                </a:solidFill>
              </a:rPr>
              <a:t>Thulasyammal</a:t>
            </a:r>
            <a:r>
              <a:rPr lang="en-US" sz="4400" dirty="0">
                <a:solidFill>
                  <a:schemeClr val="tx1"/>
                </a:solidFill>
              </a:rPr>
              <a:t> </a:t>
            </a:r>
            <a:r>
              <a:rPr lang="en-US" sz="4400" dirty="0" err="1">
                <a:solidFill>
                  <a:schemeClr val="tx1"/>
                </a:solidFill>
              </a:rPr>
              <a:t>Ramiah</a:t>
            </a:r>
            <a:r>
              <a:rPr lang="en-US" sz="4400" dirty="0">
                <a:solidFill>
                  <a:schemeClr val="tx1"/>
                </a:solidFill>
              </a:rPr>
              <a:t>, et al. Credit card fraud detection using deep learning technique. </a:t>
            </a:r>
            <a:r>
              <a:rPr lang="en-US" sz="4400" dirty="0" err="1">
                <a:solidFill>
                  <a:schemeClr val="tx1"/>
                </a:solidFill>
              </a:rPr>
              <a:t>En</a:t>
            </a:r>
            <a:r>
              <a:rPr lang="en-US" sz="4400" dirty="0">
                <a:solidFill>
                  <a:schemeClr val="tx1"/>
                </a:solidFill>
              </a:rPr>
              <a:t> 2018 Fourth International Conference on Advances in Computing, Communication &amp; Automation (ICACCA). IEEE, 2018. p. 1-6.</a:t>
            </a:r>
          </a:p>
          <a:p>
            <a:pPr algn="just"/>
            <a:r>
              <a:rPr lang="en-US" sz="4400" dirty="0">
                <a:solidFill>
                  <a:schemeClr val="tx1"/>
                </a:solidFill>
              </a:rPr>
              <a:t>ARUN, </a:t>
            </a:r>
            <a:r>
              <a:rPr lang="en-US" sz="4400" dirty="0" err="1">
                <a:solidFill>
                  <a:schemeClr val="tx1"/>
                </a:solidFill>
              </a:rPr>
              <a:t>Gurumurthy</a:t>
            </a:r>
            <a:r>
              <a:rPr lang="en-US" sz="4400" dirty="0">
                <a:solidFill>
                  <a:schemeClr val="tx1"/>
                </a:solidFill>
              </a:rPr>
              <a:t> Krishnamurthy; VENKATACHALAPATHY, </a:t>
            </a:r>
            <a:r>
              <a:rPr lang="en-US" sz="4400" dirty="0" err="1">
                <a:solidFill>
                  <a:schemeClr val="tx1"/>
                </a:solidFill>
              </a:rPr>
              <a:t>Kaliyappan</a:t>
            </a:r>
            <a:r>
              <a:rPr lang="en-US" sz="4400" dirty="0">
                <a:solidFill>
                  <a:schemeClr val="tx1"/>
                </a:solidFill>
              </a:rPr>
              <a:t>. Intelligent feature selection with social spider optimization based artificial neural network model for credit card fraud detection. IIOABJ, 2020, vol. 11, no 2, p. 85-91.</a:t>
            </a:r>
          </a:p>
        </p:txBody>
      </p:sp>
      <p:pic>
        <p:nvPicPr>
          <p:cNvPr id="7" name="Picture 6">
            <a:extLst>
              <a:ext uri="{FF2B5EF4-FFF2-40B4-BE49-F238E27FC236}">
                <a16:creationId xmlns:a16="http://schemas.microsoft.com/office/drawing/2014/main" id="{15AF9512-9FD6-4FA8-A170-6360B9B4EC7A}"/>
              </a:ext>
            </a:extLst>
          </p:cNvPr>
          <p:cNvPicPr>
            <a:picLocks noChangeAspect="1"/>
          </p:cNvPicPr>
          <p:nvPr/>
        </p:nvPicPr>
        <p:blipFill>
          <a:blip r:embed="rId9"/>
          <a:stretch>
            <a:fillRect/>
          </a:stretch>
        </p:blipFill>
        <p:spPr>
          <a:xfrm>
            <a:off x="13757878" y="26092446"/>
            <a:ext cx="7863920" cy="5607114"/>
          </a:xfrm>
          <a:prstGeom prst="rect">
            <a:avLst/>
          </a:prstGeom>
        </p:spPr>
      </p:pic>
      <p:pic>
        <p:nvPicPr>
          <p:cNvPr id="12" name="Picture 11">
            <a:extLst>
              <a:ext uri="{FF2B5EF4-FFF2-40B4-BE49-F238E27FC236}">
                <a16:creationId xmlns:a16="http://schemas.microsoft.com/office/drawing/2014/main" id="{DC9B53E7-41F8-4586-9184-982D47A19C34}"/>
              </a:ext>
            </a:extLst>
          </p:cNvPr>
          <p:cNvPicPr>
            <a:picLocks noChangeAspect="1"/>
          </p:cNvPicPr>
          <p:nvPr/>
        </p:nvPicPr>
        <p:blipFill>
          <a:blip r:embed="rId10"/>
          <a:stretch>
            <a:fillRect/>
          </a:stretch>
        </p:blipFill>
        <p:spPr>
          <a:xfrm>
            <a:off x="22319220" y="26022217"/>
            <a:ext cx="7786398" cy="5607114"/>
          </a:xfrm>
          <a:prstGeom prst="rect">
            <a:avLst/>
          </a:prstGeom>
        </p:spPr>
      </p:pic>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 Bayan Plain</vt:lpstr>
      <vt:lpstr>Arial</vt:lpstr>
      <vt:lpstr>Bangla MN</vt:lpstr>
      <vt:lpstr>Calibri</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2021-09-25T00:13:36Z</dcterms:modified>
</cp:coreProperties>
</file>