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7456" userDrawn="1">
          <p15:clr>
            <a:srgbClr val="A4A3A4"/>
          </p15:clr>
        </p15:guide>
        <p15:guide id="2" orient="horz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4" autoAdjust="0"/>
    <p:restoredTop sz="94694"/>
  </p:normalViewPr>
  <p:slideViewPr>
    <p:cSldViewPr>
      <p:cViewPr varScale="1">
        <p:scale>
          <a:sx n="24" d="100"/>
          <a:sy n="24" d="100"/>
        </p:scale>
        <p:origin x="1464" y="72"/>
      </p:cViewPr>
      <p:guideLst>
        <p:guide pos="27456"/>
        <p:guide orient="horz"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7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40"/>
            </a:lvl1pPr>
            <a:lvl2pPr>
              <a:defRPr sz="11520"/>
            </a:lvl2pPr>
            <a:lvl3pPr>
              <a:defRPr sz="9600"/>
            </a:lvl3pPr>
            <a:lvl4pPr>
              <a:defRPr sz="8640"/>
            </a:lvl4pPr>
            <a:lvl5pPr>
              <a:defRPr sz="8640"/>
            </a:lvl5pPr>
            <a:lvl6pPr>
              <a:defRPr sz="8640"/>
            </a:lvl6pPr>
            <a:lvl7pPr>
              <a:defRPr sz="8640"/>
            </a:lvl7pPr>
            <a:lvl8pPr>
              <a:defRPr sz="8640"/>
            </a:lvl8pPr>
            <a:lvl9pPr>
              <a:defRPr sz="8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40"/>
            </a:lvl1pPr>
            <a:lvl2pPr>
              <a:defRPr sz="11520"/>
            </a:lvl2pPr>
            <a:lvl3pPr>
              <a:defRPr sz="9600"/>
            </a:lvl3pPr>
            <a:lvl4pPr>
              <a:defRPr sz="8640"/>
            </a:lvl4pPr>
            <a:lvl5pPr>
              <a:defRPr sz="8640"/>
            </a:lvl5pPr>
            <a:lvl6pPr>
              <a:defRPr sz="8640"/>
            </a:lvl6pPr>
            <a:lvl7pPr>
              <a:defRPr sz="8640"/>
            </a:lvl7pPr>
            <a:lvl8pPr>
              <a:defRPr sz="8640"/>
            </a:lvl8pPr>
            <a:lvl9pPr>
              <a:defRPr sz="8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20"/>
            </a:lvl1pPr>
            <a:lvl2pPr>
              <a:defRPr sz="9600"/>
            </a:lvl2pPr>
            <a:lvl3pPr>
              <a:defRPr sz="8640"/>
            </a:lvl3pPr>
            <a:lvl4pPr>
              <a:defRPr sz="7680"/>
            </a:lvl4pPr>
            <a:lvl5pPr>
              <a:defRPr sz="7680"/>
            </a:lvl5pPr>
            <a:lvl6pPr>
              <a:defRPr sz="7680"/>
            </a:lvl6pPr>
            <a:lvl7pPr>
              <a:defRPr sz="7680"/>
            </a:lvl7pPr>
            <a:lvl8pPr>
              <a:defRPr sz="7680"/>
            </a:lvl8pPr>
            <a:lvl9pPr>
              <a:defRPr sz="7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20"/>
            </a:lvl1pPr>
            <a:lvl2pPr>
              <a:defRPr sz="9600"/>
            </a:lvl2pPr>
            <a:lvl3pPr>
              <a:defRPr sz="8640"/>
            </a:lvl3pPr>
            <a:lvl4pPr>
              <a:defRPr sz="7680"/>
            </a:lvl4pPr>
            <a:lvl5pPr>
              <a:defRPr sz="7680"/>
            </a:lvl5pPr>
            <a:lvl6pPr>
              <a:defRPr sz="7680"/>
            </a:lvl6pPr>
            <a:lvl7pPr>
              <a:defRPr sz="7680"/>
            </a:lvl7pPr>
            <a:lvl8pPr>
              <a:defRPr sz="7680"/>
            </a:lvl8pPr>
            <a:lvl9pPr>
              <a:defRPr sz="7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36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228" y="381000"/>
            <a:ext cx="43172744" cy="320802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914400" y="762000"/>
            <a:ext cx="41986200" cy="3590208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992203" y="4733207"/>
            <a:ext cx="11896131" cy="13989533"/>
            <a:chOff x="914400" y="6234645"/>
            <a:chExt cx="11658600" cy="7146131"/>
          </a:xfrm>
          <a:solidFill>
            <a:schemeClr val="bg1"/>
          </a:solidFill>
        </p:grpSpPr>
        <p:sp>
          <p:nvSpPr>
            <p:cNvPr id="34" name="Rectangle 33"/>
            <p:cNvSpPr/>
            <p:nvPr/>
          </p:nvSpPr>
          <p:spPr>
            <a:xfrm>
              <a:off x="914400" y="6762267"/>
              <a:ext cx="11658600" cy="6618509"/>
            </a:xfrm>
            <a:prstGeom prst="rect">
              <a:avLst/>
            </a:prstGeom>
            <a:grpFill/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s-GT" sz="4400" dirty="0">
                <a:solidFill>
                  <a:schemeClr val="tx1"/>
                </a:solidFill>
              </a:endParaRPr>
            </a:p>
            <a:p>
              <a:pPr algn="just"/>
              <a:endParaRPr lang="es-GT" sz="4400" dirty="0">
                <a:solidFill>
                  <a:schemeClr val="tx1"/>
                </a:solidFill>
              </a:endParaRPr>
            </a:p>
            <a:p>
              <a:pPr algn="just"/>
              <a:r>
                <a:rPr lang="es-GT" sz="4400" dirty="0">
                  <a:solidFill>
                    <a:schemeClr val="tx1"/>
                  </a:solidFill>
                </a:rPr>
                <a:t>El mercado bursátil se mueve constantemente y en ello tiene un gran impacto las noticias, que llevan a invertir o no en las acciones de las empresas, que llevan a los inversionistas a comprar o vender acciones, en este análisis se busca determinar como están las noticias y determinar si es un buen momento para poder invertir o no en compras de acciones.</a:t>
              </a:r>
            </a:p>
            <a:p>
              <a:pPr algn="just"/>
              <a:r>
                <a:rPr lang="es-ES" sz="4400" dirty="0">
                  <a:solidFill>
                    <a:schemeClr val="tx1"/>
                  </a:solidFill>
                </a:rPr>
                <a:t>El análisis de sentimiento tiene como objetivo determinar la como se sienten los inversionistas respecto a las noticias financieras, a partir de una fuente de dato. Este trabajo se centra en la aplicación del análisis de sentimientos en las noticias financieras. Se evalúan dos técnicas alternativas, ambas con </a:t>
              </a:r>
              <a:r>
                <a:rPr lang="es-ES" sz="4400" dirty="0" err="1">
                  <a:solidFill>
                    <a:schemeClr val="tx1"/>
                  </a:solidFill>
                </a:rPr>
                <a:t>Keras</a:t>
              </a:r>
              <a:r>
                <a:rPr lang="es-ES" sz="4400" dirty="0">
                  <a:solidFill>
                    <a:schemeClr val="tx1"/>
                  </a:solidFill>
                </a:rPr>
                <a:t> pero con distintos parámetros que nos ayudarán a determinar cual tiene una mejor predicción sobre los datos entregados.</a:t>
              </a:r>
              <a:endParaRPr lang="en-US" sz="4400" dirty="0">
                <a:solidFill>
                  <a:schemeClr val="tx1"/>
                </a:solidFill>
              </a:endParaRPr>
            </a:p>
            <a:p>
              <a:pPr algn="just"/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82588" y="6234645"/>
              <a:ext cx="5193851" cy="9659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Abstract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273349" y="18440388"/>
            <a:ext cx="11571897" cy="13716012"/>
            <a:chOff x="845736" y="18217490"/>
            <a:chExt cx="11929274" cy="7827920"/>
          </a:xfrm>
        </p:grpSpPr>
        <p:sp>
          <p:nvSpPr>
            <p:cNvPr id="44" name="Rectangle 43"/>
            <p:cNvSpPr/>
            <p:nvPr/>
          </p:nvSpPr>
          <p:spPr>
            <a:xfrm>
              <a:off x="845736" y="18895071"/>
              <a:ext cx="11929274" cy="715033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57236" y="18217490"/>
              <a:ext cx="5389812" cy="16044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References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31212633" y="5643978"/>
            <a:ext cx="11645851" cy="12673522"/>
          </a:xfrm>
          <a:prstGeom prst="rect">
            <a:avLst/>
          </a:prstGeom>
          <a:noFill/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213734" y="1033824"/>
            <a:ext cx="39242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C00000"/>
                </a:solidFill>
              </a:rPr>
              <a:t>Sentiment Analysis on Financial News- Recurrent Neural Network: </a:t>
            </a:r>
            <a:endParaRPr lang="en-US" sz="6600" b="1" dirty="0">
              <a:ln w="3175">
                <a:noFill/>
              </a:ln>
              <a:solidFill>
                <a:srgbClr val="C00000"/>
              </a:solidFill>
              <a:latin typeface="Bangla MN" charset="0"/>
              <a:ea typeface="Bangla MN" charset="0"/>
              <a:cs typeface="Bangla MN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862993" y="5209214"/>
            <a:ext cx="688395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Conclusions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243551" y="2141820"/>
            <a:ext cx="33624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 </a:t>
            </a:r>
            <a:r>
              <a:rPr lang="en-US" sz="4800" b="1" dirty="0">
                <a:solidFill>
                  <a:schemeClr val="tx1"/>
                </a:solidFill>
              </a:rPr>
              <a:t>Edgar Emilio González y González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3090909" y="11808958"/>
            <a:ext cx="17712132" cy="20347454"/>
            <a:chOff x="939939" y="20148725"/>
            <a:chExt cx="11616995" cy="9845368"/>
          </a:xfrm>
        </p:grpSpPr>
        <p:sp>
          <p:nvSpPr>
            <p:cNvPr id="41" name="Rectangle 40"/>
            <p:cNvSpPr/>
            <p:nvPr/>
          </p:nvSpPr>
          <p:spPr>
            <a:xfrm>
              <a:off x="939939" y="20347496"/>
              <a:ext cx="11616995" cy="9646597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96281" y="20148725"/>
              <a:ext cx="2338935" cy="492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Results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ABD6380-F16B-42AE-AB20-AED81D8BA8F5}"/>
              </a:ext>
            </a:extLst>
          </p:cNvPr>
          <p:cNvSpPr txBox="1"/>
          <p:nvPr/>
        </p:nvSpPr>
        <p:spPr>
          <a:xfrm>
            <a:off x="1295401" y="3360633"/>
            <a:ext cx="3629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ngla MN" charset="0"/>
                <a:ea typeface="Bangla MN" charset="0"/>
                <a:cs typeface="Bangla MN" charset="0"/>
              </a:rPr>
              <a:t>Carnet 21000203</a:t>
            </a:r>
            <a:endParaRPr lang="en-US" sz="3600" baseline="30000" dirty="0">
              <a:latin typeface="Bangla MN" charset="0"/>
              <a:ea typeface="Bangla MN" charset="0"/>
              <a:cs typeface="Bangla MN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038160" y="19067984"/>
            <a:ext cx="11850174" cy="12816592"/>
            <a:chOff x="914401" y="19144106"/>
            <a:chExt cx="11609976" cy="12859894"/>
          </a:xfrm>
          <a:solidFill>
            <a:schemeClr val="bg1"/>
          </a:solidFill>
        </p:grpSpPr>
        <p:sp>
          <p:nvSpPr>
            <p:cNvPr id="35" name="Rectangle 34"/>
            <p:cNvSpPr/>
            <p:nvPr/>
          </p:nvSpPr>
          <p:spPr>
            <a:xfrm>
              <a:off x="914401" y="19784857"/>
              <a:ext cx="11609976" cy="12219143"/>
            </a:xfrm>
            <a:prstGeom prst="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GT" sz="4400" dirty="0">
                  <a:solidFill>
                    <a:schemeClr val="tx1"/>
                  </a:solidFill>
                </a:rPr>
                <a:t>Se utiliza un </a:t>
              </a:r>
              <a:r>
                <a:rPr lang="es-GT" sz="4400" dirty="0" err="1">
                  <a:solidFill>
                    <a:schemeClr val="tx1"/>
                  </a:solidFill>
                </a:rPr>
                <a:t>dataset</a:t>
              </a:r>
              <a:r>
                <a:rPr lang="es-GT" sz="4400" dirty="0">
                  <a:solidFill>
                    <a:schemeClr val="tx1"/>
                  </a:solidFill>
                </a:rPr>
                <a:t> público(</a:t>
              </a:r>
              <a:r>
                <a:rPr lang="es-GT" sz="4400" dirty="0" err="1">
                  <a:solidFill>
                    <a:schemeClr val="tx1"/>
                  </a:solidFill>
                </a:rPr>
                <a:t>facilidado</a:t>
              </a:r>
              <a:r>
                <a:rPr lang="es-GT" sz="4400" dirty="0">
                  <a:solidFill>
                    <a:schemeClr val="tx1"/>
                  </a:solidFill>
                </a:rPr>
                <a:t> en una competencia de </a:t>
              </a:r>
              <a:r>
                <a:rPr lang="es-GT" sz="4400" dirty="0" err="1">
                  <a:solidFill>
                    <a:schemeClr val="tx1"/>
                  </a:solidFill>
                </a:rPr>
                <a:t>Kaggle</a:t>
              </a:r>
              <a:r>
                <a:rPr lang="es-GT" sz="4400" dirty="0">
                  <a:solidFill>
                    <a:schemeClr val="tx1"/>
                  </a:solidFill>
                </a:rPr>
                <a:t>) que tiene 3 categorías </a:t>
              </a:r>
              <a:r>
                <a:rPr lang="es-GT" sz="4400" dirty="0" err="1">
                  <a:solidFill>
                    <a:schemeClr val="tx1"/>
                  </a:solidFill>
                </a:rPr>
                <a:t>distntas</a:t>
              </a:r>
              <a:r>
                <a:rPr lang="es-GT" sz="4400" dirty="0">
                  <a:solidFill>
                    <a:schemeClr val="tx1"/>
                  </a:solidFill>
                </a:rPr>
                <a:t> en los comentarios:</a:t>
              </a:r>
            </a:p>
            <a:p>
              <a:pPr marL="571500" indent="-571500" algn="just">
                <a:buFontTx/>
                <a:buChar char="-"/>
              </a:pPr>
              <a:r>
                <a:rPr lang="es-GT" sz="4400" dirty="0">
                  <a:solidFill>
                    <a:schemeClr val="tx1"/>
                  </a:solidFill>
                </a:rPr>
                <a:t>Positivo</a:t>
              </a:r>
            </a:p>
            <a:p>
              <a:pPr marL="571500" indent="-571500" algn="just">
                <a:buFontTx/>
                <a:buChar char="-"/>
              </a:pPr>
              <a:r>
                <a:rPr lang="es-GT" sz="4400" dirty="0">
                  <a:solidFill>
                    <a:schemeClr val="tx1"/>
                  </a:solidFill>
                </a:rPr>
                <a:t>Negativo</a:t>
              </a:r>
            </a:p>
            <a:p>
              <a:pPr marL="571500" indent="-571500" algn="just">
                <a:buFontTx/>
                <a:buChar char="-"/>
              </a:pPr>
              <a:r>
                <a:rPr lang="es-GT" sz="4400" dirty="0">
                  <a:solidFill>
                    <a:schemeClr val="tx1"/>
                  </a:solidFill>
                </a:rPr>
                <a:t>Neutral</a:t>
              </a:r>
            </a:p>
            <a:p>
              <a:pPr algn="just"/>
              <a:r>
                <a:rPr lang="es-GT" sz="4400" dirty="0">
                  <a:solidFill>
                    <a:schemeClr val="tx1"/>
                  </a:solidFill>
                </a:rPr>
                <a:t>En el avance del proyecto veremos cambios necesarios en la data para poder incrementar la capacidad de segmentar los comentarios.</a:t>
              </a:r>
            </a:p>
            <a:p>
              <a:pPr algn="ctr"/>
              <a:endParaRPr lang="es-GT" sz="4400" dirty="0">
                <a:solidFill>
                  <a:schemeClr val="tx1"/>
                </a:solidFill>
              </a:endParaRPr>
            </a:p>
            <a:p>
              <a:pPr algn="ctr"/>
              <a:endParaRPr lang="es-GT" sz="4400" dirty="0">
                <a:solidFill>
                  <a:schemeClr val="tx1"/>
                </a:solidFill>
              </a:endParaRPr>
            </a:p>
            <a:p>
              <a:pPr algn="ctr"/>
              <a:endParaRPr lang="es-GT" sz="4400" dirty="0">
                <a:solidFill>
                  <a:schemeClr val="tx1"/>
                </a:solidFill>
              </a:endParaRPr>
            </a:p>
            <a:p>
              <a:pPr algn="ctr"/>
              <a:endParaRPr lang="es-GT" sz="4400" dirty="0">
                <a:solidFill>
                  <a:schemeClr val="tx1"/>
                </a:solidFill>
              </a:endParaRPr>
            </a:p>
            <a:p>
              <a:pPr algn="ctr"/>
              <a:endParaRPr lang="es-GT" sz="4400" dirty="0">
                <a:solidFill>
                  <a:schemeClr val="tx1"/>
                </a:solidFill>
              </a:endParaRPr>
            </a:p>
            <a:p>
              <a:pPr algn="ctr"/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10304" y="19144106"/>
              <a:ext cx="6338570" cy="161758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Dataset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3A17757-1132-41D3-B375-A1C6758D8BC6}"/>
              </a:ext>
            </a:extLst>
          </p:cNvPr>
          <p:cNvGrpSpPr/>
          <p:nvPr/>
        </p:nvGrpSpPr>
        <p:grpSpPr>
          <a:xfrm>
            <a:off x="12658344" y="5124514"/>
            <a:ext cx="18153841" cy="5812309"/>
            <a:chOff x="12617171" y="23698200"/>
            <a:chExt cx="18153841" cy="9260146"/>
          </a:xfrm>
        </p:grpSpPr>
        <p:grpSp>
          <p:nvGrpSpPr>
            <p:cNvPr id="6" name="Group 5"/>
            <p:cNvGrpSpPr/>
            <p:nvPr/>
          </p:nvGrpSpPr>
          <p:grpSpPr>
            <a:xfrm>
              <a:off x="13058880" y="23698200"/>
              <a:ext cx="17712132" cy="9260146"/>
              <a:chOff x="13536444" y="20953271"/>
              <a:chExt cx="13899016" cy="12234346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3536444" y="21566383"/>
                <a:ext cx="13899016" cy="11621234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8210300" y="20953271"/>
                <a:ext cx="4006297" cy="1219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rgbClr val="C00000"/>
                    </a:solidFill>
                    <a:latin typeface="Bangla MN" charset="0"/>
                    <a:ea typeface="Bangla MN" charset="0"/>
                    <a:cs typeface="Bangla MN" charset="0"/>
                  </a:rPr>
                  <a:t>Models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2617171" y="24652546"/>
              <a:ext cx="181140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81012">
                <a:spcAft>
                  <a:spcPts val="4000"/>
                </a:spcAft>
              </a:pPr>
              <a:r>
                <a:rPr lang="en-US" sz="4400" dirty="0">
                  <a:latin typeface="Al Bayan Plain" charset="-78"/>
                  <a:ea typeface="Al Bayan Plain" charset="-78"/>
                  <a:cs typeface="Al Bayan Plain" charset="-78"/>
                </a:rPr>
                <a:t> 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7E97B591-3EF4-604D-B8F4-85EF95585925}"/>
              </a:ext>
            </a:extLst>
          </p:cNvPr>
          <p:cNvSpPr txBox="1"/>
          <p:nvPr/>
        </p:nvSpPr>
        <p:spPr>
          <a:xfrm>
            <a:off x="37028304" y="1623856"/>
            <a:ext cx="5027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>
                <a:latin typeface="Lucida Fax" panose="02060602050505020204" pitchFamily="18" charset="77"/>
                <a:cs typeface="Lucida Grande" panose="020B0600040502020204" pitchFamily="34" charset="0"/>
              </a:rPr>
              <a:t>Universidad Galileo</a:t>
            </a:r>
            <a:endParaRPr lang="en-US" sz="4800" dirty="0">
              <a:latin typeface="Lucida Fax" panose="02060602050505020204" pitchFamily="18" charset="77"/>
              <a:cs typeface="Lucida Grande" panose="020B06000405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6ECC3C-4F5C-4FF7-8A67-CBAA10DC3076}"/>
              </a:ext>
            </a:extLst>
          </p:cNvPr>
          <p:cNvSpPr/>
          <p:nvPr/>
        </p:nvSpPr>
        <p:spPr>
          <a:xfrm>
            <a:off x="13916732" y="6210433"/>
            <a:ext cx="16182268" cy="47263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GT" sz="4400" dirty="0">
                <a:solidFill>
                  <a:schemeClr val="tx1"/>
                </a:solidFill>
              </a:rPr>
              <a:t>Se utilizaron distintos modelos para resolver el problema, utilizando </a:t>
            </a:r>
            <a:r>
              <a:rPr lang="es-GT" sz="4400" dirty="0" err="1">
                <a:solidFill>
                  <a:schemeClr val="tx1"/>
                </a:solidFill>
              </a:rPr>
              <a:t>Tensorflow</a:t>
            </a:r>
            <a:r>
              <a:rPr lang="es-GT" sz="4400" dirty="0">
                <a:solidFill>
                  <a:schemeClr val="tx1"/>
                </a:solidFill>
              </a:rPr>
              <a:t> </a:t>
            </a:r>
            <a:r>
              <a:rPr lang="es-GT" sz="4400" dirty="0" err="1">
                <a:solidFill>
                  <a:schemeClr val="tx1"/>
                </a:solidFill>
              </a:rPr>
              <a:t>Enviroment</a:t>
            </a:r>
            <a:r>
              <a:rPr lang="es-GT" sz="4400" dirty="0">
                <a:solidFill>
                  <a:schemeClr val="tx1"/>
                </a:solidFill>
              </a:rPr>
              <a:t> utilizamos Adam, </a:t>
            </a:r>
            <a:r>
              <a:rPr lang="es-GT" sz="4400" dirty="0" err="1">
                <a:solidFill>
                  <a:schemeClr val="tx1"/>
                </a:solidFill>
              </a:rPr>
              <a:t>Nadam</a:t>
            </a:r>
            <a:r>
              <a:rPr lang="es-GT" sz="4400" dirty="0">
                <a:solidFill>
                  <a:schemeClr val="tx1"/>
                </a:solidFill>
              </a:rPr>
              <a:t>, SDG para ver que diferencias y como afectan estos en el análisis, también utilizando </a:t>
            </a:r>
            <a:r>
              <a:rPr lang="es-GT" sz="4400" dirty="0" err="1">
                <a:solidFill>
                  <a:schemeClr val="tx1"/>
                </a:solidFill>
              </a:rPr>
              <a:t>keras</a:t>
            </a:r>
            <a:r>
              <a:rPr lang="es-GT" sz="4400" dirty="0">
                <a:solidFill>
                  <a:schemeClr val="tx1"/>
                </a:solidFill>
              </a:rPr>
              <a:t> usamos Adam como optimizador y tuve </a:t>
            </a:r>
            <a:r>
              <a:rPr lang="es-GT" sz="4400">
                <a:solidFill>
                  <a:schemeClr val="tx1"/>
                </a:solidFill>
              </a:rPr>
              <a:t>mejores resultados.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2D94DE8-A72C-41EF-8EB0-C9A9F4B4DE65}"/>
              </a:ext>
            </a:extLst>
          </p:cNvPr>
          <p:cNvSpPr/>
          <p:nvPr/>
        </p:nvSpPr>
        <p:spPr>
          <a:xfrm>
            <a:off x="31300690" y="6124946"/>
            <a:ext cx="11389683" cy="9821063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4400" dirty="0">
                <a:solidFill>
                  <a:schemeClr val="tx1"/>
                </a:solidFill>
              </a:rPr>
              <a:t>En los resultados podemos observar que con la data transformada acorde a las necesidades, cuando tenemos las 3 variables nuestro set de validación no sobrepasa el 75% de </a:t>
            </a:r>
            <a:r>
              <a:rPr lang="es-GT" sz="4400" dirty="0" err="1">
                <a:solidFill>
                  <a:schemeClr val="tx1"/>
                </a:solidFill>
              </a:rPr>
              <a:t>accuracy</a:t>
            </a:r>
            <a:r>
              <a:rPr lang="es-GT" sz="4400" dirty="0">
                <a:solidFill>
                  <a:schemeClr val="tx1"/>
                </a:solidFill>
              </a:rPr>
              <a:t>, pero cuando quitamos la variable “neutral” tenemos una mejora significativa y logramos superar el 85% de efectividad en </a:t>
            </a:r>
            <a:r>
              <a:rPr lang="es-GT" sz="4400">
                <a:solidFill>
                  <a:schemeClr val="tx1"/>
                </a:solidFill>
              </a:rPr>
              <a:t>nuestro proyecto..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B94D306-5400-407B-B82A-17BFC608D2A5}"/>
              </a:ext>
            </a:extLst>
          </p:cNvPr>
          <p:cNvSpPr/>
          <p:nvPr/>
        </p:nvSpPr>
        <p:spPr>
          <a:xfrm>
            <a:off x="31506577" y="20091818"/>
            <a:ext cx="11197048" cy="12213313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4400" dirty="0">
                <a:solidFill>
                  <a:schemeClr val="tx1"/>
                </a:solidFill>
              </a:rPr>
              <a:t>VARMEDJA, Dejan, et al. </a:t>
            </a:r>
            <a:r>
              <a:rPr lang="es-GT" sz="4400" dirty="0" err="1">
                <a:solidFill>
                  <a:schemeClr val="tx1"/>
                </a:solidFill>
              </a:rPr>
              <a:t>Credit</a:t>
            </a:r>
            <a:r>
              <a:rPr lang="es-GT" sz="4400" dirty="0">
                <a:solidFill>
                  <a:schemeClr val="tx1"/>
                </a:solidFill>
              </a:rPr>
              <a:t> </a:t>
            </a:r>
            <a:r>
              <a:rPr lang="es-GT" sz="4400" dirty="0" err="1">
                <a:solidFill>
                  <a:schemeClr val="tx1"/>
                </a:solidFill>
              </a:rPr>
              <a:t>card</a:t>
            </a:r>
            <a:r>
              <a:rPr lang="es-GT" sz="4400" dirty="0">
                <a:solidFill>
                  <a:schemeClr val="tx1"/>
                </a:solidFill>
              </a:rPr>
              <a:t> </a:t>
            </a:r>
            <a:r>
              <a:rPr lang="es-GT" sz="4400" dirty="0" err="1">
                <a:solidFill>
                  <a:schemeClr val="tx1"/>
                </a:solidFill>
              </a:rPr>
              <a:t>fraud</a:t>
            </a:r>
            <a:r>
              <a:rPr lang="es-GT" sz="4400" dirty="0">
                <a:solidFill>
                  <a:schemeClr val="tx1"/>
                </a:solidFill>
              </a:rPr>
              <a:t> </a:t>
            </a:r>
            <a:r>
              <a:rPr lang="es-GT" sz="4400" dirty="0" err="1">
                <a:solidFill>
                  <a:schemeClr val="tx1"/>
                </a:solidFill>
              </a:rPr>
              <a:t>detection</a:t>
            </a:r>
            <a:r>
              <a:rPr lang="es-GT" sz="4400" dirty="0">
                <a:solidFill>
                  <a:schemeClr val="tx1"/>
                </a:solidFill>
              </a:rPr>
              <a:t>-machine </a:t>
            </a:r>
            <a:r>
              <a:rPr lang="es-GT" sz="4400" dirty="0" err="1">
                <a:solidFill>
                  <a:schemeClr val="tx1"/>
                </a:solidFill>
              </a:rPr>
              <a:t>learning</a:t>
            </a:r>
            <a:r>
              <a:rPr lang="es-GT" sz="4400" dirty="0">
                <a:solidFill>
                  <a:schemeClr val="tx1"/>
                </a:solidFill>
              </a:rPr>
              <a:t> </a:t>
            </a:r>
            <a:r>
              <a:rPr lang="es-GT" sz="4400" dirty="0" err="1">
                <a:solidFill>
                  <a:schemeClr val="tx1"/>
                </a:solidFill>
              </a:rPr>
              <a:t>methods</a:t>
            </a:r>
            <a:r>
              <a:rPr lang="es-GT" sz="4400" dirty="0">
                <a:solidFill>
                  <a:schemeClr val="tx1"/>
                </a:solidFill>
              </a:rPr>
              <a:t>. En 2019 18th International </a:t>
            </a:r>
            <a:r>
              <a:rPr lang="es-GT" sz="4400" dirty="0" err="1">
                <a:solidFill>
                  <a:schemeClr val="tx1"/>
                </a:solidFill>
              </a:rPr>
              <a:t>Symposium</a:t>
            </a:r>
            <a:r>
              <a:rPr lang="es-GT" sz="4400" dirty="0">
                <a:solidFill>
                  <a:schemeClr val="tx1"/>
                </a:solidFill>
              </a:rPr>
              <a:t> INFOTEH-JAHORINA (INFOTEH). IEEE, 2019. p. 1-5.</a:t>
            </a:r>
          </a:p>
          <a:p>
            <a:pPr algn="ctr"/>
            <a:r>
              <a:rPr lang="en-US" sz="4400" dirty="0">
                <a:solidFill>
                  <a:schemeClr val="tx1"/>
                </a:solidFill>
              </a:rPr>
              <a:t>PILLAI, </a:t>
            </a:r>
            <a:r>
              <a:rPr lang="en-US" sz="4400" dirty="0" err="1">
                <a:solidFill>
                  <a:schemeClr val="tx1"/>
                </a:solidFill>
              </a:rPr>
              <a:t>Thulasyammal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Ramiah</a:t>
            </a:r>
            <a:r>
              <a:rPr lang="en-US" sz="4400" dirty="0">
                <a:solidFill>
                  <a:schemeClr val="tx1"/>
                </a:solidFill>
              </a:rPr>
              <a:t>, et al. Credit card fraud detection using deep learning technique. </a:t>
            </a:r>
            <a:r>
              <a:rPr lang="en-US" sz="4400" dirty="0" err="1">
                <a:solidFill>
                  <a:schemeClr val="tx1"/>
                </a:solidFill>
              </a:rPr>
              <a:t>En</a:t>
            </a:r>
            <a:r>
              <a:rPr lang="en-US" sz="4400" dirty="0">
                <a:solidFill>
                  <a:schemeClr val="tx1"/>
                </a:solidFill>
              </a:rPr>
              <a:t> 2018 Fourth International Conference on Advances in Computing, Communication &amp; Automation (ICACCA). IEEE, 2018. p. 1-6.</a:t>
            </a:r>
          </a:p>
          <a:p>
            <a:pPr algn="ctr"/>
            <a:r>
              <a:rPr lang="en-US" sz="4400" dirty="0">
                <a:solidFill>
                  <a:schemeClr val="tx1"/>
                </a:solidFill>
              </a:rPr>
              <a:t>ARUN, </a:t>
            </a:r>
            <a:r>
              <a:rPr lang="en-US" sz="4400" dirty="0" err="1">
                <a:solidFill>
                  <a:schemeClr val="tx1"/>
                </a:solidFill>
              </a:rPr>
              <a:t>Gurumurthy</a:t>
            </a:r>
            <a:r>
              <a:rPr lang="en-US" sz="4400" dirty="0">
                <a:solidFill>
                  <a:schemeClr val="tx1"/>
                </a:solidFill>
              </a:rPr>
              <a:t> Krishnamurthy; VENKATACHALAPATHY, </a:t>
            </a:r>
            <a:r>
              <a:rPr lang="en-US" sz="4400" dirty="0" err="1">
                <a:solidFill>
                  <a:schemeClr val="tx1"/>
                </a:solidFill>
              </a:rPr>
              <a:t>Kaliyappan</a:t>
            </a:r>
            <a:r>
              <a:rPr lang="en-US" sz="4400" dirty="0">
                <a:solidFill>
                  <a:schemeClr val="tx1"/>
                </a:solidFill>
              </a:rPr>
              <a:t>. Intelligent feature selection with social spider optimization based artificial neural network model for credit card fraud detection. IIOABJ, 2020, vol. 11, no 2, p. 85-91.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FEDE6E-4A76-428F-8E69-C51F1D436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987" y="27271668"/>
            <a:ext cx="10467458" cy="41964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ECD820-5E0C-4008-8F6D-D34E8F680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7266" y="14864259"/>
            <a:ext cx="8431174" cy="56054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FC7EDA-F58E-455A-B5A4-0E64BAE06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35773" y="14971118"/>
            <a:ext cx="8378334" cy="59226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8B8DC6-458F-46F9-B3C1-731F3FD138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24500" y="22253089"/>
            <a:ext cx="6890854" cy="47435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E8947E-14C3-432A-9ECF-A443080717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15577" y="22217997"/>
            <a:ext cx="6909582" cy="46962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3193C3-FCDF-495F-99DB-21483CA21C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30761" y="27202053"/>
            <a:ext cx="6553477" cy="44927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099C31-D701-479A-8555-F9C5549DFA66}"/>
              </a:ext>
            </a:extLst>
          </p:cNvPr>
          <p:cNvSpPr txBox="1"/>
          <p:nvPr/>
        </p:nvSpPr>
        <p:spPr>
          <a:xfrm>
            <a:off x="21229145" y="13602881"/>
            <a:ext cx="2639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6000" dirty="0" err="1"/>
              <a:t>Keras</a:t>
            </a:r>
            <a:endParaRPr lang="en-US" sz="6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436F0F-7E2A-456A-BB5E-A3FB9B42BF6C}"/>
              </a:ext>
            </a:extLst>
          </p:cNvPr>
          <p:cNvSpPr txBox="1"/>
          <p:nvPr/>
        </p:nvSpPr>
        <p:spPr>
          <a:xfrm>
            <a:off x="20665011" y="20939370"/>
            <a:ext cx="4519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6000" dirty="0" err="1"/>
              <a:t>Tensorflow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362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 Bayan Plain</vt:lpstr>
      <vt:lpstr>Arial</vt:lpstr>
      <vt:lpstr>Bangla MN</vt:lpstr>
      <vt:lpstr>Calibri</vt:lpstr>
      <vt:lpstr>Lucida Fax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2012-08-24T00:53:15Z</dcterms:created>
  <dcterms:modified xsi:type="dcterms:W3CDTF">2021-09-25T00:20:20Z</dcterms:modified>
</cp:coreProperties>
</file>