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94"/>
  </p:normalViewPr>
  <p:slideViewPr>
    <p:cSldViewPr>
      <p:cViewPr varScale="1">
        <p:scale>
          <a:sx n="24" d="100"/>
          <a:sy n="24" d="100"/>
        </p:scale>
        <p:origin x="1464" y="120"/>
      </p:cViewPr>
      <p:guideLst>
        <p:guide pos="27456"/>
        <p:guide orient="horz" pos="1036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9/24/2021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080666"/>
            <a:ext cx="11896131" cy="12393386"/>
            <a:chOff x="914400" y="6309171"/>
            <a:chExt cx="11658600" cy="11657599"/>
          </a:xfrm>
          <a:solidFill>
            <a:schemeClr val="bg1"/>
          </a:solidFill>
        </p:grpSpPr>
        <p:sp>
          <p:nvSpPr>
            <p:cNvPr id="34" name="Rectangle 33"/>
            <p:cNvSpPr/>
            <p:nvPr/>
          </p:nvSpPr>
          <p:spPr>
            <a:xfrm>
              <a:off x="914400" y="6762267"/>
              <a:ext cx="11658600" cy="11204503"/>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4400" dirty="0">
                  <a:solidFill>
                    <a:schemeClr val="tx1"/>
                  </a:solidFill>
                </a:rPr>
                <a:t>Las personas mudas tiene un problema de comunicación con las personas que no entendemos su lenguaje, el problema se vuelve más grande si no se invierte en su incursión de estas personas y no se nos educa para poder entenderlos, el objetivo de esta implementación es primero determinar que tan eficiente puede ser la red neuronal, y también ver a futuro si se puede implementar un nuevo proyecto relacionado con este tema. </a:t>
              </a:r>
            </a:p>
            <a:p>
              <a:pPr algn="just"/>
              <a:endParaRPr lang="en-US" sz="4400" dirty="0">
                <a:solidFill>
                  <a:schemeClr val="tx1"/>
                </a:solidFill>
              </a:endParaRPr>
            </a:p>
          </p:txBody>
        </p:sp>
        <p:sp>
          <p:nvSpPr>
            <p:cNvPr id="17" name="TextBox 16"/>
            <p:cNvSpPr txBox="1"/>
            <p:nvPr/>
          </p:nvSpPr>
          <p:spPr>
            <a:xfrm>
              <a:off x="3907651" y="6309171"/>
              <a:ext cx="5193851" cy="965929"/>
            </a:xfrm>
            <a:prstGeom prst="rect">
              <a:avLst/>
            </a:prstGeom>
            <a:grpFill/>
          </p:spPr>
          <p:txBody>
            <a:bodyPr wrap="square" rtlCol="0">
              <a:spAutoFit/>
            </a:bodyPr>
            <a:lstStyle/>
            <a:p>
              <a:pPr algn="ctr"/>
              <a:r>
                <a:rPr lang="en-US" sz="5400" dirty="0">
                  <a:solidFill>
                    <a:srgbClr val="C00000"/>
                  </a:solidFill>
                  <a:latin typeface="Bangla MN" charset="0"/>
                  <a:ea typeface="Bangla MN" charset="0"/>
                  <a:cs typeface="Bangla MN" charset="0"/>
                </a:rPr>
                <a:t>Abstract</a:t>
              </a:r>
            </a:p>
          </p:txBody>
        </p:sp>
      </p:grpSp>
      <p:grpSp>
        <p:nvGrpSpPr>
          <p:cNvPr id="43" name="Group 42"/>
          <p:cNvGrpSpPr/>
          <p:nvPr/>
        </p:nvGrpSpPr>
        <p:grpSpPr>
          <a:xfrm>
            <a:off x="31273349" y="17297401"/>
            <a:ext cx="11571897" cy="14859000"/>
            <a:chOff x="845736" y="18217490"/>
            <a:chExt cx="11929274" cy="7827920"/>
          </a:xfrm>
        </p:grpSpPr>
        <p:sp>
          <p:nvSpPr>
            <p:cNvPr id="44" name="Rectangle 43"/>
            <p:cNvSpPr/>
            <p:nvPr/>
          </p:nvSpPr>
          <p:spPr>
            <a:xfrm>
              <a:off x="845736" y="18895071"/>
              <a:ext cx="11929274" cy="71503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457236" y="18217490"/>
              <a:ext cx="5389812" cy="1604481"/>
            </a:xfrm>
            <a:prstGeom prst="rect">
              <a:avLst/>
            </a:prstGeom>
            <a:solidFill>
              <a:schemeClr val="bg1"/>
            </a:solidFill>
          </p:spPr>
          <p:txBody>
            <a:bodyPr wrap="square" rtlCol="0">
              <a:spAutoFit/>
            </a:bodyPr>
            <a:lstStyle/>
            <a:p>
              <a:pPr algn="ctr"/>
              <a:r>
                <a:rPr lang="en-US" sz="5400" dirty="0">
                  <a:solidFill>
                    <a:srgbClr val="C00000"/>
                  </a:solidFill>
                  <a:latin typeface="Bangla MN" charset="0"/>
                  <a:ea typeface="Bangla MN" charset="0"/>
                  <a:cs typeface="Bangla MN" charset="0"/>
                </a:rPr>
                <a:t>References</a:t>
              </a:r>
            </a:p>
          </p:txBody>
        </p:sp>
      </p:grpSp>
      <p:sp>
        <p:nvSpPr>
          <p:cNvPr id="47" name="Rectangle 46"/>
          <p:cNvSpPr/>
          <p:nvPr/>
        </p:nvSpPr>
        <p:spPr>
          <a:xfrm>
            <a:off x="31212633" y="5643977"/>
            <a:ext cx="11645851" cy="11653423"/>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13734" y="1033824"/>
            <a:ext cx="39242999" cy="1107996"/>
          </a:xfrm>
          <a:prstGeom prst="rect">
            <a:avLst/>
          </a:prstGeom>
          <a:noFill/>
        </p:spPr>
        <p:txBody>
          <a:bodyPr wrap="square" rtlCol="0">
            <a:spAutoFit/>
          </a:bodyPr>
          <a:lstStyle/>
          <a:p>
            <a:r>
              <a:rPr lang="en-US" sz="6600" dirty="0">
                <a:solidFill>
                  <a:srgbClr val="C00000"/>
                </a:solidFill>
              </a:rPr>
              <a:t>Sign Language Digits- </a:t>
            </a:r>
            <a:r>
              <a:rPr lang="en-US" sz="6600">
                <a:solidFill>
                  <a:srgbClr val="C00000"/>
                </a:solidFill>
              </a:rPr>
              <a:t>Convolutional Network</a:t>
            </a:r>
            <a:endParaRPr lang="en-US" sz="6600" b="1" dirty="0">
              <a:ln w="3175">
                <a:noFill/>
              </a:ln>
              <a:solidFill>
                <a:srgbClr val="C00000"/>
              </a:solidFill>
              <a:latin typeface="Bangla MN" charset="0"/>
              <a:ea typeface="Bangla MN" charset="0"/>
              <a:cs typeface="Bangla MN" charset="0"/>
            </a:endParaRPr>
          </a:p>
        </p:txBody>
      </p:sp>
      <p:sp>
        <p:nvSpPr>
          <p:cNvPr id="53" name="TextBox 52"/>
          <p:cNvSpPr txBox="1"/>
          <p:nvPr/>
        </p:nvSpPr>
        <p:spPr>
          <a:xfrm>
            <a:off x="33862993" y="5209214"/>
            <a:ext cx="6883957" cy="923330"/>
          </a:xfrm>
          <a:prstGeom prst="rect">
            <a:avLst/>
          </a:prstGeom>
          <a:solidFill>
            <a:schemeClr val="bg1"/>
          </a:solidFill>
        </p:spPr>
        <p:txBody>
          <a:bodyPr wrap="square" rtlCol="0">
            <a:spAutoFit/>
          </a:bodyPr>
          <a:lstStyle/>
          <a:p>
            <a:pPr algn="ctr"/>
            <a:r>
              <a:rPr lang="en-US" sz="5400" dirty="0">
                <a:solidFill>
                  <a:srgbClr val="C00000"/>
                </a:solidFill>
                <a:latin typeface="Bangla MN" charset="0"/>
                <a:ea typeface="Bangla MN" charset="0"/>
                <a:cs typeface="Bangla MN" charset="0"/>
              </a:rPr>
              <a:t>Conclusions</a:t>
            </a:r>
          </a:p>
        </p:txBody>
      </p:sp>
      <p:sp>
        <p:nvSpPr>
          <p:cNvPr id="115" name="TextBox 114"/>
          <p:cNvSpPr txBox="1"/>
          <p:nvPr/>
        </p:nvSpPr>
        <p:spPr>
          <a:xfrm>
            <a:off x="1243551" y="2141820"/>
            <a:ext cx="33624261" cy="1200329"/>
          </a:xfrm>
          <a:prstGeom prst="rect">
            <a:avLst/>
          </a:prstGeom>
          <a:noFill/>
        </p:spPr>
        <p:txBody>
          <a:bodyPr wrap="square" rtlCol="0">
            <a:spAutoFit/>
          </a:bodyPr>
          <a:lstStyle/>
          <a:p>
            <a:r>
              <a:rPr lang="en-US" sz="7200" b="1" dirty="0">
                <a:solidFill>
                  <a:srgbClr val="C00000"/>
                </a:solidFill>
              </a:rPr>
              <a:t> </a:t>
            </a:r>
            <a:r>
              <a:rPr lang="en-US" sz="4800" b="1" dirty="0">
                <a:solidFill>
                  <a:schemeClr val="tx1"/>
                </a:solidFill>
              </a:rPr>
              <a:t>Edgar Emilio González y González</a:t>
            </a:r>
          </a:p>
        </p:txBody>
      </p:sp>
      <p:grpSp>
        <p:nvGrpSpPr>
          <p:cNvPr id="40" name="Group 39"/>
          <p:cNvGrpSpPr/>
          <p:nvPr/>
        </p:nvGrpSpPr>
        <p:grpSpPr>
          <a:xfrm>
            <a:off x="13090909" y="12455415"/>
            <a:ext cx="17712132" cy="19700997"/>
            <a:chOff x="939939" y="20148725"/>
            <a:chExt cx="11616995" cy="9845368"/>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5596281" y="20148725"/>
              <a:ext cx="2338935" cy="492968"/>
            </a:xfrm>
            <a:prstGeom prst="rect">
              <a:avLst/>
            </a:prstGeom>
            <a:solidFill>
              <a:schemeClr val="bg1"/>
            </a:solidFill>
            <a:ln>
              <a:noFill/>
            </a:ln>
          </p:spPr>
          <p:txBody>
            <a:bodyPr wrap="square" rtlCol="0">
              <a:spAutoFit/>
            </a:bodyPr>
            <a:lstStyle/>
            <a:p>
              <a:pPr algn="ctr"/>
              <a:r>
                <a:rPr lang="en-US" sz="5400" dirty="0">
                  <a:solidFill>
                    <a:srgbClr val="C00000"/>
                  </a:solidFill>
                  <a:latin typeface="Bangla MN" charset="0"/>
                  <a:ea typeface="Bangla MN" charset="0"/>
                  <a:cs typeface="Bangla MN" charset="0"/>
                </a:rPr>
                <a:t>Results</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3360633"/>
            <a:ext cx="36292239" cy="646331"/>
          </a:xfrm>
          <a:prstGeom prst="rect">
            <a:avLst/>
          </a:prstGeom>
          <a:noFill/>
        </p:spPr>
        <p:txBody>
          <a:bodyPr wrap="square" rtlCol="0">
            <a:spAutoFit/>
          </a:bodyPr>
          <a:lstStyle/>
          <a:p>
            <a:r>
              <a:rPr lang="en-US" sz="3600" dirty="0">
                <a:latin typeface="Bangla MN" charset="0"/>
                <a:ea typeface="Bangla MN" charset="0"/>
                <a:cs typeface="Bangla MN" charset="0"/>
              </a:rPr>
              <a:t>Carnet 21000203</a:t>
            </a:r>
            <a:endParaRPr lang="en-US" sz="3600" baseline="30000" dirty="0">
              <a:latin typeface="Bangla MN" charset="0"/>
              <a:ea typeface="Bangla MN" charset="0"/>
              <a:cs typeface="Bangla MN" charset="0"/>
            </a:endParaRPr>
          </a:p>
        </p:txBody>
      </p:sp>
      <p:grpSp>
        <p:nvGrpSpPr>
          <p:cNvPr id="37" name="Group 36"/>
          <p:cNvGrpSpPr/>
          <p:nvPr/>
        </p:nvGrpSpPr>
        <p:grpSpPr>
          <a:xfrm>
            <a:off x="1038160" y="17682070"/>
            <a:ext cx="11850174" cy="6326622"/>
            <a:chOff x="914401" y="19144106"/>
            <a:chExt cx="11609976" cy="12859893"/>
          </a:xfrm>
          <a:solidFill>
            <a:schemeClr val="bg1"/>
          </a:solidFill>
        </p:grpSpPr>
        <p:sp>
          <p:nvSpPr>
            <p:cNvPr id="35" name="Rectangle 34"/>
            <p:cNvSpPr/>
            <p:nvPr/>
          </p:nvSpPr>
          <p:spPr>
            <a:xfrm>
              <a:off x="914401" y="19784856"/>
              <a:ext cx="11609976" cy="12219143"/>
            </a:xfrm>
            <a:prstGeom prst="rect">
              <a:avLst/>
            </a:prstGeom>
            <a:gr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EL </a:t>
              </a:r>
              <a:r>
                <a:rPr lang="es-GT" sz="4400" dirty="0" err="1">
                  <a:solidFill>
                    <a:schemeClr val="tx1"/>
                  </a:solidFill>
                </a:rPr>
                <a:t>dataset</a:t>
              </a:r>
              <a:r>
                <a:rPr lang="es-GT" sz="4400" dirty="0">
                  <a:solidFill>
                    <a:schemeClr val="tx1"/>
                  </a:solidFill>
                </a:rPr>
                <a:t> tiene un total de 2,300 fotografías a color, segmentadas en 10 categorías distintas, los números de 0 a 9 en lenguaje de señas.</a:t>
              </a:r>
            </a:p>
          </p:txBody>
        </p:sp>
        <p:sp>
          <p:nvSpPr>
            <p:cNvPr id="36" name="TextBox 35"/>
            <p:cNvSpPr txBox="1"/>
            <p:nvPr/>
          </p:nvSpPr>
          <p:spPr>
            <a:xfrm>
              <a:off x="3610304" y="19144106"/>
              <a:ext cx="6338570" cy="1617586"/>
            </a:xfrm>
            <a:prstGeom prst="rect">
              <a:avLst/>
            </a:prstGeom>
            <a:grpFill/>
            <a:ln>
              <a:noFill/>
            </a:ln>
          </p:spPr>
          <p:txBody>
            <a:bodyPr wrap="square" rtlCol="0">
              <a:spAutoFit/>
            </a:bodyPr>
            <a:lstStyle/>
            <a:p>
              <a:pPr algn="ctr"/>
              <a:r>
                <a:rPr lang="en-US" sz="4400" dirty="0">
                  <a:solidFill>
                    <a:srgbClr val="C00000"/>
                  </a:solidFill>
                  <a:latin typeface="Bangla MN" charset="0"/>
                  <a:ea typeface="Bangla MN" charset="0"/>
                  <a:cs typeface="Bangla MN" charset="0"/>
                </a:rPr>
                <a:t>Dataset</a:t>
              </a:r>
            </a:p>
          </p:txBody>
        </p:sp>
      </p:grpSp>
      <p:grpSp>
        <p:nvGrpSpPr>
          <p:cNvPr id="8" name="Group 7">
            <a:extLst>
              <a:ext uri="{FF2B5EF4-FFF2-40B4-BE49-F238E27FC236}">
                <a16:creationId xmlns:a16="http://schemas.microsoft.com/office/drawing/2014/main" id="{F3A17757-1132-41D3-B375-A1C6758D8BC6}"/>
              </a:ext>
            </a:extLst>
          </p:cNvPr>
          <p:cNvGrpSpPr/>
          <p:nvPr/>
        </p:nvGrpSpPr>
        <p:grpSpPr>
          <a:xfrm>
            <a:off x="12658344" y="5124514"/>
            <a:ext cx="18153841" cy="7410219"/>
            <a:chOff x="12617171" y="23698200"/>
            <a:chExt cx="18153841" cy="9260146"/>
          </a:xfrm>
        </p:grpSpPr>
        <p:grpSp>
          <p:nvGrpSpPr>
            <p:cNvPr id="6" name="Group 5"/>
            <p:cNvGrpSpPr/>
            <p:nvPr/>
          </p:nvGrpSpPr>
          <p:grpSpPr>
            <a:xfrm>
              <a:off x="13058880" y="23698200"/>
              <a:ext cx="17712132" cy="9260146"/>
              <a:chOff x="13536444" y="20953271"/>
              <a:chExt cx="13899016" cy="12234346"/>
            </a:xfrm>
          </p:grpSpPr>
          <p:sp>
            <p:nvSpPr>
              <p:cNvPr id="50" name="Rectangle 49"/>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8210300" y="20953271"/>
                <a:ext cx="4006297" cy="1219888"/>
              </a:xfrm>
              <a:prstGeom prst="rect">
                <a:avLst/>
              </a:prstGeom>
              <a:solidFill>
                <a:schemeClr val="bg1"/>
              </a:solidFill>
            </p:spPr>
            <p:txBody>
              <a:bodyPr wrap="square" rtlCol="0">
                <a:spAutoFit/>
              </a:bodyPr>
              <a:lstStyle/>
              <a:p>
                <a:pPr algn="ctr"/>
                <a:r>
                  <a:rPr lang="en-US" sz="5400" dirty="0">
                    <a:solidFill>
                      <a:srgbClr val="C00000"/>
                    </a:solidFill>
                    <a:latin typeface="Bangla MN" charset="0"/>
                    <a:ea typeface="Bangla MN" charset="0"/>
                    <a:cs typeface="Bangla MN" charset="0"/>
                  </a:rPr>
                  <a:t>Models</a:t>
                </a:r>
              </a:p>
            </p:txBody>
          </p:sp>
        </p:grpSp>
        <p:sp>
          <p:nvSpPr>
            <p:cNvPr id="18" name="TextBox 17"/>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sp>
        <p:nvSpPr>
          <p:cNvPr id="77" name="Rectangle 76">
            <a:extLst>
              <a:ext uri="{FF2B5EF4-FFF2-40B4-BE49-F238E27FC236}">
                <a16:creationId xmlns:a16="http://schemas.microsoft.com/office/drawing/2014/main" id="{D32A5D87-7F7D-AD4A-AEA5-662F84FE5E2D}"/>
              </a:ext>
            </a:extLst>
          </p:cNvPr>
          <p:cNvSpPr/>
          <p:nvPr/>
        </p:nvSpPr>
        <p:spPr>
          <a:xfrm>
            <a:off x="1038160" y="24993600"/>
            <a:ext cx="11850174" cy="7311531"/>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La incursión de las personas mudas en la sociedad es complicado y más en un país carente de propuestas y proyectos para poder incluirlos, este proyecto busca como primer paso entrenar una CNN con los dígitos en este lenguaje, para después lograr avanzar con el abecedario, y por último</a:t>
            </a:r>
            <a:endParaRPr lang="en-US" sz="4400" dirty="0">
              <a:solidFill>
                <a:schemeClr val="tx1"/>
              </a:solidFill>
            </a:endParaRPr>
          </a:p>
        </p:txBody>
      </p:sp>
      <p:sp>
        <p:nvSpPr>
          <p:cNvPr id="78" name="TextBox 77">
            <a:extLst>
              <a:ext uri="{FF2B5EF4-FFF2-40B4-BE49-F238E27FC236}">
                <a16:creationId xmlns:a16="http://schemas.microsoft.com/office/drawing/2014/main" id="{505F8FE6-358E-B041-960A-E8BB7198256E}"/>
              </a:ext>
            </a:extLst>
          </p:cNvPr>
          <p:cNvSpPr txBox="1"/>
          <p:nvPr/>
        </p:nvSpPr>
        <p:spPr>
          <a:xfrm>
            <a:off x="4289060" y="24531935"/>
            <a:ext cx="5302415" cy="923330"/>
          </a:xfrm>
          <a:prstGeom prst="rect">
            <a:avLst/>
          </a:prstGeom>
          <a:solidFill>
            <a:schemeClr val="bg1"/>
          </a:solidFill>
          <a:ln>
            <a:noFill/>
          </a:ln>
        </p:spPr>
        <p:txBody>
          <a:bodyPr wrap="square" rtlCol="0">
            <a:spAutoFit/>
          </a:bodyPr>
          <a:lstStyle/>
          <a:p>
            <a:pPr algn="ctr"/>
            <a:r>
              <a:rPr lang="es-GT" sz="5400" dirty="0">
                <a:solidFill>
                  <a:srgbClr val="C00000"/>
                </a:solidFill>
                <a:latin typeface="Bangla MN" charset="0"/>
                <a:ea typeface="Bangla MN" charset="0"/>
                <a:cs typeface="Bangla MN" charset="0"/>
              </a:rPr>
              <a:t>F</a:t>
            </a:r>
            <a:r>
              <a:rPr lang="en-US" sz="5400" dirty="0" err="1">
                <a:solidFill>
                  <a:srgbClr val="C00000"/>
                </a:solidFill>
                <a:latin typeface="Bangla MN" charset="0"/>
                <a:ea typeface="Bangla MN" charset="0"/>
                <a:cs typeface="Bangla MN" charset="0"/>
              </a:rPr>
              <a:t>uture</a:t>
            </a:r>
            <a:r>
              <a:rPr lang="en-US" sz="5400" dirty="0">
                <a:solidFill>
                  <a:srgbClr val="C00000"/>
                </a:solidFill>
                <a:latin typeface="Bangla MN" charset="0"/>
                <a:ea typeface="Bangla MN" charset="0"/>
                <a:cs typeface="Bangla MN" charset="0"/>
              </a:rPr>
              <a:t> Work</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028304" y="1623856"/>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Universidad Galileo</a:t>
            </a:r>
            <a:endParaRPr lang="en-US" sz="4800" dirty="0">
              <a:latin typeface="Lucida Fax" panose="02060602050505020204" pitchFamily="18" charset="77"/>
              <a:cs typeface="Lucida Grande" panose="020B0600040502020204" pitchFamily="34" charset="0"/>
            </a:endParaRPr>
          </a:p>
        </p:txBody>
      </p:sp>
      <p:sp>
        <p:nvSpPr>
          <p:cNvPr id="32" name="Rectangle 31">
            <a:extLst>
              <a:ext uri="{FF2B5EF4-FFF2-40B4-BE49-F238E27FC236}">
                <a16:creationId xmlns:a16="http://schemas.microsoft.com/office/drawing/2014/main" id="{3E6ECC3C-4F5C-4FF7-8A67-CBAA10DC3076}"/>
              </a:ext>
            </a:extLst>
          </p:cNvPr>
          <p:cNvSpPr/>
          <p:nvPr/>
        </p:nvSpPr>
        <p:spPr>
          <a:xfrm>
            <a:off x="13916732" y="6210433"/>
            <a:ext cx="16182268" cy="6244982"/>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400" dirty="0">
                <a:solidFill>
                  <a:schemeClr val="tx1"/>
                </a:solidFill>
              </a:rPr>
              <a:t>Para desarrollar esta red neuronal convolucional se utilizan 2 distintos </a:t>
            </a:r>
            <a:r>
              <a:rPr lang="es-GT" sz="4400" dirty="0" err="1">
                <a:solidFill>
                  <a:schemeClr val="tx1"/>
                </a:solidFill>
              </a:rPr>
              <a:t>models</a:t>
            </a:r>
            <a:r>
              <a:rPr lang="es-GT" sz="4400" dirty="0">
                <a:solidFill>
                  <a:schemeClr val="tx1"/>
                </a:solidFill>
              </a:rPr>
              <a:t>, uno en </a:t>
            </a:r>
            <a:r>
              <a:rPr lang="es-GT" sz="4400" dirty="0" err="1">
                <a:solidFill>
                  <a:schemeClr val="tx1"/>
                </a:solidFill>
              </a:rPr>
              <a:t>Pytorch</a:t>
            </a:r>
            <a:r>
              <a:rPr lang="es-GT" sz="4400" dirty="0">
                <a:solidFill>
                  <a:schemeClr val="tx1"/>
                </a:solidFill>
              </a:rPr>
              <a:t> </a:t>
            </a:r>
            <a:r>
              <a:rPr lang="es-GT" sz="4400" dirty="0" err="1">
                <a:solidFill>
                  <a:schemeClr val="tx1"/>
                </a:solidFill>
              </a:rPr>
              <a:t>sequential</a:t>
            </a:r>
            <a:r>
              <a:rPr lang="es-GT" sz="4400" dirty="0">
                <a:solidFill>
                  <a:schemeClr val="tx1"/>
                </a:solidFill>
              </a:rPr>
              <a:t> y un segundo utilizando </a:t>
            </a:r>
            <a:r>
              <a:rPr lang="es-GT" sz="4400" dirty="0" err="1">
                <a:solidFill>
                  <a:schemeClr val="tx1"/>
                </a:solidFill>
              </a:rPr>
              <a:t>Keras</a:t>
            </a:r>
            <a:r>
              <a:rPr lang="es-GT" sz="4400" dirty="0">
                <a:solidFill>
                  <a:schemeClr val="tx1"/>
                </a:solidFill>
              </a:rPr>
              <a:t> Framework, que nos permite crear las capas necesarias para que nuestra red funcione de la manera más optima y dependiendo de la cantidad de </a:t>
            </a:r>
            <a:r>
              <a:rPr lang="es-GT" sz="4400" dirty="0" err="1">
                <a:solidFill>
                  <a:schemeClr val="tx1"/>
                </a:solidFill>
              </a:rPr>
              <a:t>layers</a:t>
            </a:r>
            <a:r>
              <a:rPr lang="es-GT" sz="4400" dirty="0">
                <a:solidFill>
                  <a:schemeClr val="tx1"/>
                </a:solidFill>
              </a:rPr>
              <a:t> (8) a procesar y data a manejar, nos permite elegir CPU o </a:t>
            </a:r>
            <a:r>
              <a:rPr lang="es-GT" sz="4400" dirty="0" err="1">
                <a:solidFill>
                  <a:schemeClr val="tx1"/>
                </a:solidFill>
              </a:rPr>
              <a:t>Cuda</a:t>
            </a:r>
            <a:r>
              <a:rPr lang="es-GT" sz="4400" dirty="0">
                <a:solidFill>
                  <a:schemeClr val="tx1"/>
                </a:solidFill>
              </a:rPr>
              <a:t>, acorde también a nuestro computador utilizado, trabajamos con 30 </a:t>
            </a:r>
            <a:r>
              <a:rPr lang="es-GT" sz="4400" dirty="0" err="1">
                <a:solidFill>
                  <a:schemeClr val="tx1"/>
                </a:solidFill>
              </a:rPr>
              <a:t>epochs</a:t>
            </a:r>
            <a:r>
              <a:rPr lang="es-GT" sz="4400" dirty="0">
                <a:solidFill>
                  <a:schemeClr val="tx1"/>
                </a:solidFill>
              </a:rPr>
              <a:t> que nos dan un </a:t>
            </a:r>
            <a:r>
              <a:rPr lang="es-GT" sz="4400" dirty="0" err="1">
                <a:solidFill>
                  <a:schemeClr val="tx1"/>
                </a:solidFill>
              </a:rPr>
              <a:t>accuracy</a:t>
            </a:r>
            <a:r>
              <a:rPr lang="es-GT" sz="4400" dirty="0">
                <a:solidFill>
                  <a:schemeClr val="tx1"/>
                </a:solidFill>
              </a:rPr>
              <a:t> empezando por 7% en su primer </a:t>
            </a:r>
            <a:r>
              <a:rPr lang="es-GT" sz="4400" dirty="0" err="1">
                <a:solidFill>
                  <a:schemeClr val="tx1"/>
                </a:solidFill>
              </a:rPr>
              <a:t>Epoch</a:t>
            </a:r>
            <a:r>
              <a:rPr lang="es-GT" sz="4400" dirty="0">
                <a:solidFill>
                  <a:schemeClr val="tx1"/>
                </a:solidFill>
              </a:rPr>
              <a:t> y terminando con un 92% en su último.</a:t>
            </a:r>
            <a:endParaRPr lang="en-US" sz="4400" dirty="0">
              <a:solidFill>
                <a:schemeClr val="tx1"/>
              </a:solidFill>
            </a:endParaRPr>
          </a:p>
        </p:txBody>
      </p:sp>
      <p:sp>
        <p:nvSpPr>
          <p:cNvPr id="46" name="Rectangle 45">
            <a:extLst>
              <a:ext uri="{FF2B5EF4-FFF2-40B4-BE49-F238E27FC236}">
                <a16:creationId xmlns:a16="http://schemas.microsoft.com/office/drawing/2014/main" id="{A2D94DE8-A72C-41EF-8EB0-C9A9F4B4DE65}"/>
              </a:ext>
            </a:extLst>
          </p:cNvPr>
          <p:cNvSpPr/>
          <p:nvPr/>
        </p:nvSpPr>
        <p:spPr>
          <a:xfrm>
            <a:off x="31300690" y="6124947"/>
            <a:ext cx="11389683" cy="10867655"/>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4800" dirty="0">
                <a:solidFill>
                  <a:schemeClr val="tx1"/>
                </a:solidFill>
              </a:rPr>
              <a:t>Utilizando este método se tiene una efectividad aproximada de 95% con 30 </a:t>
            </a:r>
            <a:r>
              <a:rPr lang="es-GT" sz="4800" dirty="0" err="1">
                <a:solidFill>
                  <a:schemeClr val="tx1"/>
                </a:solidFill>
              </a:rPr>
              <a:t>epochs</a:t>
            </a:r>
            <a:r>
              <a:rPr lang="es-GT" sz="4800" dirty="0">
                <a:solidFill>
                  <a:schemeClr val="tx1"/>
                </a:solidFill>
              </a:rPr>
              <a:t>, es un dato bastante alentador para poder seguir con este proyecto. Es importante decir que </a:t>
            </a:r>
            <a:r>
              <a:rPr lang="es-ES" sz="4800" dirty="0">
                <a:solidFill>
                  <a:schemeClr val="tx1"/>
                </a:solidFill>
              </a:rPr>
              <a:t>CNN permite que el modelo extraiga información de píxeles que están muy juntos, que intuitivamente también es la forma en que funcionan los ojos humanos en algún nivel. CNN ignora los píxeles que no están cerrados juntos a diferencia de NN completamente conectados y también permite compartir parámetros entre filtros, lo que reduce significativamente el costo de cálculo. </a:t>
            </a:r>
            <a:endParaRPr lang="en-US" sz="4800" dirty="0">
              <a:solidFill>
                <a:schemeClr val="tx1"/>
              </a:solidFill>
            </a:endParaRPr>
          </a:p>
        </p:txBody>
      </p:sp>
      <p:sp>
        <p:nvSpPr>
          <p:cNvPr id="54" name="Rectangle 53">
            <a:extLst>
              <a:ext uri="{FF2B5EF4-FFF2-40B4-BE49-F238E27FC236}">
                <a16:creationId xmlns:a16="http://schemas.microsoft.com/office/drawing/2014/main" id="{BB94D306-5400-407B-B82A-17BFC608D2A5}"/>
              </a:ext>
            </a:extLst>
          </p:cNvPr>
          <p:cNvSpPr/>
          <p:nvPr/>
        </p:nvSpPr>
        <p:spPr>
          <a:xfrm>
            <a:off x="31506577" y="20091819"/>
            <a:ext cx="11197048" cy="11792758"/>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tx1"/>
              </a:solidFill>
            </a:endParaRPr>
          </a:p>
          <a:p>
            <a:pPr algn="ctr"/>
            <a:endParaRPr lang="en-US" sz="4400" dirty="0">
              <a:solidFill>
                <a:schemeClr val="tx1"/>
              </a:solidFill>
            </a:endParaRPr>
          </a:p>
          <a:p>
            <a:pPr algn="ctr"/>
            <a:endParaRPr lang="en-US" sz="4400" dirty="0">
              <a:solidFill>
                <a:schemeClr val="tx1"/>
              </a:solidFill>
            </a:endParaRPr>
          </a:p>
          <a:p>
            <a:pPr algn="just"/>
            <a:r>
              <a:rPr lang="en-US" sz="4400" dirty="0" err="1">
                <a:solidFill>
                  <a:schemeClr val="tx1"/>
                </a:solidFill>
              </a:rPr>
              <a:t>Mavi</a:t>
            </a:r>
            <a:r>
              <a:rPr lang="en-US" sz="4400" dirty="0">
                <a:solidFill>
                  <a:schemeClr val="tx1"/>
                </a:solidFill>
              </a:rPr>
              <a:t>, A., (2020), “A New Dataset and Proposed Convolutional Neural Network Architecture for Classification of American Sign Language Digits”, arXiv:2011.08927 [cs.CV]</a:t>
            </a:r>
          </a:p>
          <a:p>
            <a:pPr algn="just"/>
            <a:r>
              <a:rPr lang="en-US" sz="4400" dirty="0">
                <a:solidFill>
                  <a:schemeClr val="tx1"/>
                </a:solidFill>
              </a:rPr>
              <a:t>Machine Learning by </a:t>
            </a:r>
            <a:r>
              <a:rPr lang="en-US" sz="4400" dirty="0" err="1">
                <a:solidFill>
                  <a:schemeClr val="tx1"/>
                </a:solidFill>
              </a:rPr>
              <a:t>Searidang</a:t>
            </a:r>
            <a:r>
              <a:rPr lang="en-US" sz="4400" dirty="0">
                <a:solidFill>
                  <a:schemeClr val="tx1"/>
                </a:solidFill>
              </a:rPr>
              <a:t> Pa and Tenzin Dolma </a:t>
            </a:r>
            <a:r>
              <a:rPr lang="en-US" sz="4400" dirty="0" err="1">
                <a:solidFill>
                  <a:schemeClr val="tx1"/>
                </a:solidFill>
              </a:rPr>
              <a:t>Gyalpo</a:t>
            </a:r>
            <a:r>
              <a:rPr lang="en-US" sz="4400" dirty="0">
                <a:solidFill>
                  <a:schemeClr val="tx1"/>
                </a:solidFill>
              </a:rPr>
              <a:t>.</a:t>
            </a:r>
          </a:p>
          <a:p>
            <a:pPr algn="just"/>
            <a:r>
              <a:rPr lang="en-US" sz="4400" dirty="0">
                <a:solidFill>
                  <a:schemeClr val="tx1"/>
                </a:solidFill>
              </a:rPr>
              <a:t>Middlebury College’20 </a:t>
            </a:r>
          </a:p>
          <a:p>
            <a:pPr algn="just"/>
            <a:r>
              <a:rPr lang="en-US" sz="4400" dirty="0">
                <a:solidFill>
                  <a:schemeClr val="tx1"/>
                </a:solidFill>
              </a:rPr>
              <a:t>Convolutional Neural Networks </a:t>
            </a:r>
          </a:p>
          <a:p>
            <a:pPr algn="just"/>
            <a:r>
              <a:rPr lang="en-US" sz="4400" dirty="0">
                <a:solidFill>
                  <a:schemeClr val="tx1"/>
                </a:solidFill>
              </a:rPr>
              <a:t>https://www.coursera.org/learn/convolutional-neural-networks</a:t>
            </a:r>
          </a:p>
        </p:txBody>
      </p:sp>
      <p:pic>
        <p:nvPicPr>
          <p:cNvPr id="55" name="Picture 54">
            <a:extLst>
              <a:ext uri="{FF2B5EF4-FFF2-40B4-BE49-F238E27FC236}">
                <a16:creationId xmlns:a16="http://schemas.microsoft.com/office/drawing/2014/main" id="{CE50493B-2533-4EDB-B40B-B570B3C5D4F7}"/>
              </a:ext>
            </a:extLst>
          </p:cNvPr>
          <p:cNvPicPr>
            <a:picLocks noChangeAspect="1"/>
          </p:cNvPicPr>
          <p:nvPr/>
        </p:nvPicPr>
        <p:blipFill>
          <a:blip r:embed="rId3"/>
          <a:stretch>
            <a:fillRect/>
          </a:stretch>
        </p:blipFill>
        <p:spPr>
          <a:xfrm>
            <a:off x="33028201" y="19087521"/>
            <a:ext cx="8269112" cy="4599614"/>
          </a:xfrm>
          <a:prstGeom prst="rect">
            <a:avLst/>
          </a:prstGeom>
        </p:spPr>
      </p:pic>
      <p:pic>
        <p:nvPicPr>
          <p:cNvPr id="27" name="Picture 26">
            <a:extLst>
              <a:ext uri="{FF2B5EF4-FFF2-40B4-BE49-F238E27FC236}">
                <a16:creationId xmlns:a16="http://schemas.microsoft.com/office/drawing/2014/main" id="{A066BDEE-2380-4C8B-98FA-22029DC0A63A}"/>
              </a:ext>
            </a:extLst>
          </p:cNvPr>
          <p:cNvPicPr>
            <a:picLocks noChangeAspect="1"/>
          </p:cNvPicPr>
          <p:nvPr/>
        </p:nvPicPr>
        <p:blipFill>
          <a:blip r:embed="rId4"/>
          <a:stretch>
            <a:fillRect/>
          </a:stretch>
        </p:blipFill>
        <p:spPr>
          <a:xfrm>
            <a:off x="17918427" y="14557006"/>
            <a:ext cx="8635043" cy="9672680"/>
          </a:xfrm>
          <a:prstGeom prst="rect">
            <a:avLst/>
          </a:prstGeom>
        </p:spPr>
      </p:pic>
      <p:pic>
        <p:nvPicPr>
          <p:cNvPr id="9" name="Picture 8">
            <a:extLst>
              <a:ext uri="{FF2B5EF4-FFF2-40B4-BE49-F238E27FC236}">
                <a16:creationId xmlns:a16="http://schemas.microsoft.com/office/drawing/2014/main" id="{88789109-B1B6-4308-B5A3-FCF97D8264E2}"/>
              </a:ext>
            </a:extLst>
          </p:cNvPr>
          <p:cNvPicPr>
            <a:picLocks noChangeAspect="1"/>
          </p:cNvPicPr>
          <p:nvPr/>
        </p:nvPicPr>
        <p:blipFill>
          <a:blip r:embed="rId5"/>
          <a:stretch>
            <a:fillRect/>
          </a:stretch>
        </p:blipFill>
        <p:spPr>
          <a:xfrm>
            <a:off x="21628734" y="25783002"/>
            <a:ext cx="8660296" cy="6101573"/>
          </a:xfrm>
          <a:prstGeom prst="rect">
            <a:avLst/>
          </a:prstGeom>
        </p:spPr>
      </p:pic>
      <p:pic>
        <p:nvPicPr>
          <p:cNvPr id="11" name="Picture 10">
            <a:extLst>
              <a:ext uri="{FF2B5EF4-FFF2-40B4-BE49-F238E27FC236}">
                <a16:creationId xmlns:a16="http://schemas.microsoft.com/office/drawing/2014/main" id="{2AD87BE1-DE64-455A-A703-395073F7F65A}"/>
              </a:ext>
            </a:extLst>
          </p:cNvPr>
          <p:cNvPicPr>
            <a:picLocks noChangeAspect="1"/>
          </p:cNvPicPr>
          <p:nvPr/>
        </p:nvPicPr>
        <p:blipFill>
          <a:blip r:embed="rId6"/>
          <a:stretch>
            <a:fillRect/>
          </a:stretch>
        </p:blipFill>
        <p:spPr>
          <a:xfrm>
            <a:off x="13318742" y="25783003"/>
            <a:ext cx="8639624" cy="6101573"/>
          </a:xfrm>
          <a:prstGeom prst="rect">
            <a:avLst/>
          </a:prstGeom>
        </p:spPr>
      </p:pic>
      <p:sp>
        <p:nvSpPr>
          <p:cNvPr id="12" name="TextBox 11">
            <a:extLst>
              <a:ext uri="{FF2B5EF4-FFF2-40B4-BE49-F238E27FC236}">
                <a16:creationId xmlns:a16="http://schemas.microsoft.com/office/drawing/2014/main" id="{7AC5865F-98EC-4B94-9215-4B50FDAE8B4B}"/>
              </a:ext>
            </a:extLst>
          </p:cNvPr>
          <p:cNvSpPr txBox="1"/>
          <p:nvPr/>
        </p:nvSpPr>
        <p:spPr>
          <a:xfrm>
            <a:off x="19468024" y="13485782"/>
            <a:ext cx="5784846" cy="1015663"/>
          </a:xfrm>
          <a:prstGeom prst="rect">
            <a:avLst/>
          </a:prstGeom>
          <a:noFill/>
        </p:spPr>
        <p:txBody>
          <a:bodyPr wrap="square" rtlCol="0">
            <a:spAutoFit/>
          </a:bodyPr>
          <a:lstStyle/>
          <a:p>
            <a:r>
              <a:rPr lang="es-GT" sz="6000" dirty="0"/>
              <a:t>Modelo </a:t>
            </a:r>
            <a:r>
              <a:rPr lang="es-GT" sz="6000" dirty="0" err="1"/>
              <a:t>Pytorch</a:t>
            </a:r>
            <a:endParaRPr lang="en-US" sz="6000" dirty="0"/>
          </a:p>
        </p:txBody>
      </p:sp>
      <p:sp>
        <p:nvSpPr>
          <p:cNvPr id="48" name="TextBox 47">
            <a:extLst>
              <a:ext uri="{FF2B5EF4-FFF2-40B4-BE49-F238E27FC236}">
                <a16:creationId xmlns:a16="http://schemas.microsoft.com/office/drawing/2014/main" id="{3A267B5D-E18C-4D89-8731-2DFD0D5B7FE0}"/>
              </a:ext>
            </a:extLst>
          </p:cNvPr>
          <p:cNvSpPr txBox="1"/>
          <p:nvPr/>
        </p:nvSpPr>
        <p:spPr>
          <a:xfrm>
            <a:off x="19343525" y="24201971"/>
            <a:ext cx="5784846" cy="1015663"/>
          </a:xfrm>
          <a:prstGeom prst="rect">
            <a:avLst/>
          </a:prstGeom>
          <a:noFill/>
        </p:spPr>
        <p:txBody>
          <a:bodyPr wrap="square" rtlCol="0">
            <a:spAutoFit/>
          </a:bodyPr>
          <a:lstStyle/>
          <a:p>
            <a:r>
              <a:rPr lang="es-GT" sz="6000" dirty="0"/>
              <a:t>Modelo </a:t>
            </a:r>
            <a:r>
              <a:rPr lang="es-GT" sz="6000" dirty="0" err="1"/>
              <a:t>Keras</a:t>
            </a:r>
            <a:endParaRPr lang="en-US" sz="6000" dirty="0"/>
          </a:p>
        </p:txBody>
      </p:sp>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436</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 Bayan Plain</vt:lpstr>
      <vt:lpstr>Arial</vt:lpstr>
      <vt:lpstr>Bangla MN</vt:lpstr>
      <vt:lpstr>Calibri</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2021-09-24T21:27:07Z</dcterms:modified>
</cp:coreProperties>
</file>