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73" r:id="rId9"/>
    <p:sldId id="261" r:id="rId10"/>
    <p:sldId id="274" r:id="rId11"/>
    <p:sldId id="262" r:id="rId12"/>
    <p:sldId id="267" r:id="rId13"/>
    <p:sldId id="268" r:id="rId14"/>
    <p:sldId id="275" r:id="rId15"/>
    <p:sldId id="270" r:id="rId16"/>
    <p:sldId id="276" r:id="rId17"/>
    <p:sldId id="269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6" autoAdjust="0"/>
  </p:normalViewPr>
  <p:slideViewPr>
    <p:cSldViewPr snapToGrid="0">
      <p:cViewPr>
        <p:scale>
          <a:sx n="75" d="100"/>
          <a:sy n="75" d="100"/>
        </p:scale>
        <p:origin x="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05/07/2018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Arrabé</a:t>
            </a:r>
          </a:p>
        </p:txBody>
      </p:sp>
      <p:pic>
        <p:nvPicPr>
          <p:cNvPr id="7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</a:t>
            </a:r>
            <a:r>
              <a:rPr lang="es-ES" dirty="0" smtClean="0"/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de consigna según el código de 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392485" y="4169507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Generación de consigna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40385" y="4169506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PI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888285" y="4169505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 de conexión</a:t>
            </a:r>
            <a:endParaRPr lang="es-ES" dirty="0"/>
          </a:p>
        </p:txBody>
      </p:sp>
      <p:cxnSp>
        <p:nvCxnSpPr>
          <p:cNvPr id="8" name="7 Conector recto de flecha"/>
          <p:cNvCxnSpPr>
            <a:stCxn id="6" idx="3"/>
          </p:cNvCxnSpPr>
          <p:nvPr/>
        </p:nvCxnSpPr>
        <p:spPr>
          <a:xfrm>
            <a:off x="8488485" y="4617913"/>
            <a:ext cx="757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5745286" y="5600371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Cálculo de potencias</a:t>
            </a:r>
            <a:endParaRPr lang="es-ES" dirty="0"/>
          </a:p>
        </p:txBody>
      </p:sp>
      <p:cxnSp>
        <p:nvCxnSpPr>
          <p:cNvPr id="39" name="38 Conector angular"/>
          <p:cNvCxnSpPr>
            <a:endCxn id="37" idx="3"/>
          </p:cNvCxnSpPr>
          <p:nvPr/>
        </p:nvCxnSpPr>
        <p:spPr>
          <a:xfrm rot="10800000" flipV="1">
            <a:off x="7345486" y="4617913"/>
            <a:ext cx="1521556" cy="1430865"/>
          </a:xfrm>
          <a:prstGeom prst="bentConnector3">
            <a:avLst>
              <a:gd name="adj1" fmla="val -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7" idx="1"/>
            <a:endCxn id="5" idx="1"/>
          </p:cNvCxnSpPr>
          <p:nvPr/>
        </p:nvCxnSpPr>
        <p:spPr>
          <a:xfrm rot="10800000">
            <a:off x="4640386" y="4617915"/>
            <a:ext cx="1104901" cy="1430865"/>
          </a:xfrm>
          <a:prstGeom prst="bentConnector3">
            <a:avLst>
              <a:gd name="adj1" fmla="val 1298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4" idx="3"/>
            <a:endCxn id="5" idx="1"/>
          </p:cNvCxnSpPr>
          <p:nvPr/>
        </p:nvCxnSpPr>
        <p:spPr>
          <a:xfrm flipV="1">
            <a:off x="3992685" y="4617914"/>
            <a:ext cx="6477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>
            <a:off x="4233863" y="4547251"/>
            <a:ext cx="151870" cy="1608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47 Conector recto de flecha"/>
          <p:cNvCxnSpPr>
            <a:stCxn id="5" idx="3"/>
            <a:endCxn id="6" idx="1"/>
          </p:cNvCxnSpPr>
          <p:nvPr/>
        </p:nvCxnSpPr>
        <p:spPr>
          <a:xfrm flipV="1">
            <a:off x="6240585" y="4617913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54 Conector angular"/>
          <p:cNvCxnSpPr/>
          <p:nvPr/>
        </p:nvCxnSpPr>
        <p:spPr>
          <a:xfrm rot="10800000">
            <a:off x="2317750" y="3714750"/>
            <a:ext cx="6561994" cy="903164"/>
          </a:xfrm>
          <a:prstGeom prst="bentConnector3">
            <a:avLst>
              <a:gd name="adj1" fmla="val 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angular"/>
          <p:cNvCxnSpPr/>
          <p:nvPr/>
        </p:nvCxnSpPr>
        <p:spPr>
          <a:xfrm rot="16200000" flipH="1">
            <a:off x="1916175" y="3917889"/>
            <a:ext cx="679451" cy="273169"/>
          </a:xfrm>
          <a:prstGeom prst="bentConnector3">
            <a:avLst>
              <a:gd name="adj1" fmla="val 998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2119316" y="3714750"/>
            <a:ext cx="230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74 Conector angular"/>
          <p:cNvCxnSpPr/>
          <p:nvPr/>
        </p:nvCxnSpPr>
        <p:spPr>
          <a:xfrm rot="16200000" flipH="1">
            <a:off x="4135366" y="3889181"/>
            <a:ext cx="679450" cy="33058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82 Conector angular"/>
          <p:cNvCxnSpPr/>
          <p:nvPr/>
        </p:nvCxnSpPr>
        <p:spPr>
          <a:xfrm rot="10800000">
            <a:off x="2125669" y="4766734"/>
            <a:ext cx="2197221" cy="1282045"/>
          </a:xfrm>
          <a:prstGeom prst="bentConnector3">
            <a:avLst>
              <a:gd name="adj1" fmla="val 1000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2119316" y="4766734"/>
            <a:ext cx="2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8879744" y="4310135"/>
            <a:ext cx="92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r>
              <a:rPr lang="es-ES" sz="1400" dirty="0" smtClean="0"/>
              <a:t>, </a:t>
            </a:r>
            <a:r>
              <a:rPr lang="es-ES" sz="1400" dirty="0" err="1" smtClean="0"/>
              <a:t>Vabc</a:t>
            </a:r>
            <a:endParaRPr lang="es-ES" sz="14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292850" y="431990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endParaRPr lang="es-ES" sz="14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5245099" y="5713511"/>
            <a:ext cx="46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P, Q</a:t>
            </a:r>
            <a:endParaRPr lang="es-ES" sz="1400" dirty="0"/>
          </a:p>
        </p:txBody>
      </p:sp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87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37" grpId="0" animBg="1"/>
      <p:bldP spid="46" grpId="0" animBg="1"/>
      <p:bldP spid="92" grpId="0"/>
      <p:bldP spid="93" grpId="0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Generación de consigna</a:t>
            </a:r>
          </a:p>
        </p:txBody>
      </p:sp>
      <p:pic>
        <p:nvPicPr>
          <p:cNvPr id="1026" name="Picture 2" descr="C:\Users\Catalina Terrasa\Desktop\SP_S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7339"/>
            <a:ext cx="12196834" cy="465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4" y="274941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43705" y="1667339"/>
            <a:ext cx="1138995" cy="87266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959101" y="4406900"/>
            <a:ext cx="1485900" cy="990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800600" y="4406900"/>
            <a:ext cx="2019299" cy="165576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908799" y="4394200"/>
            <a:ext cx="1701801" cy="990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940800" y="4244180"/>
            <a:ext cx="2327909" cy="114061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9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Controlador</a:t>
            </a:r>
          </a:p>
        </p:txBody>
      </p:sp>
      <p:pic>
        <p:nvPicPr>
          <p:cNvPr id="2050" name="Picture 2" descr="C:\Users\Catalina Terrasa\Desktop\Def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8" y="1690688"/>
            <a:ext cx="8262424" cy="499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0 Rectángulo"/>
          <p:cNvSpPr/>
          <p:nvPr/>
        </p:nvSpPr>
        <p:spPr>
          <a:xfrm>
            <a:off x="3429000" y="1690688"/>
            <a:ext cx="2374900" cy="35544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0 Rectángulo"/>
          <p:cNvSpPr/>
          <p:nvPr/>
        </p:nvSpPr>
        <p:spPr>
          <a:xfrm>
            <a:off x="6208210" y="3360484"/>
            <a:ext cx="2961190" cy="1732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2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Casos de estudio</a:t>
            </a:r>
            <a:endParaRPr lang="es-ES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Casos de estudio</a:t>
            </a:r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33156"/>
              </p:ext>
            </p:extLst>
          </p:nvPr>
        </p:nvGraphicFramePr>
        <p:xfrm>
          <a:off x="1104901" y="1924099"/>
          <a:ext cx="6692901" cy="206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967"/>
                <a:gridCol w="2230967"/>
                <a:gridCol w="2230967"/>
              </a:tblGrid>
              <a:tr h="4889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C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L</a:t>
                      </a:r>
                      <a:endParaRPr lang="es-ES" sz="2800" dirty="0"/>
                    </a:p>
                  </a:txBody>
                  <a:tcPr/>
                </a:tc>
              </a:tr>
              <a:tr h="5596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4824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1MW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</a:tr>
              <a:tr h="50722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7,5GW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104901" y="4406900"/>
            <a:ext cx="775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Ensayo 1: Cumplir el código de red ante diferentes variaciones de tensión</a:t>
            </a:r>
          </a:p>
          <a:p>
            <a:pPr algn="just"/>
            <a:r>
              <a:rPr lang="es-ES" dirty="0" smtClean="0"/>
              <a:t>Ensayo 2: Comparar los resultados entre no aplicar ningún tipo de compensación, aplicar la del código de red y compensar con la reactancia de la planta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Resultados</a:t>
            </a: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Conclusiones del primer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 imposible seguir el código de red con entrega nula de potencia activa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 mayor potencia activa generada más fácil es seguir el código de red</a:t>
            </a: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Conclusiones del segundo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Aplicar el código de red siempre es mejor que no aplicar compensación alguna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la planta compensar con su reactancia natural empeora la calidad de la red cuando es de carácter inductivo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una planta capacitiva compensar con su capacitancia natural ayuda solo para potencias altas</a:t>
            </a:r>
            <a:endParaRPr lang="es-ES" dirty="0"/>
          </a:p>
        </p:txBody>
      </p:sp>
      <p:pic>
        <p:nvPicPr>
          <p:cNvPr id="4" name="Picture 2" descr="Macintosh HD en Idril:Users:barrientos:DATOS:Modelos:Logos:UPM:EscUpmPoli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</a:t>
            </a:r>
            <a:r>
              <a:rPr lang="es-ES" dirty="0" smtClean="0"/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Casos de estudio</a:t>
            </a:r>
            <a:endParaRPr lang="es-ES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Estudios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el modelo de simulación añadiendo una rama con varios aerogeneradores conectados</a:t>
            </a:r>
          </a:p>
          <a:p>
            <a:r>
              <a:rPr lang="es-ES" dirty="0" smtClean="0"/>
              <a:t>Añadir elementos de compensación de reactiva como bancos de condensadores e inductancias o un STATCOM</a:t>
            </a:r>
          </a:p>
          <a:p>
            <a:r>
              <a:rPr lang="es-ES" dirty="0" smtClean="0"/>
              <a:t>Diseñar un control avanzado como un controlador predictivo, robusto, lógica difusa o redes neuronales.</a:t>
            </a:r>
            <a:endParaRPr lang="es-ES" dirty="0"/>
          </a:p>
        </p:txBody>
      </p:sp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9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  <p:pic>
        <p:nvPicPr>
          <p:cNvPr id="8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cintosh HD en Idril:Users:barrientos:DATOS:Modelos:Logos:UPM:EscUpmPolit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6" descr="image0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Modelar el circuito de conexión a red en Simulink</a:t>
            </a:r>
          </a:p>
          <a:p>
            <a:r>
              <a:rPr lang="es-ES" dirty="0" smtClean="0"/>
              <a:t>Desarrollo </a:t>
            </a:r>
            <a:r>
              <a:rPr lang="es-ES" dirty="0"/>
              <a:t>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control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PI</a:t>
            </a:r>
          </a:p>
          <a:p>
            <a:r>
              <a:rPr lang="es-ES" dirty="0" smtClean="0"/>
              <a:t>Realimentación de potencia reactiva, tensión o factor de potencia</a:t>
            </a:r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30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  <p:pic>
        <p:nvPicPr>
          <p:cNvPr id="22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2" y="6115771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4658</TotalTime>
  <Words>487</Words>
  <Application>Microsoft Office PowerPoint</Application>
  <PresentationFormat>Panorámica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Control de conexión a red de parques eólicos</vt:lpstr>
      <vt:lpstr>Índice</vt:lpstr>
      <vt:lpstr>Introducción</vt:lpstr>
      <vt:lpstr>Índice</vt:lpstr>
      <vt:lpstr>objetivos</vt:lpstr>
      <vt:lpstr>Índice</vt:lpstr>
      <vt:lpstr>Panorama actual</vt:lpstr>
      <vt:lpstr>Índice</vt:lpstr>
      <vt:lpstr>Modelo de la Planta</vt:lpstr>
      <vt:lpstr>Índice</vt:lpstr>
      <vt:lpstr>Algoritmo de control</vt:lpstr>
      <vt:lpstr>Generación de consigna</vt:lpstr>
      <vt:lpstr>Controlador</vt:lpstr>
      <vt:lpstr>Índice</vt:lpstr>
      <vt:lpstr>Casos de estudio</vt:lpstr>
      <vt:lpstr>Índice</vt:lpstr>
      <vt:lpstr>Resultados</vt:lpstr>
      <vt:lpstr>Conclusiones del primer ensayo</vt:lpstr>
      <vt:lpstr>Conclusiones del segundo ensayo</vt:lpstr>
      <vt:lpstr>Estudios futuros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Emilio Liaño de la Fuente</cp:lastModifiedBy>
  <cp:revision>64</cp:revision>
  <dcterms:created xsi:type="dcterms:W3CDTF">2018-03-26T06:55:08Z</dcterms:created>
  <dcterms:modified xsi:type="dcterms:W3CDTF">2018-07-05T14:03:08Z</dcterms:modified>
</cp:coreProperties>
</file>