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o Liaño de la Fuente" initials="ELdl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16" autoAdjust="0"/>
  </p:normalViewPr>
  <p:slideViewPr>
    <p:cSldViewPr snapToGrid="0">
      <p:cViewPr varScale="1">
        <p:scale>
          <a:sx n="65" d="100"/>
          <a:sy n="65" d="100"/>
        </p:scale>
        <p:origin x="-672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6T08:57:52.87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48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2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53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1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43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9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50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73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59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Control de conexión a red de parques eólicos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54546"/>
            <a:ext cx="9144000" cy="474785"/>
          </a:xfrm>
        </p:spPr>
        <p:txBody>
          <a:bodyPr/>
          <a:lstStyle/>
          <a:p>
            <a:r>
              <a:rPr lang="es-ES" dirty="0"/>
              <a:t>Autor: Emilio Liaño de la fuente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68991" y="4435522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Cotutor: Manuel García Plaza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78973" y="4435522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Tutor: Ricardo Granizo Arrabé</a:t>
            </a:r>
          </a:p>
        </p:txBody>
      </p:sp>
    </p:spTree>
    <p:extLst>
      <p:ext uri="{BB962C8B-B14F-4D97-AF65-F5344CB8AC3E}">
        <p14:creationId xmlns:p14="http://schemas.microsoft.com/office/powerpoint/2010/main" val="26203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del primer ensayo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 imposible seguir el código de red con entrega nula de potencia activa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 mayor potencia activa generada más fácil es seguir el código de 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58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del segundo ensayo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Aplicar el código de red siempre es mejor que no aplicar compensación alguna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Permitir a la planta compensar con su reactancia natural empeora la calidad de la red cuando es de carácter inductivo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Permitir a una planta capacitiva compensar con su capacitancia natural ayuda solo para potencias altas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Estudios futuros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Mejorar el modelo de simulación añadiendo una rama con varios aerogeneradores conectados</a:t>
            </a:r>
          </a:p>
          <a:p>
            <a:r>
              <a:rPr lang="es-ES" dirty="0" smtClean="0"/>
              <a:t>Añadir elementos de compensación de reactiva como bancos de condensadores e inductancias o un STATCOM</a:t>
            </a:r>
          </a:p>
          <a:p>
            <a:r>
              <a:rPr lang="es-ES" dirty="0" smtClean="0"/>
              <a:t>Diseñar un control avanzado como un controlador predictivo, robusto, lógica difusa o redes neuronales.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9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Algoritmo de control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/>
              <a:t>Resultados y conclusiones</a:t>
            </a:r>
            <a:endParaRPr lang="es-ES" dirty="0"/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5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6757"/>
          </a:xfrm>
        </p:spPr>
        <p:txBody>
          <a:bodyPr/>
          <a:lstStyle/>
          <a:p>
            <a:r>
              <a:rPr lang="es-ES" dirty="0"/>
              <a:t>Gran importancia de los parques eólicos en la red española</a:t>
            </a:r>
          </a:p>
          <a:p>
            <a:r>
              <a:rPr lang="es-ES" dirty="0"/>
              <a:t>Exigencias del código de red: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2756848"/>
            <a:ext cx="6126084" cy="32040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7" y="2852382"/>
            <a:ext cx="5143500" cy="31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Modelar el circuito de conexión a red en Simulink</a:t>
            </a:r>
          </a:p>
          <a:p>
            <a:r>
              <a:rPr lang="es-ES" dirty="0" smtClean="0"/>
              <a:t>Desarrollo </a:t>
            </a:r>
            <a:r>
              <a:rPr lang="es-ES" dirty="0"/>
              <a:t>del control de tensión–reactiva según del P.O. 7.4</a:t>
            </a:r>
          </a:p>
          <a:p>
            <a:r>
              <a:rPr lang="es-ES" dirty="0" smtClean="0"/>
              <a:t>Encontrar caso de estudio para los que la planta sin control corrige mejor que el control 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22A83D-3967-4BBC-B0B7-E31CB4FB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Panorama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79EC906-CFDB-4506-8B2F-E22EC541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jerarquizado en tres </a:t>
            </a:r>
            <a:r>
              <a:rPr lang="es-ES" dirty="0" smtClean="0"/>
              <a:t>niveles</a:t>
            </a:r>
          </a:p>
          <a:p>
            <a:r>
              <a:rPr lang="es-ES" dirty="0" smtClean="0"/>
              <a:t>Controladores PI</a:t>
            </a:r>
          </a:p>
          <a:p>
            <a:r>
              <a:rPr lang="es-ES" dirty="0" smtClean="0"/>
              <a:t>Realimentación de potencia reactiva, tensión o factor de potencia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77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0643AA-8DEE-49EF-848B-2A646FDD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la Planta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0A64E0C-CB3C-4B33-9667-CAFFFFAD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del conjunto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4146"/>
            <a:ext cx="12209875" cy="343241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166281" y="3848669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6087062" y="4001294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394579" y="3290651"/>
            <a:ext cx="764275" cy="710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6014929" y="3290651"/>
            <a:ext cx="372223" cy="695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517496" y="2795265"/>
            <a:ext cx="222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Líneas aéreas </a:t>
            </a:r>
            <a:endParaRPr lang="es-ES" sz="2800" dirty="0"/>
          </a:p>
        </p:txBody>
      </p:sp>
      <p:sp>
        <p:nvSpPr>
          <p:cNvPr id="14" name="Elipse 13"/>
          <p:cNvSpPr/>
          <p:nvPr/>
        </p:nvSpPr>
        <p:spPr>
          <a:xfrm>
            <a:off x="4855545" y="3775456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/>
          <p:cNvSpPr/>
          <p:nvPr/>
        </p:nvSpPr>
        <p:spPr>
          <a:xfrm>
            <a:off x="7969644" y="3962695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recto 15"/>
          <p:cNvCxnSpPr/>
          <p:nvPr/>
        </p:nvCxnSpPr>
        <p:spPr>
          <a:xfrm flipV="1">
            <a:off x="7355899" y="5462805"/>
            <a:ext cx="764275" cy="71064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 flipV="1">
            <a:off x="5653984" y="5343258"/>
            <a:ext cx="733168" cy="7652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749100" y="6057499"/>
            <a:ext cx="175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Medidores</a:t>
            </a:r>
            <a:endParaRPr lang="es-ES" sz="2800" dirty="0"/>
          </a:p>
        </p:txBody>
      </p:sp>
      <p:sp>
        <p:nvSpPr>
          <p:cNvPr id="7" name="Elipse 6"/>
          <p:cNvSpPr/>
          <p:nvPr/>
        </p:nvSpPr>
        <p:spPr>
          <a:xfrm>
            <a:off x="0" y="3986492"/>
            <a:ext cx="2486631" cy="122695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520" y="5178873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Equivalente de red</a:t>
            </a:r>
            <a:endParaRPr lang="es-ES" sz="2800" dirty="0"/>
          </a:p>
        </p:txBody>
      </p:sp>
      <p:sp>
        <p:nvSpPr>
          <p:cNvPr id="10" name="Elipse 9"/>
          <p:cNvSpPr/>
          <p:nvPr/>
        </p:nvSpPr>
        <p:spPr>
          <a:xfrm>
            <a:off x="9974637" y="3464146"/>
            <a:ext cx="1992907" cy="288631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482844" y="2767431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Parque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652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4" grpId="0" animBg="1"/>
      <p:bldP spid="15" grpId="0" animBg="1"/>
      <p:bldP spid="21" grpId="0"/>
      <p:bldP spid="7" grpId="0" animBg="1"/>
      <p:bldP spid="18" grpId="0"/>
      <p:bldP spid="10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E365C5-F51C-45E4-AE98-9D2F0261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2B73A5A-6803-4FB4-BBEF-89D34306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Partes del control:</a:t>
            </a:r>
          </a:p>
          <a:p>
            <a:pPr lvl="1"/>
            <a:r>
              <a:rPr lang="es-ES" dirty="0" smtClean="0"/>
              <a:t>Generación de consigna según el código de red</a:t>
            </a:r>
          </a:p>
          <a:p>
            <a:pPr lvl="1"/>
            <a:r>
              <a:rPr lang="es-ES" dirty="0" smtClean="0"/>
              <a:t>Realimentación de las señales</a:t>
            </a:r>
          </a:p>
          <a:p>
            <a:pPr lvl="1"/>
            <a:r>
              <a:rPr lang="es-ES" dirty="0" smtClean="0"/>
              <a:t>Bloque del controlador PI</a:t>
            </a:r>
          </a:p>
          <a:p>
            <a:pPr lvl="1"/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392485" y="4169507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Generación de consigna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40385" y="4169506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Control PI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888285" y="4169505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 de conexión</a:t>
            </a:r>
            <a:endParaRPr lang="es-ES" dirty="0"/>
          </a:p>
        </p:txBody>
      </p:sp>
      <p:cxnSp>
        <p:nvCxnSpPr>
          <p:cNvPr id="8" name="7 Conector recto de flecha"/>
          <p:cNvCxnSpPr>
            <a:stCxn id="6" idx="3"/>
          </p:cNvCxnSpPr>
          <p:nvPr/>
        </p:nvCxnSpPr>
        <p:spPr>
          <a:xfrm>
            <a:off x="8488485" y="4617913"/>
            <a:ext cx="7571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5745286" y="5600371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Cálculo de potencias</a:t>
            </a:r>
            <a:endParaRPr lang="es-ES" dirty="0"/>
          </a:p>
        </p:txBody>
      </p:sp>
      <p:cxnSp>
        <p:nvCxnSpPr>
          <p:cNvPr id="39" name="38 Conector angular"/>
          <p:cNvCxnSpPr>
            <a:endCxn id="37" idx="3"/>
          </p:cNvCxnSpPr>
          <p:nvPr/>
        </p:nvCxnSpPr>
        <p:spPr>
          <a:xfrm rot="10800000" flipV="1">
            <a:off x="7345486" y="4617913"/>
            <a:ext cx="1521556" cy="1430865"/>
          </a:xfrm>
          <a:prstGeom prst="bentConnector3">
            <a:avLst>
              <a:gd name="adj1" fmla="val -6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37" idx="1"/>
            <a:endCxn id="5" idx="1"/>
          </p:cNvCxnSpPr>
          <p:nvPr/>
        </p:nvCxnSpPr>
        <p:spPr>
          <a:xfrm rot="10800000">
            <a:off x="4640386" y="4617915"/>
            <a:ext cx="1104901" cy="1430865"/>
          </a:xfrm>
          <a:prstGeom prst="bentConnector3">
            <a:avLst>
              <a:gd name="adj1" fmla="val 1298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4" idx="3"/>
            <a:endCxn id="5" idx="1"/>
          </p:cNvCxnSpPr>
          <p:nvPr/>
        </p:nvCxnSpPr>
        <p:spPr>
          <a:xfrm flipV="1">
            <a:off x="3992685" y="4617914"/>
            <a:ext cx="64770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45 Elipse"/>
          <p:cNvSpPr/>
          <p:nvPr/>
        </p:nvSpPr>
        <p:spPr>
          <a:xfrm>
            <a:off x="4233863" y="4547251"/>
            <a:ext cx="151870" cy="1608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47 Conector recto de flecha"/>
          <p:cNvCxnSpPr>
            <a:stCxn id="5" idx="3"/>
            <a:endCxn id="6" idx="1"/>
          </p:cNvCxnSpPr>
          <p:nvPr/>
        </p:nvCxnSpPr>
        <p:spPr>
          <a:xfrm flipV="1">
            <a:off x="6240585" y="4617913"/>
            <a:ext cx="6477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54 Conector angular"/>
          <p:cNvCxnSpPr/>
          <p:nvPr/>
        </p:nvCxnSpPr>
        <p:spPr>
          <a:xfrm rot="10800000">
            <a:off x="2317750" y="3714750"/>
            <a:ext cx="6561994" cy="903164"/>
          </a:xfrm>
          <a:prstGeom prst="bentConnector3">
            <a:avLst>
              <a:gd name="adj1" fmla="val 6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60 Conector angular"/>
          <p:cNvCxnSpPr/>
          <p:nvPr/>
        </p:nvCxnSpPr>
        <p:spPr>
          <a:xfrm rot="16200000" flipH="1">
            <a:off x="1916175" y="3917889"/>
            <a:ext cx="679451" cy="273169"/>
          </a:xfrm>
          <a:prstGeom prst="bentConnector3">
            <a:avLst>
              <a:gd name="adj1" fmla="val 998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2119316" y="3714750"/>
            <a:ext cx="230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74 Conector angular"/>
          <p:cNvCxnSpPr/>
          <p:nvPr/>
        </p:nvCxnSpPr>
        <p:spPr>
          <a:xfrm rot="16200000" flipH="1">
            <a:off x="4135366" y="3889181"/>
            <a:ext cx="679450" cy="330587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82 Conector angular"/>
          <p:cNvCxnSpPr/>
          <p:nvPr/>
        </p:nvCxnSpPr>
        <p:spPr>
          <a:xfrm rot="10800000">
            <a:off x="2125669" y="4766734"/>
            <a:ext cx="2197221" cy="1282045"/>
          </a:xfrm>
          <a:prstGeom prst="bentConnector3">
            <a:avLst>
              <a:gd name="adj1" fmla="val 1000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>
            <a:off x="2119316" y="4766734"/>
            <a:ext cx="2731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8879744" y="4310135"/>
            <a:ext cx="92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Iabc</a:t>
            </a:r>
            <a:r>
              <a:rPr lang="es-ES" sz="1400" dirty="0" smtClean="0"/>
              <a:t>, </a:t>
            </a:r>
            <a:r>
              <a:rPr lang="es-ES" sz="1400" dirty="0" err="1" smtClean="0"/>
              <a:t>Vabc</a:t>
            </a:r>
            <a:endParaRPr lang="es-ES" sz="1400" dirty="0"/>
          </a:p>
        </p:txBody>
      </p:sp>
      <p:sp>
        <p:nvSpPr>
          <p:cNvPr id="93" name="92 CuadroTexto"/>
          <p:cNvSpPr txBox="1"/>
          <p:nvPr/>
        </p:nvSpPr>
        <p:spPr>
          <a:xfrm>
            <a:off x="6292850" y="4319907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Iabc</a:t>
            </a:r>
            <a:endParaRPr lang="es-ES" sz="1400" dirty="0"/>
          </a:p>
        </p:txBody>
      </p:sp>
      <p:sp>
        <p:nvSpPr>
          <p:cNvPr id="94" name="93 CuadroTexto"/>
          <p:cNvSpPr txBox="1"/>
          <p:nvPr/>
        </p:nvSpPr>
        <p:spPr>
          <a:xfrm>
            <a:off x="5245099" y="5713511"/>
            <a:ext cx="46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P, Q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3086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Generación de consigna</a:t>
            </a:r>
            <a:endParaRPr lang="es-ES" dirty="0"/>
          </a:p>
        </p:txBody>
      </p:sp>
      <p:pic>
        <p:nvPicPr>
          <p:cNvPr id="1026" name="Picture 2" descr="C:\Users\Catalina Terrasa\Desktop\SP_S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7339"/>
            <a:ext cx="12196834" cy="465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90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Controlador</a:t>
            </a:r>
            <a:endParaRPr lang="es-ES" dirty="0"/>
          </a:p>
        </p:txBody>
      </p:sp>
      <p:pic>
        <p:nvPicPr>
          <p:cNvPr id="2050" name="Picture 2" descr="C:\Users\Catalina Terrasa\Desktop\Def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69" y="1298956"/>
            <a:ext cx="9049966" cy="547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16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4011</TotalTime>
  <Words>302</Words>
  <Application>Microsoft Office PowerPoint</Application>
  <PresentationFormat>Personalizado</PresentationFormat>
  <Paragraphs>54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Control de conexión a red de parques eólicos</vt:lpstr>
      <vt:lpstr>Índice</vt:lpstr>
      <vt:lpstr>Introducción</vt:lpstr>
      <vt:lpstr>objetivos</vt:lpstr>
      <vt:lpstr>Panorama actual</vt:lpstr>
      <vt:lpstr>Modelo de la Planta</vt:lpstr>
      <vt:lpstr>Algoritmo de control</vt:lpstr>
      <vt:lpstr>Generación de consigna</vt:lpstr>
      <vt:lpstr>Controlador</vt:lpstr>
      <vt:lpstr>Conclusiones del primer ensayo</vt:lpstr>
      <vt:lpstr>Conclusiones del segundo ensayo</vt:lpstr>
      <vt:lpstr>Estudios futuros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conexión a red de parques eólicos</dc:title>
  <dc:creator>Emilio Liaño de la Fuente</dc:creator>
  <cp:lastModifiedBy>Catalina Terrasa</cp:lastModifiedBy>
  <cp:revision>46</cp:revision>
  <dcterms:created xsi:type="dcterms:W3CDTF">2018-03-26T06:55:08Z</dcterms:created>
  <dcterms:modified xsi:type="dcterms:W3CDTF">2018-07-01T10:35:17Z</dcterms:modified>
</cp:coreProperties>
</file>