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70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>
        <p:scale>
          <a:sx n="50" d="100"/>
          <a:sy n="50" d="100"/>
        </p:scale>
        <p:origin x="22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02/07/2018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  <p:pic>
        <p:nvPicPr>
          <p:cNvPr id="7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Casos de estudio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del primer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del segundo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Aplicar el código de red siempre es mejor que no aplicar compensación alguna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la planta compensar con su reactancia natural empeora la calidad de la red cuando es de carácter inductivo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Permitir a una planta capacitiva compensar con su capacitancia natural ayuda solo para potencias altas</a:t>
            </a:r>
            <a:endParaRPr lang="es-ES" dirty="0"/>
          </a:p>
        </p:txBody>
      </p:sp>
      <p:pic>
        <p:nvPicPr>
          <p:cNvPr id="4" name="Picture 2" descr="Macintosh HD en Idril:Users:barrientos:DATOS:Modelos:Logos:UPM:EscUpmPol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Estudios futuros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el modelo de simulación añadiendo una rama con varios aerogeneradores conectados</a:t>
            </a:r>
          </a:p>
          <a:p>
            <a:r>
              <a:rPr lang="es-ES" dirty="0" smtClean="0"/>
              <a:t>Añadir elementos de compensación de reactiva como bancos de condensadores e inductancias o un STATCOM</a:t>
            </a:r>
          </a:p>
          <a:p>
            <a:r>
              <a:rPr lang="es-ES" dirty="0" smtClean="0"/>
              <a:t>Diseñar un control avanzado como un controlador predictivo, robusto, lógica difusa o redes neuronales.</a:t>
            </a:r>
            <a:endParaRPr lang="es-ES" dirty="0"/>
          </a:p>
        </p:txBody>
      </p:sp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</a:t>
            </a:r>
            <a:r>
              <a:rPr lang="es-ES" dirty="0" smtClean="0"/>
              <a:t>control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 smtClean="0"/>
              <a:t>Casos de estudio</a:t>
            </a:r>
            <a:endParaRPr lang="es-ES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 smtClean="0"/>
              <a:t>Resultados y conclusiones</a:t>
            </a: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  <p:pic>
        <p:nvPicPr>
          <p:cNvPr id="8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cintosh HD en Idril:Users:barrientos:DATOS:Modelos:Logos:UPM:EscUpmPolit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6" descr="image0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control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3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  <p:pic>
        <p:nvPicPr>
          <p:cNvPr id="22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2" y="6115771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92485" y="4169507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40385" y="4169506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PI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888285" y="4169505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Circuito de conexión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3"/>
          </p:cNvCxnSpPr>
          <p:nvPr/>
        </p:nvCxnSpPr>
        <p:spPr>
          <a:xfrm>
            <a:off x="8488485" y="4617913"/>
            <a:ext cx="757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745286" y="5600371"/>
            <a:ext cx="1600200" cy="8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Cálculo de potencias</a:t>
            </a:r>
            <a:endParaRPr lang="es-ES" dirty="0"/>
          </a:p>
        </p:txBody>
      </p:sp>
      <p:cxnSp>
        <p:nvCxnSpPr>
          <p:cNvPr id="39" name="38 Conector angular"/>
          <p:cNvCxnSpPr>
            <a:endCxn id="37" idx="3"/>
          </p:cNvCxnSpPr>
          <p:nvPr/>
        </p:nvCxnSpPr>
        <p:spPr>
          <a:xfrm rot="10800000" flipV="1">
            <a:off x="7345486" y="4617913"/>
            <a:ext cx="1521556" cy="1430865"/>
          </a:xfrm>
          <a:prstGeom prst="bentConnector3">
            <a:avLst>
              <a:gd name="adj1" fmla="val -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37" idx="1"/>
            <a:endCxn id="5" idx="1"/>
          </p:cNvCxnSpPr>
          <p:nvPr/>
        </p:nvCxnSpPr>
        <p:spPr>
          <a:xfrm rot="10800000">
            <a:off x="4640386" y="4617915"/>
            <a:ext cx="1104901" cy="1430865"/>
          </a:xfrm>
          <a:prstGeom prst="bentConnector3">
            <a:avLst>
              <a:gd name="adj1" fmla="val 1298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stCxn id="4" idx="3"/>
            <a:endCxn id="5" idx="1"/>
          </p:cNvCxnSpPr>
          <p:nvPr/>
        </p:nvCxnSpPr>
        <p:spPr>
          <a:xfrm flipV="1">
            <a:off x="3992685" y="4617914"/>
            <a:ext cx="6477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233863" y="4547251"/>
            <a:ext cx="151870" cy="1608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>
            <a:stCxn id="5" idx="3"/>
            <a:endCxn id="6" idx="1"/>
          </p:cNvCxnSpPr>
          <p:nvPr/>
        </p:nvCxnSpPr>
        <p:spPr>
          <a:xfrm flipV="1">
            <a:off x="6240585" y="4617913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/>
          <p:nvPr/>
        </p:nvCxnSpPr>
        <p:spPr>
          <a:xfrm rot="10800000">
            <a:off x="2317750" y="3714750"/>
            <a:ext cx="6561994" cy="903164"/>
          </a:xfrm>
          <a:prstGeom prst="bentConnector3">
            <a:avLst>
              <a:gd name="adj1" fmla="val 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6200000" flipH="1">
            <a:off x="1916175" y="3917889"/>
            <a:ext cx="679451" cy="273169"/>
          </a:xfrm>
          <a:prstGeom prst="bentConnector3">
            <a:avLst>
              <a:gd name="adj1" fmla="val 998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119316" y="3714750"/>
            <a:ext cx="230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74 Conector angular"/>
          <p:cNvCxnSpPr/>
          <p:nvPr/>
        </p:nvCxnSpPr>
        <p:spPr>
          <a:xfrm rot="16200000" flipH="1">
            <a:off x="4135366" y="3889181"/>
            <a:ext cx="679450" cy="33058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82 Conector angular"/>
          <p:cNvCxnSpPr/>
          <p:nvPr/>
        </p:nvCxnSpPr>
        <p:spPr>
          <a:xfrm rot="10800000">
            <a:off x="2125669" y="4766734"/>
            <a:ext cx="2197221" cy="1282045"/>
          </a:xfrm>
          <a:prstGeom prst="bentConnector3">
            <a:avLst>
              <a:gd name="adj1" fmla="val 1000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2119316" y="4766734"/>
            <a:ext cx="2731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8879744" y="4310135"/>
            <a:ext cx="92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r>
              <a:rPr lang="es-ES" sz="1400" dirty="0" smtClean="0"/>
              <a:t>, </a:t>
            </a:r>
            <a:r>
              <a:rPr lang="es-ES" sz="1400" dirty="0" err="1" smtClean="0"/>
              <a:t>Vabc</a:t>
            </a:r>
            <a:endParaRPr lang="es-ES" sz="14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292850" y="4319907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Iabc</a:t>
            </a:r>
            <a:endParaRPr lang="es-ES" sz="14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245099" y="5713511"/>
            <a:ext cx="46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P, Q</a:t>
            </a:r>
            <a:endParaRPr lang="es-ES" sz="1400" dirty="0"/>
          </a:p>
        </p:txBody>
      </p:sp>
      <p:pic>
        <p:nvPicPr>
          <p:cNvPr id="24" name="Picture 2" descr="Resultado de imagen de etsid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cintosh HD en Idril:Users:barrientos:DATOS:Modelos:Logos:UPM:EscUpmPoli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6" descr="image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Generación de consigna</a:t>
            </a:r>
            <a:endParaRPr lang="es-ES" dirty="0"/>
          </a:p>
        </p:txBody>
      </p:sp>
      <p:pic>
        <p:nvPicPr>
          <p:cNvPr id="1026" name="Picture 2" descr="C:\Users\Catalina Terrasa\Desktop\SP_S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7339"/>
            <a:ext cx="12196834" cy="46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815" y="4388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9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pic>
        <p:nvPicPr>
          <p:cNvPr id="2050" name="Picture 2" descr="C:\Users\Catalina Terrasa\Desktop\Def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98" y="1690688"/>
            <a:ext cx="8262424" cy="499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de etsid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5" y="286460"/>
            <a:ext cx="1693789" cy="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cintosh HD en Idril:Users:barrientos:DATOS:Modelos:Logos:UPM:EscUpmPoli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" y="131712"/>
            <a:ext cx="1417125" cy="118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" descr="image0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99" y="6062662"/>
            <a:ext cx="211740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2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309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Generación de consigna</vt:lpstr>
      <vt:lpstr>Controlador</vt:lpstr>
      <vt:lpstr>Casos de estudio</vt:lpstr>
      <vt:lpstr>Resultados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57</cp:revision>
  <dcterms:created xsi:type="dcterms:W3CDTF">2018-03-26T06:55:08Z</dcterms:created>
  <dcterms:modified xsi:type="dcterms:W3CDTF">2018-07-02T14:02:38Z</dcterms:modified>
</cp:coreProperties>
</file>