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81" r:id="rId9"/>
    <p:sldId id="273" r:id="rId10"/>
    <p:sldId id="261" r:id="rId11"/>
    <p:sldId id="274" r:id="rId12"/>
    <p:sldId id="262" r:id="rId13"/>
    <p:sldId id="267" r:id="rId14"/>
    <p:sldId id="268" r:id="rId15"/>
    <p:sldId id="275" r:id="rId16"/>
    <p:sldId id="270" r:id="rId17"/>
    <p:sldId id="276" r:id="rId18"/>
    <p:sldId id="269" r:id="rId19"/>
    <p:sldId id="277" r:id="rId20"/>
    <p:sldId id="283" r:id="rId21"/>
    <p:sldId id="279" r:id="rId22"/>
    <p:sldId id="284" r:id="rId23"/>
    <p:sldId id="280" r:id="rId24"/>
    <p:sldId id="263" r:id="rId25"/>
    <p:sldId id="264" r:id="rId26"/>
    <p:sldId id="265" r:id="rId27"/>
    <p:sldId id="282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o Liaño de la Fuente" initials="ELdl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6" autoAdjust="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08/07/2018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489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08/07/2018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526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08/07/2018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53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08/07/2018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811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08/07/2018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43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08/07/2018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987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08/07/2018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505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08/07/2018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08/07/2018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73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08/07/2018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1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08/07/2018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59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FC19-448B-45B3-ABDC-99AC11CB222E}" type="datetimeFigureOut">
              <a:rPr lang="es-ES" smtClean="0"/>
              <a:t>08/07/2018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31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jpe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jpe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jpeg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Control de conexión a red de parques eólicos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54546"/>
            <a:ext cx="9144000" cy="474785"/>
          </a:xfrm>
        </p:spPr>
        <p:txBody>
          <a:bodyPr/>
          <a:lstStyle/>
          <a:p>
            <a:r>
              <a:rPr lang="es-ES" dirty="0"/>
              <a:t>Autor: Emilio Liaño de la fuente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68991" y="4435522"/>
            <a:ext cx="33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Cotutor: Manuel García Plaza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478973" y="4435522"/>
            <a:ext cx="33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Tutor: Ricardo Granizo Arrabé</a:t>
            </a:r>
          </a:p>
        </p:txBody>
      </p:sp>
      <p:pic>
        <p:nvPicPr>
          <p:cNvPr id="7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3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60643AA-8DEE-49EF-848B-2A646FDD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Modelo de la Planta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0A64E0C-CB3C-4B33-9667-CAFFFFAD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del conjunto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4146"/>
            <a:ext cx="12209875" cy="343241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166281" y="3848669"/>
            <a:ext cx="1419367" cy="136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6087062" y="4001294"/>
            <a:ext cx="1419367" cy="136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394579" y="3290651"/>
            <a:ext cx="764275" cy="710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 flipV="1">
            <a:off x="6014929" y="3290651"/>
            <a:ext cx="372223" cy="695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517496" y="2795265"/>
            <a:ext cx="222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Líneas aéreas </a:t>
            </a:r>
            <a:endParaRPr lang="es-ES" sz="2800" dirty="0"/>
          </a:p>
        </p:txBody>
      </p:sp>
      <p:sp>
        <p:nvSpPr>
          <p:cNvPr id="14" name="Elipse 13"/>
          <p:cNvSpPr/>
          <p:nvPr/>
        </p:nvSpPr>
        <p:spPr>
          <a:xfrm>
            <a:off x="4855545" y="3775456"/>
            <a:ext cx="982959" cy="16650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/>
          <p:cNvSpPr/>
          <p:nvPr/>
        </p:nvSpPr>
        <p:spPr>
          <a:xfrm>
            <a:off x="7969644" y="3962695"/>
            <a:ext cx="982959" cy="16650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Conector recto 15"/>
          <p:cNvCxnSpPr/>
          <p:nvPr/>
        </p:nvCxnSpPr>
        <p:spPr>
          <a:xfrm flipV="1">
            <a:off x="7355899" y="5462805"/>
            <a:ext cx="764275" cy="71064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 flipV="1">
            <a:off x="5653984" y="5343258"/>
            <a:ext cx="733168" cy="76522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749100" y="6057499"/>
            <a:ext cx="175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Medidores</a:t>
            </a:r>
            <a:endParaRPr lang="es-ES" sz="2800" dirty="0"/>
          </a:p>
        </p:txBody>
      </p:sp>
      <p:sp>
        <p:nvSpPr>
          <p:cNvPr id="7" name="Elipse 6"/>
          <p:cNvSpPr/>
          <p:nvPr/>
        </p:nvSpPr>
        <p:spPr>
          <a:xfrm>
            <a:off x="0" y="3986492"/>
            <a:ext cx="2486631" cy="122695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4520" y="5178873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Equivalente de red</a:t>
            </a:r>
            <a:endParaRPr lang="es-ES" sz="2800" dirty="0"/>
          </a:p>
        </p:txBody>
      </p:sp>
      <p:sp>
        <p:nvSpPr>
          <p:cNvPr id="10" name="Elipse 9"/>
          <p:cNvSpPr/>
          <p:nvPr/>
        </p:nvSpPr>
        <p:spPr>
          <a:xfrm>
            <a:off x="9974637" y="3464146"/>
            <a:ext cx="1992907" cy="288631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0482844" y="2767431"/>
            <a:ext cx="1210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Parque</a:t>
            </a:r>
            <a:endParaRPr lang="es-ES" sz="2800" dirty="0"/>
          </a:p>
        </p:txBody>
      </p:sp>
      <p:pic>
        <p:nvPicPr>
          <p:cNvPr id="22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" descr="Resultado de imagen de etsidi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6" descr="image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2" y="6115771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27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4" grpId="0" animBg="1"/>
      <p:bldP spid="15" grpId="0" animBg="1"/>
      <p:bldP spid="21" grpId="0"/>
      <p:bldP spid="7" grpId="0" animBg="1"/>
      <p:bldP spid="18" grpId="0"/>
      <p:bldP spid="10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rgbClr val="002060"/>
                </a:solidFill>
              </a:rPr>
              <a:t>Algoritmo de </a:t>
            </a:r>
            <a:r>
              <a:rPr lang="es-ES" dirty="0" smtClean="0">
                <a:solidFill>
                  <a:srgbClr val="002060"/>
                </a:solidFill>
              </a:rPr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Casos de estudio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Resultados y conclusiones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EE365C5-F51C-45E4-AE98-9D2F0261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Algoritmo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2B73A5A-6803-4FB4-BBEF-89D34306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Partes del control:</a:t>
            </a:r>
          </a:p>
          <a:p>
            <a:pPr lvl="1"/>
            <a:r>
              <a:rPr lang="es-ES" dirty="0" smtClean="0"/>
              <a:t>Generación de consigna según el código de red</a:t>
            </a:r>
          </a:p>
          <a:p>
            <a:pPr lvl="1"/>
            <a:r>
              <a:rPr lang="es-ES" dirty="0" smtClean="0"/>
              <a:t>Realimentación de las señales</a:t>
            </a:r>
          </a:p>
          <a:p>
            <a:pPr lvl="1"/>
            <a:r>
              <a:rPr lang="es-ES" dirty="0" smtClean="0"/>
              <a:t>Bloque del controlador PI</a:t>
            </a:r>
          </a:p>
          <a:p>
            <a:pPr lvl="1"/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392485" y="4169507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Generación de consigna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640385" y="4169506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Control PI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6888285" y="4169505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Circuito de conexión</a:t>
            </a:r>
            <a:endParaRPr lang="es-ES" dirty="0"/>
          </a:p>
        </p:txBody>
      </p:sp>
      <p:cxnSp>
        <p:nvCxnSpPr>
          <p:cNvPr id="8" name="7 Conector recto de flecha"/>
          <p:cNvCxnSpPr>
            <a:stCxn id="6" idx="3"/>
          </p:cNvCxnSpPr>
          <p:nvPr/>
        </p:nvCxnSpPr>
        <p:spPr>
          <a:xfrm>
            <a:off x="8488485" y="4617913"/>
            <a:ext cx="7571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5745286" y="5600371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Cálculo de potencias</a:t>
            </a:r>
            <a:endParaRPr lang="es-ES" dirty="0"/>
          </a:p>
        </p:txBody>
      </p:sp>
      <p:cxnSp>
        <p:nvCxnSpPr>
          <p:cNvPr id="39" name="38 Conector angular"/>
          <p:cNvCxnSpPr>
            <a:endCxn id="37" idx="3"/>
          </p:cNvCxnSpPr>
          <p:nvPr/>
        </p:nvCxnSpPr>
        <p:spPr>
          <a:xfrm rot="10800000" flipV="1">
            <a:off x="7345486" y="4617913"/>
            <a:ext cx="1521556" cy="1430865"/>
          </a:xfrm>
          <a:prstGeom prst="bentConnector3">
            <a:avLst>
              <a:gd name="adj1" fmla="val -63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37" idx="1"/>
            <a:endCxn id="5" idx="1"/>
          </p:cNvCxnSpPr>
          <p:nvPr/>
        </p:nvCxnSpPr>
        <p:spPr>
          <a:xfrm rot="10800000">
            <a:off x="4640386" y="4617915"/>
            <a:ext cx="1104901" cy="1430865"/>
          </a:xfrm>
          <a:prstGeom prst="bentConnector3">
            <a:avLst>
              <a:gd name="adj1" fmla="val 1298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"/>
          <p:cNvCxnSpPr>
            <a:stCxn id="4" idx="3"/>
            <a:endCxn id="5" idx="1"/>
          </p:cNvCxnSpPr>
          <p:nvPr/>
        </p:nvCxnSpPr>
        <p:spPr>
          <a:xfrm flipV="1">
            <a:off x="3992685" y="4617914"/>
            <a:ext cx="64770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45 Elipse"/>
          <p:cNvSpPr/>
          <p:nvPr/>
        </p:nvSpPr>
        <p:spPr>
          <a:xfrm>
            <a:off x="4233863" y="4547251"/>
            <a:ext cx="151870" cy="1608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47 Conector recto de flecha"/>
          <p:cNvCxnSpPr>
            <a:stCxn id="5" idx="3"/>
            <a:endCxn id="6" idx="1"/>
          </p:cNvCxnSpPr>
          <p:nvPr/>
        </p:nvCxnSpPr>
        <p:spPr>
          <a:xfrm flipV="1">
            <a:off x="6240585" y="4617913"/>
            <a:ext cx="6477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54 Conector angular"/>
          <p:cNvCxnSpPr/>
          <p:nvPr/>
        </p:nvCxnSpPr>
        <p:spPr>
          <a:xfrm rot="10800000">
            <a:off x="2317750" y="3714750"/>
            <a:ext cx="6561994" cy="903164"/>
          </a:xfrm>
          <a:prstGeom prst="bentConnector3">
            <a:avLst>
              <a:gd name="adj1" fmla="val 6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60 Conector angular"/>
          <p:cNvCxnSpPr/>
          <p:nvPr/>
        </p:nvCxnSpPr>
        <p:spPr>
          <a:xfrm rot="16200000" flipH="1">
            <a:off x="1916175" y="3917889"/>
            <a:ext cx="679451" cy="273169"/>
          </a:xfrm>
          <a:prstGeom prst="bentConnector3">
            <a:avLst>
              <a:gd name="adj1" fmla="val 998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2119316" y="3714750"/>
            <a:ext cx="230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74 Conector angular"/>
          <p:cNvCxnSpPr/>
          <p:nvPr/>
        </p:nvCxnSpPr>
        <p:spPr>
          <a:xfrm rot="16200000" flipH="1">
            <a:off x="4135366" y="3889181"/>
            <a:ext cx="679450" cy="330587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82 Conector angular"/>
          <p:cNvCxnSpPr/>
          <p:nvPr/>
        </p:nvCxnSpPr>
        <p:spPr>
          <a:xfrm rot="10800000">
            <a:off x="2125669" y="4766734"/>
            <a:ext cx="2197221" cy="1282045"/>
          </a:xfrm>
          <a:prstGeom prst="bentConnector3">
            <a:avLst>
              <a:gd name="adj1" fmla="val 10009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>
            <a:off x="2119316" y="4766734"/>
            <a:ext cx="2731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>
            <a:off x="8879744" y="4310135"/>
            <a:ext cx="92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Iabc</a:t>
            </a:r>
            <a:r>
              <a:rPr lang="es-ES" sz="1400" dirty="0" smtClean="0"/>
              <a:t>, </a:t>
            </a:r>
            <a:r>
              <a:rPr lang="es-ES" sz="1400" dirty="0" err="1" smtClean="0"/>
              <a:t>Vabc</a:t>
            </a:r>
            <a:endParaRPr lang="es-ES" sz="1400" dirty="0"/>
          </a:p>
        </p:txBody>
      </p:sp>
      <p:sp>
        <p:nvSpPr>
          <p:cNvPr id="93" name="92 CuadroTexto"/>
          <p:cNvSpPr txBox="1"/>
          <p:nvPr/>
        </p:nvSpPr>
        <p:spPr>
          <a:xfrm>
            <a:off x="6292850" y="4319907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Iabc</a:t>
            </a:r>
            <a:endParaRPr lang="es-ES" sz="1400" dirty="0"/>
          </a:p>
        </p:txBody>
      </p:sp>
      <p:sp>
        <p:nvSpPr>
          <p:cNvPr id="94" name="93 CuadroTexto"/>
          <p:cNvSpPr txBox="1"/>
          <p:nvPr/>
        </p:nvSpPr>
        <p:spPr>
          <a:xfrm>
            <a:off x="5245099" y="5713511"/>
            <a:ext cx="46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P, Q</a:t>
            </a:r>
            <a:endParaRPr lang="es-ES" sz="1400" dirty="0"/>
          </a:p>
        </p:txBody>
      </p:sp>
      <p:pic>
        <p:nvPicPr>
          <p:cNvPr id="24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Macintosh HD en Idril:Users:barrientos:DATOS:Modelos:Logos:UPM:EscUpmPoli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6" descr="image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687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37" grpId="0" animBg="1"/>
      <p:bldP spid="46" grpId="0" animBg="1"/>
      <p:bldP spid="92" grpId="0"/>
      <p:bldP spid="93" grpId="0"/>
      <p:bldP spid="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Generación de consigna</a:t>
            </a:r>
          </a:p>
        </p:txBody>
      </p:sp>
      <p:pic>
        <p:nvPicPr>
          <p:cNvPr id="1026" name="Picture 2" descr="C:\Users\Catalina Terrasa\Desktop\SP_S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7339"/>
            <a:ext cx="12196834" cy="465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4" y="274941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cintosh HD en Idril:Users:barrientos:DATOS:Modelos:Logos:UPM:EscUpmPoli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6" descr="image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143705" y="1667339"/>
            <a:ext cx="1138995" cy="87266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2959101" y="4406900"/>
            <a:ext cx="1485900" cy="9906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4800600" y="4406900"/>
            <a:ext cx="2019299" cy="165576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6908799" y="4394200"/>
            <a:ext cx="1701801" cy="9906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8940800" y="4244180"/>
            <a:ext cx="2327909" cy="114061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090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Controlador</a:t>
            </a:r>
          </a:p>
        </p:txBody>
      </p:sp>
      <p:pic>
        <p:nvPicPr>
          <p:cNvPr id="2050" name="Picture 2" descr="C:\Users\Catalina Terrasa\Desktop\Def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98" y="1690688"/>
            <a:ext cx="8262424" cy="499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0 Rectángulo"/>
          <p:cNvSpPr/>
          <p:nvPr/>
        </p:nvSpPr>
        <p:spPr>
          <a:xfrm>
            <a:off x="3429000" y="1690688"/>
            <a:ext cx="2374900" cy="35544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10 Rectángulo"/>
          <p:cNvSpPr/>
          <p:nvPr/>
        </p:nvSpPr>
        <p:spPr>
          <a:xfrm>
            <a:off x="6208210" y="3360484"/>
            <a:ext cx="2961190" cy="173221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21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Algoritmo de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>
                <a:solidFill>
                  <a:srgbClr val="002060"/>
                </a:solidFill>
              </a:rPr>
              <a:t>Casos de estudio</a:t>
            </a:r>
            <a:endParaRPr lang="es-ES" dirty="0">
              <a:solidFill>
                <a:srgbClr val="002060"/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Resultados y conclusiones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Casos de estudio</a:t>
            </a:r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60649"/>
              </p:ext>
            </p:extLst>
          </p:nvPr>
        </p:nvGraphicFramePr>
        <p:xfrm>
          <a:off x="1104901" y="1924099"/>
          <a:ext cx="6692901" cy="206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967"/>
                <a:gridCol w="2230967"/>
                <a:gridCol w="2230967"/>
              </a:tblGrid>
              <a:tr h="48897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L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C</a:t>
                      </a:r>
                      <a:endParaRPr lang="es-ES" sz="2800" dirty="0"/>
                    </a:p>
                  </a:txBody>
                  <a:tcPr/>
                </a:tc>
              </a:tr>
              <a:tr h="5596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48246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1MW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</a:tr>
              <a:tr h="507223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7,5GW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104901" y="4406900"/>
            <a:ext cx="775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Ensayo 1: Cumplir el código de red ante diferentes variaciones de tensión</a:t>
            </a:r>
          </a:p>
          <a:p>
            <a:pPr algn="just"/>
            <a:r>
              <a:rPr lang="es-ES" dirty="0" smtClean="0"/>
              <a:t>Ensayo 2: Comparar los resultados entre no aplicar ningún tipo de compensación, aplicar la del código de red y compensar con la reactancia de la planta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63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Algoritmo de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Casos de estudio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>
                <a:solidFill>
                  <a:srgbClr val="002060"/>
                </a:solidFill>
              </a:rPr>
              <a:t>Resultados y conclusiones</a:t>
            </a:r>
            <a:endParaRPr lang="es-ES" dirty="0">
              <a:solidFill>
                <a:srgbClr val="002060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Resultados primer ensayo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67" y="1484810"/>
            <a:ext cx="7984578" cy="266294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67" y="4147758"/>
            <a:ext cx="7984578" cy="266294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99851" y="240057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Escenario 1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9103057" y="5130591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Escenario 2</a:t>
            </a:r>
            <a:endParaRPr lang="es-ES" dirty="0"/>
          </a:p>
        </p:txBody>
      </p:sp>
      <p:sp>
        <p:nvSpPr>
          <p:cNvPr id="18" name="Elipse 17"/>
          <p:cNvSpPr/>
          <p:nvPr/>
        </p:nvSpPr>
        <p:spPr>
          <a:xfrm>
            <a:off x="6369521" y="5159789"/>
            <a:ext cx="2310021" cy="31093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3822700" y="3479800"/>
            <a:ext cx="1981200" cy="23495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6400800" y="2467769"/>
            <a:ext cx="1981200" cy="23495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3853956" y="6053930"/>
            <a:ext cx="1981200" cy="23495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90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Resultados primer ensayo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4" y="1392063"/>
            <a:ext cx="8539076" cy="284788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8" y="3836556"/>
            <a:ext cx="8577364" cy="286064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131300" y="353060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Escenario 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53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/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Algoritmo de </a:t>
            </a:r>
            <a:r>
              <a:rPr lang="es-ES" dirty="0" smtClean="0"/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/>
              <a:t>Casos de estudio</a:t>
            </a:r>
            <a:endParaRPr lang="es-ES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/>
              <a:t>Resultados y conclusiones</a:t>
            </a:r>
            <a:endParaRPr lang="es-ES" dirty="0"/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4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Resultados primer ensayo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63" y="1372186"/>
            <a:ext cx="3173883" cy="291845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049" y="4313963"/>
            <a:ext cx="3348909" cy="250183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251501" y="3475503"/>
            <a:ext cx="195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Comparativa entre escenario 3 y 4 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8" y="1372187"/>
            <a:ext cx="3233744" cy="295822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7" y="4353549"/>
            <a:ext cx="3157545" cy="24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Resultados primer ensayo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0" y="1284370"/>
            <a:ext cx="8839203" cy="294797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616" y="3836556"/>
            <a:ext cx="2997328" cy="235635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944" y="3836557"/>
            <a:ext cx="2946399" cy="235587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3" y="3836556"/>
            <a:ext cx="2900442" cy="2354693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9131300" y="353060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Escenario 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5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Resultados primer ensayo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4245072"/>
            <a:ext cx="3323698" cy="261292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35" y="1319334"/>
            <a:ext cx="3144364" cy="289451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991" y="4286594"/>
            <a:ext cx="3247808" cy="245829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363360"/>
            <a:ext cx="3340100" cy="2904434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4251501" y="3475503"/>
            <a:ext cx="195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Comparativa entre escenario 6 y 5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90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Resultados segundo ensayo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5" y="1712261"/>
            <a:ext cx="5247161" cy="34591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87" y="1730020"/>
            <a:ext cx="5257095" cy="348072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388816" y="158468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 MW escenario 4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699862" y="1584687"/>
            <a:ext cx="20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7,5 GW escenario 6</a:t>
            </a:r>
            <a:endParaRPr lang="es-E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88931"/>
              </p:ext>
            </p:extLst>
          </p:nvPr>
        </p:nvGraphicFramePr>
        <p:xfrm>
          <a:off x="239107" y="5225986"/>
          <a:ext cx="4299418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49709"/>
                <a:gridCol w="2149709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Compensación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Error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Ninguna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3V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Código de red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3V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Natural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-27V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63831"/>
              </p:ext>
            </p:extLst>
          </p:nvPr>
        </p:nvGraphicFramePr>
        <p:xfrm>
          <a:off x="5390866" y="5225986"/>
          <a:ext cx="4299418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49709"/>
                <a:gridCol w="2149709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Compensación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Error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Ninguna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7.75kV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Código de red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5.1kV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Natural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3.1kV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35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Conclusiones del primer ensayo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 imposible seguir el código de red con entrega nula de potencia activa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 mayor potencia activa generada más fácil es seguir el código de red</a:t>
            </a: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1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Conclusiones del segundo ensayo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Aplicar el código de red siempre es mejor que no aplicar compensación alguna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Permitir a la planta compensar con su reactancia natural empeora la calidad de la red cuando es de carácter inductivo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Permitir a una planta capacitiva compensar con su capacitancia natural ayuda solo para potencias altas</a:t>
            </a:r>
            <a:endParaRPr lang="es-ES" dirty="0"/>
          </a:p>
        </p:txBody>
      </p:sp>
      <p:pic>
        <p:nvPicPr>
          <p:cNvPr id="4" name="Picture 2" descr="Macintosh HD en Idril:Users:barrientos:DATOS:Modelos:Logos:UPM:EscUpmPoli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7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Estudios futuros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Mejorar el modelo de simulación añadiendo una rama con varios aerogeneradores conectados</a:t>
            </a:r>
          </a:p>
          <a:p>
            <a:r>
              <a:rPr lang="es-ES" dirty="0" smtClean="0"/>
              <a:t>Añadir elementos de compensación de reactiva como bancos de condensadores e inductancias o un STATCOM</a:t>
            </a:r>
          </a:p>
          <a:p>
            <a:r>
              <a:rPr lang="es-ES" dirty="0" smtClean="0"/>
              <a:t>Diseñar un control avanzado como un controlador predictivo, robusto, lógica difusa o redes neuronales.</a:t>
            </a:r>
            <a:endParaRPr lang="es-ES" dirty="0"/>
          </a:p>
        </p:txBody>
      </p:sp>
      <p:pic>
        <p:nvPicPr>
          <p:cNvPr id="6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99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end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713841" y="2606722"/>
            <a:ext cx="476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Muchas gracias por su atención</a:t>
            </a:r>
            <a:endParaRPr lang="es-ES" sz="2800" dirty="0"/>
          </a:p>
        </p:txBody>
      </p:sp>
      <p:pic>
        <p:nvPicPr>
          <p:cNvPr id="1026" name="Picture 2" descr="Resultado de imagen de parque eolico carto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9942"/>
            <a:ext cx="2543933" cy="31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8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6757"/>
          </a:xfrm>
        </p:spPr>
        <p:txBody>
          <a:bodyPr/>
          <a:lstStyle/>
          <a:p>
            <a:r>
              <a:rPr lang="es-ES" dirty="0"/>
              <a:t>Gran importancia de los parques eólicos en la red española</a:t>
            </a:r>
          </a:p>
          <a:p>
            <a:r>
              <a:rPr lang="es-ES" dirty="0"/>
              <a:t>Exigencias del código de red: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6" y="2756848"/>
            <a:ext cx="6126084" cy="32040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17" y="2852382"/>
            <a:ext cx="5143500" cy="3108532"/>
          </a:xfrm>
          <a:prstGeom prst="rect">
            <a:avLst/>
          </a:prstGeom>
        </p:spPr>
      </p:pic>
      <p:pic>
        <p:nvPicPr>
          <p:cNvPr id="8" name="Picture 2" descr="Resultado de imagen de etsidi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cintosh HD en Idril:Users:barrientos:DATOS:Modelos:Logos:UPM:EscUpmPolit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6" descr="image0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9845799" y="2895600"/>
            <a:ext cx="355476" cy="30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6413" y="2954130"/>
            <a:ext cx="572293" cy="16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6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rgbClr val="002060"/>
                </a:solidFill>
              </a:rPr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Algoritmo de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Casos de estudio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Resultados y conclusiones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bjetivos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s-ES" dirty="0" smtClean="0"/>
              <a:t>Mode</a:t>
            </a:r>
            <a:r>
              <a:rPr lang="es-ES" dirty="0"/>
              <a:t>lar </a:t>
            </a:r>
            <a:r>
              <a:rPr lang="es-ES" dirty="0" smtClean="0"/>
              <a:t>el circuito de conexión a red en Simulink</a:t>
            </a:r>
          </a:p>
          <a:p>
            <a:r>
              <a:rPr lang="es-ES" dirty="0" smtClean="0"/>
              <a:t>Desarrollo del control de tensión–reactiva según del P.O. 7.4</a:t>
            </a:r>
          </a:p>
          <a:p>
            <a:r>
              <a:rPr lang="es-ES" dirty="0" smtClean="0"/>
              <a:t>Encontrar caso de estudio para los que la planta sin control corrige mejor que el control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4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rgbClr val="002060"/>
                </a:solidFill>
              </a:rPr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Algoritmo de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Casos de estudio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Resultados y conclusiones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95" y="3846286"/>
            <a:ext cx="4348637" cy="276096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144" y="2862284"/>
            <a:ext cx="7179060" cy="384760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592" y="4786085"/>
            <a:ext cx="2092360" cy="6685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122A83D-3967-4BBC-B0B7-E31CB4FB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Panorama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79EC906-CFDB-4506-8B2F-E22EC541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Control jerarquizado en tres </a:t>
            </a:r>
            <a:r>
              <a:rPr lang="es-ES" dirty="0" smtClean="0"/>
              <a:t>niveles</a:t>
            </a:r>
          </a:p>
          <a:p>
            <a:r>
              <a:rPr lang="es-ES" dirty="0" smtClean="0"/>
              <a:t>Controladores PI en la industria, investigación en controles avanzados</a:t>
            </a: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7056" y="4114532"/>
            <a:ext cx="3070088" cy="32576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3113" y="5844772"/>
            <a:ext cx="1705825" cy="336953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4108938" y="5897517"/>
            <a:ext cx="727381" cy="40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1501" y="5897517"/>
            <a:ext cx="684336" cy="2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30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122A83D-3967-4BBC-B0B7-E31CB4FB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Panorama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79EC906-CFDB-4506-8B2F-E22EC541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Modos de control para activa y </a:t>
            </a:r>
            <a:r>
              <a:rPr lang="es-ES" dirty="0" smtClean="0"/>
              <a:t>reactiva</a:t>
            </a:r>
            <a:r>
              <a:rPr lang="es-ES" dirty="0" smtClean="0"/>
              <a:t>:</a:t>
            </a:r>
          </a:p>
          <a:p>
            <a:r>
              <a:rPr lang="es-ES" dirty="0" err="1" smtClean="0"/>
              <a:t>Limited</a:t>
            </a:r>
            <a:r>
              <a:rPr lang="es-ES" dirty="0" smtClean="0"/>
              <a:t>, Balance, </a:t>
            </a:r>
            <a:r>
              <a:rPr lang="es-ES" dirty="0" err="1" smtClean="0"/>
              <a:t>Rate</a:t>
            </a:r>
            <a:r>
              <a:rPr lang="es-ES" dirty="0" smtClean="0"/>
              <a:t> </a:t>
            </a:r>
            <a:r>
              <a:rPr lang="es-ES" dirty="0" err="1" smtClean="0"/>
              <a:t>Limited</a:t>
            </a:r>
            <a:r>
              <a:rPr lang="es-ES" dirty="0" smtClean="0"/>
              <a:t>, Delta</a:t>
            </a:r>
          </a:p>
          <a:p>
            <a:r>
              <a:rPr lang="es-ES" dirty="0" smtClean="0"/>
              <a:t>Realimentación de </a:t>
            </a:r>
            <a:r>
              <a:rPr lang="es-ES" dirty="0"/>
              <a:t>Potencia </a:t>
            </a:r>
            <a:r>
              <a:rPr lang="es-ES" dirty="0" smtClean="0"/>
              <a:t>reactiva, </a:t>
            </a:r>
            <a:r>
              <a:rPr lang="es-ES" dirty="0"/>
              <a:t>tensión o factor de potencia</a:t>
            </a:r>
          </a:p>
          <a:p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6" y="3522980"/>
            <a:ext cx="10793650" cy="2539682"/>
          </a:xfrm>
          <a:prstGeom prst="rect">
            <a:avLst/>
          </a:prstGeom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18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rgbClr val="002060"/>
                </a:solidFill>
              </a:rPr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Algoritmo de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Casos de estudio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Resultados y conclusiones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6005</TotalTime>
  <Words>586</Words>
  <Application>Microsoft Office PowerPoint</Application>
  <PresentationFormat>Panorámica</PresentationFormat>
  <Paragraphs>158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de Office</vt:lpstr>
      <vt:lpstr>Control de conexión a red de parques eólicos</vt:lpstr>
      <vt:lpstr>Índice</vt:lpstr>
      <vt:lpstr>Introducción</vt:lpstr>
      <vt:lpstr>Índice</vt:lpstr>
      <vt:lpstr>Objetivos</vt:lpstr>
      <vt:lpstr>Índice</vt:lpstr>
      <vt:lpstr>Panorama actual</vt:lpstr>
      <vt:lpstr>Panorama actual</vt:lpstr>
      <vt:lpstr>Índice</vt:lpstr>
      <vt:lpstr>Modelo de la Planta</vt:lpstr>
      <vt:lpstr>Índice</vt:lpstr>
      <vt:lpstr>Algoritmo de control</vt:lpstr>
      <vt:lpstr>Generación de consigna</vt:lpstr>
      <vt:lpstr>Controlador</vt:lpstr>
      <vt:lpstr>Índice</vt:lpstr>
      <vt:lpstr>Casos de estudio</vt:lpstr>
      <vt:lpstr>Índice</vt:lpstr>
      <vt:lpstr>Resultados primer ensayo</vt:lpstr>
      <vt:lpstr>Resultados primer ensayo</vt:lpstr>
      <vt:lpstr>Resultados primer ensayo</vt:lpstr>
      <vt:lpstr>Resultados primer ensayo</vt:lpstr>
      <vt:lpstr>Resultados primer ensayo</vt:lpstr>
      <vt:lpstr>Resultados segundo ensayo</vt:lpstr>
      <vt:lpstr>Conclusiones del primer ensayo</vt:lpstr>
      <vt:lpstr>Conclusiones del segundo ensayo</vt:lpstr>
      <vt:lpstr>Estudios futuros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conexión a red de parques eólicos</dc:title>
  <dc:creator>Emilio Liaño de la Fuente</dc:creator>
  <cp:lastModifiedBy>Emilio Liaño de la Fuente</cp:lastModifiedBy>
  <cp:revision>89</cp:revision>
  <dcterms:created xsi:type="dcterms:W3CDTF">2018-03-26T06:55:08Z</dcterms:created>
  <dcterms:modified xsi:type="dcterms:W3CDTF">2018-07-09T06:41:37Z</dcterms:modified>
</cp:coreProperties>
</file>