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81" r:id="rId9"/>
    <p:sldId id="273" r:id="rId10"/>
    <p:sldId id="261" r:id="rId11"/>
    <p:sldId id="274" r:id="rId12"/>
    <p:sldId id="262" r:id="rId13"/>
    <p:sldId id="267" r:id="rId14"/>
    <p:sldId id="268" r:id="rId15"/>
    <p:sldId id="275" r:id="rId16"/>
    <p:sldId id="270" r:id="rId17"/>
    <p:sldId id="276" r:id="rId18"/>
    <p:sldId id="269" r:id="rId19"/>
    <p:sldId id="277" r:id="rId20"/>
    <p:sldId id="279" r:id="rId21"/>
    <p:sldId id="280" r:id="rId22"/>
    <p:sldId id="263" r:id="rId23"/>
    <p:sldId id="264" r:id="rId24"/>
    <p:sldId id="265" r:id="rId25"/>
    <p:sldId id="28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07/07/2018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e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  <p:pic>
        <p:nvPicPr>
          <p:cNvPr id="7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  <p:pic>
        <p:nvPicPr>
          <p:cNvPr id="22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2" y="6115771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Algoritmo de </a:t>
            </a:r>
            <a:r>
              <a:rPr lang="es-ES" dirty="0" smtClean="0">
                <a:solidFill>
                  <a:srgbClr val="002060"/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7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37" grpId="0" animBg="1"/>
      <p:bldP spid="46" grpId="0" animBg="1"/>
      <p:bldP spid="92" grpId="0"/>
      <p:bldP spid="93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Generación de consigna</a:t>
            </a:r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274941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43705" y="1667339"/>
            <a:ext cx="1138995" cy="87266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59101" y="4406900"/>
            <a:ext cx="1485900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800600" y="4406900"/>
            <a:ext cx="2019299" cy="165576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908799" y="4394200"/>
            <a:ext cx="1701801" cy="990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940800" y="4244180"/>
            <a:ext cx="2327909" cy="114061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Controlador</a:t>
            </a:r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8" y="1690688"/>
            <a:ext cx="8262424" cy="49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Rectángulo"/>
          <p:cNvSpPr/>
          <p:nvPr/>
        </p:nvSpPr>
        <p:spPr>
          <a:xfrm>
            <a:off x="3429000" y="1690688"/>
            <a:ext cx="2374900" cy="35544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0 Rectángulo"/>
          <p:cNvSpPr/>
          <p:nvPr/>
        </p:nvSpPr>
        <p:spPr>
          <a:xfrm>
            <a:off x="6208210" y="3360484"/>
            <a:ext cx="2961190" cy="173221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rgbClr val="002060"/>
                </a:solidFill>
              </a:rPr>
              <a:t>Casos de estudio</a:t>
            </a:r>
            <a:endParaRPr lang="es-ES" dirty="0">
              <a:solidFill>
                <a:srgbClr val="002060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Casos de estudio</a:t>
            </a:r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33156"/>
              </p:ext>
            </p:extLst>
          </p:nvPr>
        </p:nvGraphicFramePr>
        <p:xfrm>
          <a:off x="1104901" y="1924099"/>
          <a:ext cx="6692901" cy="206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967"/>
                <a:gridCol w="2230967"/>
                <a:gridCol w="2230967"/>
              </a:tblGrid>
              <a:tr h="4889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L</a:t>
                      </a:r>
                      <a:endParaRPr lang="es-ES" sz="2800" dirty="0"/>
                    </a:p>
                  </a:txBody>
                  <a:tcPr/>
                </a:tc>
              </a:tr>
              <a:tr h="5596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48246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1MW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50722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7,5GW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104901" y="4406900"/>
            <a:ext cx="775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Ensayo 1: Cumplir el código de red ante diferentes variaciones de tensión</a:t>
            </a:r>
          </a:p>
          <a:p>
            <a:pPr algn="just"/>
            <a:r>
              <a:rPr lang="es-ES" dirty="0" smtClean="0"/>
              <a:t>Ensayo 2: Comparar los resultados entre no aplicar ningún tipo de compensación, aplicar la del código de red y compensar con la reactancia de la planta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rgbClr val="002060"/>
                </a:solidFill>
              </a:rPr>
              <a:t>Resultados y conclusiones</a:t>
            </a:r>
            <a:endParaRPr lang="es-ES" dirty="0">
              <a:solidFill>
                <a:srgbClr val="00206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7" y="1484810"/>
            <a:ext cx="7984578" cy="26629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7" y="4147758"/>
            <a:ext cx="7984578" cy="266294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03057" y="26316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1)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9103057" y="52945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3822700" y="3479800"/>
            <a:ext cx="1981200" cy="234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00800" y="2467769"/>
            <a:ext cx="1981200" cy="234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3853956" y="6053930"/>
            <a:ext cx="1981200" cy="234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6369521" y="5159789"/>
            <a:ext cx="2310021" cy="3109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" y="1392063"/>
            <a:ext cx="8539076" cy="28478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" y="3836556"/>
            <a:ext cx="8577364" cy="286064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82" y="1344158"/>
            <a:ext cx="3003507" cy="27617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83" y="3818865"/>
            <a:ext cx="3003507" cy="2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primer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5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Resultados segundo ensayo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primer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Conclusiones del segundo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  <p:pic>
        <p:nvPicPr>
          <p:cNvPr id="4" name="Picture 2" descr="Macintosh HD en Idril:Users:barrientos:DATOS:Modelos:Logos:UPM:EscUpmPol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Estudios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13841" y="2606722"/>
            <a:ext cx="476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Muchas gracias por su atención</a:t>
            </a:r>
            <a:endParaRPr lang="es-ES" sz="2800" dirty="0"/>
          </a:p>
        </p:txBody>
      </p:sp>
      <p:pic>
        <p:nvPicPr>
          <p:cNvPr id="1026" name="Picture 2" descr="Resultado de imagen de parque eolico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9942"/>
            <a:ext cx="2543933" cy="31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  <p:pic>
        <p:nvPicPr>
          <p:cNvPr id="8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cintosh HD en Idril:Users:barrientos:DATOS:Modelos:Logos:UPM:EscUpmPoli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9845799" y="2895600"/>
            <a:ext cx="355476" cy="30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6413" y="2954130"/>
            <a:ext cx="572293" cy="1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bjetivos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5" y="3846286"/>
            <a:ext cx="4348637" cy="27609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44" y="2862284"/>
            <a:ext cx="7179060" cy="38476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92" y="4786085"/>
            <a:ext cx="2092360" cy="6685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</a:t>
            </a:r>
            <a:r>
              <a:rPr lang="es-ES" dirty="0" smtClean="0"/>
              <a:t>PI en la industria, investigación en controles avanzados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056" y="4114532"/>
            <a:ext cx="3070088" cy="3257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3113" y="5844772"/>
            <a:ext cx="1705825" cy="33695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108938" y="5897517"/>
            <a:ext cx="727381" cy="40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1501" y="5897517"/>
            <a:ext cx="684336" cy="2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Modos de control para activa y </a:t>
            </a:r>
            <a:r>
              <a:rPr lang="es-ES" dirty="0" err="1" smtClean="0"/>
              <a:t>reativa</a:t>
            </a:r>
            <a:r>
              <a:rPr lang="es-ES" dirty="0" smtClean="0"/>
              <a:t>:</a:t>
            </a:r>
            <a:endParaRPr lang="es-ES" dirty="0" smtClean="0"/>
          </a:p>
          <a:p>
            <a:r>
              <a:rPr lang="es-ES" dirty="0" err="1" smtClean="0"/>
              <a:t>Limited</a:t>
            </a:r>
            <a:r>
              <a:rPr lang="es-ES" dirty="0" smtClean="0"/>
              <a:t>, Balance, </a:t>
            </a:r>
            <a:r>
              <a:rPr lang="es-ES" dirty="0" err="1" smtClean="0"/>
              <a:t>Rate</a:t>
            </a:r>
            <a:r>
              <a:rPr lang="es-ES" dirty="0" smtClean="0"/>
              <a:t> </a:t>
            </a:r>
            <a:r>
              <a:rPr lang="es-ES" dirty="0" err="1" smtClean="0"/>
              <a:t>Limited</a:t>
            </a:r>
            <a:r>
              <a:rPr lang="es-ES" dirty="0" smtClean="0"/>
              <a:t>, Delta</a:t>
            </a:r>
            <a:endParaRPr lang="es-ES" dirty="0" smtClean="0"/>
          </a:p>
          <a:p>
            <a:r>
              <a:rPr lang="es-ES" dirty="0" smtClean="0"/>
              <a:t>Realimentación de </a:t>
            </a:r>
            <a:r>
              <a:rPr lang="es-ES" dirty="0"/>
              <a:t>Potencia </a:t>
            </a:r>
            <a:r>
              <a:rPr lang="es-ES" dirty="0" smtClean="0"/>
              <a:t>reactiva, </a:t>
            </a:r>
            <a:r>
              <a:rPr lang="es-ES" dirty="0"/>
              <a:t>tensión o factor de potencia</a:t>
            </a:r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6" y="3522980"/>
            <a:ext cx="10793650" cy="2539682"/>
          </a:xfrm>
          <a:prstGeom prst="rect">
            <a:avLst/>
          </a:prstGeom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rgbClr val="002060"/>
                </a:solidFill>
              </a:rPr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Algoritmo de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Casos de estudio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Resultados y conclusiones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</TotalTime>
  <Words>535</Words>
  <Application>Microsoft Office PowerPoint</Application>
  <PresentationFormat>Panorámica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Índice</vt:lpstr>
      <vt:lpstr>Objetivos</vt:lpstr>
      <vt:lpstr>Índice</vt:lpstr>
      <vt:lpstr>Panorama actual</vt:lpstr>
      <vt:lpstr>Panorama actual</vt:lpstr>
      <vt:lpstr>Índice</vt:lpstr>
      <vt:lpstr>Modelo de la Planta</vt:lpstr>
      <vt:lpstr>Índice</vt:lpstr>
      <vt:lpstr>Algoritmo de control</vt:lpstr>
      <vt:lpstr>Generación de consigna</vt:lpstr>
      <vt:lpstr>Controlador</vt:lpstr>
      <vt:lpstr>Índice</vt:lpstr>
      <vt:lpstr>Casos de estudio</vt:lpstr>
      <vt:lpstr>Índice</vt:lpstr>
      <vt:lpstr>Resultados primer ensayo</vt:lpstr>
      <vt:lpstr>Resultados primer ensayo</vt:lpstr>
      <vt:lpstr>Resultados primer ensayo</vt:lpstr>
      <vt:lpstr>Resultados segundo ensayo</vt:lpstr>
      <vt:lpstr>Conclusiones del primer ensayo</vt:lpstr>
      <vt:lpstr>Conclusiones del segundo ensayo</vt:lpstr>
      <vt:lpstr>Estudios futuros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78</cp:revision>
  <dcterms:created xsi:type="dcterms:W3CDTF">2018-03-26T06:55:08Z</dcterms:created>
  <dcterms:modified xsi:type="dcterms:W3CDTF">2018-07-07T17:39:17Z</dcterms:modified>
</cp:coreProperties>
</file>