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o Liaño de la Fuente" initials="ELdlF" lastIdx="1" clrIdx="0">
    <p:extLst>
      <p:ext uri="{19B8F6BF-5375-455C-9EA6-DF929625EA0E}">
        <p15:presenceInfo xmlns:p15="http://schemas.microsoft.com/office/powerpoint/2012/main" userId="S-1-5-21-3444768410-1361735145-1520336567-297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6T08:57:52.87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48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2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11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4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9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50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7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9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FC19-448B-45B3-ABDC-99AC11CB222E}" type="datetimeFigureOut">
              <a:rPr lang="es-ES" smtClean="0"/>
              <a:t>26/06/2018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3003-CF06-4EF2-AEE3-4B97882F81C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Control de conexión a red de parques eólicos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54546"/>
            <a:ext cx="9144000" cy="474785"/>
          </a:xfrm>
        </p:spPr>
        <p:txBody>
          <a:bodyPr/>
          <a:lstStyle/>
          <a:p>
            <a:r>
              <a:rPr lang="es-ES" dirty="0"/>
              <a:t>Autor: Emilio Liaño de la fuente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68991" y="4435522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Cotutor: Manuel García Plaza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478973" y="4435522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Tutor: Ricardo Granizo Arrabé</a:t>
            </a:r>
          </a:p>
        </p:txBody>
      </p:sp>
    </p:spTree>
    <p:extLst>
      <p:ext uri="{BB962C8B-B14F-4D97-AF65-F5344CB8AC3E}">
        <p14:creationId xmlns:p14="http://schemas.microsoft.com/office/powerpoint/2010/main" val="26203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Estudios futuros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9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Introducción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Objetivos 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Panorama actual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Controlador y simulación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Modelo de la Planta</a:t>
            </a:r>
          </a:p>
          <a:p>
            <a:pPr marL="1028700" lvl="1" indent="-571500">
              <a:lnSpc>
                <a:spcPct val="100000"/>
              </a:lnSpc>
              <a:buFont typeface="+mj-lt"/>
              <a:buAutoNum type="romanUcPeriod"/>
            </a:pPr>
            <a:r>
              <a:rPr lang="es-ES" dirty="0"/>
              <a:t>Algoritmo de control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s-ES" dirty="0"/>
              <a:t>Conclusiones</a:t>
            </a:r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4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757"/>
          </a:xfrm>
        </p:spPr>
        <p:txBody>
          <a:bodyPr/>
          <a:lstStyle/>
          <a:p>
            <a:r>
              <a:rPr lang="es-ES" dirty="0"/>
              <a:t>Gran importancia de los parques eólicos en la red española</a:t>
            </a:r>
          </a:p>
          <a:p>
            <a:r>
              <a:rPr lang="es-ES" dirty="0"/>
              <a:t>Exigencias del código de red: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2756848"/>
            <a:ext cx="6126084" cy="32040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7" y="2852382"/>
            <a:ext cx="5143500" cy="3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Modelar el </a:t>
            </a:r>
            <a:r>
              <a:rPr lang="es-ES" dirty="0" smtClean="0"/>
              <a:t>circuito de conexión a red en Simulink</a:t>
            </a:r>
          </a:p>
          <a:p>
            <a:r>
              <a:rPr lang="es-ES" dirty="0" smtClean="0"/>
              <a:t>Desarrollo </a:t>
            </a:r>
            <a:r>
              <a:rPr lang="es-ES" dirty="0"/>
              <a:t>del control de tensión–reactiva según del P.O. 7.4</a:t>
            </a:r>
          </a:p>
          <a:p>
            <a:r>
              <a:rPr lang="es-ES" dirty="0" smtClean="0"/>
              <a:t>Encontrar caso de estudio para los que la planta sin control corrige mejor que el </a:t>
            </a:r>
            <a:r>
              <a:rPr lang="es-ES" dirty="0" smtClean="0"/>
              <a:t>control 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22A83D-3967-4BBC-B0B7-E31CB4FB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Panorama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79EC906-CFDB-4506-8B2F-E22EC541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Control jerarquizado en tres </a:t>
            </a:r>
            <a:r>
              <a:rPr lang="es-ES" dirty="0" smtClean="0"/>
              <a:t>niveles</a:t>
            </a:r>
          </a:p>
          <a:p>
            <a:r>
              <a:rPr lang="es-ES" dirty="0" smtClean="0"/>
              <a:t>Controladores PI</a:t>
            </a:r>
          </a:p>
          <a:p>
            <a:r>
              <a:rPr lang="es-ES" dirty="0" smtClean="0"/>
              <a:t>Realimentación de potencia reactiva, tensión o factor de potencia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77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0643AA-8DEE-49EF-848B-2A646FDD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la Planta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0A64E0C-CB3C-4B33-9667-CAFFFFA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del conjunto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146"/>
            <a:ext cx="12209875" cy="343241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166281" y="3848669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6087062" y="4001294"/>
            <a:ext cx="1419367" cy="136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394579" y="3290651"/>
            <a:ext cx="764275" cy="710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 flipV="1">
            <a:off x="6014929" y="3290651"/>
            <a:ext cx="372223" cy="695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517496" y="2795265"/>
            <a:ext cx="222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Líneas aéreas </a:t>
            </a:r>
            <a:endParaRPr lang="es-ES" sz="2800" dirty="0"/>
          </a:p>
        </p:txBody>
      </p:sp>
      <p:sp>
        <p:nvSpPr>
          <p:cNvPr id="14" name="Elipse 13"/>
          <p:cNvSpPr/>
          <p:nvPr/>
        </p:nvSpPr>
        <p:spPr>
          <a:xfrm>
            <a:off x="4855545" y="3775456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/>
          <p:cNvSpPr/>
          <p:nvPr/>
        </p:nvSpPr>
        <p:spPr>
          <a:xfrm>
            <a:off x="7969644" y="3962695"/>
            <a:ext cx="982959" cy="16650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 flipV="1">
            <a:off x="7355899" y="5462805"/>
            <a:ext cx="764275" cy="7106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 flipV="1">
            <a:off x="5653984" y="5343258"/>
            <a:ext cx="733168" cy="7652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749100" y="6057499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Medidores</a:t>
            </a:r>
            <a:endParaRPr lang="es-ES" sz="2800" dirty="0"/>
          </a:p>
        </p:txBody>
      </p:sp>
      <p:sp>
        <p:nvSpPr>
          <p:cNvPr id="7" name="Elipse 6"/>
          <p:cNvSpPr/>
          <p:nvPr/>
        </p:nvSpPr>
        <p:spPr>
          <a:xfrm>
            <a:off x="0" y="3986492"/>
            <a:ext cx="2486631" cy="12269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4520" y="517887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Equivalente de red</a:t>
            </a:r>
            <a:endParaRPr lang="es-ES" sz="2800" dirty="0"/>
          </a:p>
        </p:txBody>
      </p:sp>
      <p:sp>
        <p:nvSpPr>
          <p:cNvPr id="10" name="Elipse 9"/>
          <p:cNvSpPr/>
          <p:nvPr/>
        </p:nvSpPr>
        <p:spPr>
          <a:xfrm>
            <a:off x="9974637" y="3464146"/>
            <a:ext cx="1992907" cy="2886312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0482844" y="2767431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Parque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652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4" grpId="0" animBg="1"/>
      <p:bldP spid="15" grpId="0" animBg="1"/>
      <p:bldP spid="21" grpId="0"/>
      <p:bldP spid="7" grpId="0" animBg="1"/>
      <p:bldP spid="18" grpId="0"/>
      <p:bldP spid="1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E365C5-F51C-45E4-AE98-9D2F026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2B73A5A-6803-4FB4-BBEF-89D34306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Partes del control:</a:t>
            </a:r>
          </a:p>
          <a:p>
            <a:pPr lvl="1"/>
            <a:r>
              <a:rPr lang="es-ES" dirty="0" smtClean="0"/>
              <a:t>Generación de consigna según el código de red</a:t>
            </a:r>
          </a:p>
          <a:p>
            <a:pPr lvl="1"/>
            <a:r>
              <a:rPr lang="es-ES" dirty="0" smtClean="0"/>
              <a:t>Realimentación de las señales</a:t>
            </a:r>
          </a:p>
          <a:p>
            <a:pPr lvl="1"/>
            <a:r>
              <a:rPr lang="es-ES" dirty="0" smtClean="0"/>
              <a:t>Bloque del controlador PI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6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del primer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 imposible seguir el código de red con entrega nula de potencia activa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 mayor potencia activa generada más fácil es seguir el código de 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CE1135B-07BD-441E-96D7-85BD483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del segundo ensayo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94C532-DF3D-48DB-A603-9E1A5F3A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186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Control de conexión a red de parques eólicos</vt:lpstr>
      <vt:lpstr>Índice</vt:lpstr>
      <vt:lpstr>Introducción</vt:lpstr>
      <vt:lpstr>objetivos</vt:lpstr>
      <vt:lpstr>Panorama actual</vt:lpstr>
      <vt:lpstr>Modelo de la Planta</vt:lpstr>
      <vt:lpstr>Algoritmo de control</vt:lpstr>
      <vt:lpstr>Conclusiones del primer ensayo</vt:lpstr>
      <vt:lpstr>Conclusiones del segundo ensayo</vt:lpstr>
      <vt:lpstr>Estudios futuros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conexión a red de parques eólicos</dc:title>
  <dc:creator>Emilio Liaño de la Fuente</dc:creator>
  <cp:lastModifiedBy>Emilio Liaño de la Fuente</cp:lastModifiedBy>
  <cp:revision>35</cp:revision>
  <dcterms:created xsi:type="dcterms:W3CDTF">2018-03-26T06:55:08Z</dcterms:created>
  <dcterms:modified xsi:type="dcterms:W3CDTF">2018-06-26T14:50:59Z</dcterms:modified>
</cp:coreProperties>
</file>