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6" r:id="rId6"/>
    <p:sldId id="285" r:id="rId7"/>
    <p:sldId id="286" r:id="rId8"/>
    <p:sldId id="300" r:id="rId9"/>
    <p:sldId id="301" r:id="rId10"/>
    <p:sldId id="287" r:id="rId11"/>
    <p:sldId id="288" r:id="rId12"/>
    <p:sldId id="302" r:id="rId13"/>
    <p:sldId id="303" r:id="rId14"/>
    <p:sldId id="289" r:id="rId15"/>
    <p:sldId id="290" r:id="rId16"/>
    <p:sldId id="291" r:id="rId17"/>
    <p:sldId id="292" r:id="rId18"/>
    <p:sldId id="293" r:id="rId19"/>
    <p:sldId id="294" r:id="rId20"/>
    <p:sldId id="298" r:id="rId21"/>
    <p:sldId id="299" r:id="rId22"/>
    <p:sldId id="259" r:id="rId23"/>
    <p:sldId id="262" r:id="rId24"/>
    <p:sldId id="260" r:id="rId25"/>
    <p:sldId id="263" r:id="rId26"/>
    <p:sldId id="264" r:id="rId27"/>
    <p:sldId id="265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6" r:id="rId37"/>
    <p:sldId id="275" r:id="rId38"/>
    <p:sldId id="295" r:id="rId39"/>
    <p:sldId id="278" r:id="rId40"/>
    <p:sldId id="277" r:id="rId41"/>
    <p:sldId id="279" r:id="rId42"/>
    <p:sldId id="281" r:id="rId43"/>
    <p:sldId id="282" r:id="rId44"/>
    <p:sldId id="283" r:id="rId45"/>
    <p:sldId id="280" r:id="rId46"/>
    <p:sldId id="284" r:id="rId47"/>
    <p:sldId id="296" r:id="rId48"/>
    <p:sldId id="297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A2"/>
    <a:srgbClr val="7E43B9"/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6AB6B-487B-55F1-7B60-19BEB5B80F76}" v="6" dt="2024-02-17T03:04:14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a, Emilio" userId="S::emiliopena@my.unt.edu::62d089a4-9ce5-4b4f-9e30-b4459d4277b7" providerId="AD" clId="Web-{4D16AB6B-487B-55F1-7B60-19BEB5B80F76}"/>
    <pc:docChg chg="modSld">
      <pc:chgData name="Pena, Emilio" userId="S::emiliopena@my.unt.edu::62d089a4-9ce5-4b4f-9e30-b4459d4277b7" providerId="AD" clId="Web-{4D16AB6B-487B-55F1-7B60-19BEB5B80F76}" dt="2024-02-17T03:04:14.650" v="5"/>
      <pc:docMkLst>
        <pc:docMk/>
      </pc:docMkLst>
      <pc:sldChg chg="modSp">
        <pc:chgData name="Pena, Emilio" userId="S::emiliopena@my.unt.edu::62d089a4-9ce5-4b4f-9e30-b4459d4277b7" providerId="AD" clId="Web-{4D16AB6B-487B-55F1-7B60-19BEB5B80F76}" dt="2024-02-17T02:55:17.187" v="1" actId="1076"/>
        <pc:sldMkLst>
          <pc:docMk/>
          <pc:sldMk cId="2108298011" sldId="274"/>
        </pc:sldMkLst>
        <pc:picChg chg="mod">
          <ac:chgData name="Pena, Emilio" userId="S::emiliopena@my.unt.edu::62d089a4-9ce5-4b4f-9e30-b4459d4277b7" providerId="AD" clId="Web-{4D16AB6B-487B-55F1-7B60-19BEB5B80F76}" dt="2024-02-17T02:55:17.187" v="1" actId="1076"/>
          <ac:picMkLst>
            <pc:docMk/>
            <pc:sldMk cId="2108298011" sldId="274"/>
            <ac:picMk id="5" creationId="{6DBF2D9D-0284-18F5-0AEA-0EDA1EEAE424}"/>
          </ac:picMkLst>
        </pc:picChg>
      </pc:sldChg>
      <pc:sldChg chg="modSp">
        <pc:chgData name="Pena, Emilio" userId="S::emiliopena@my.unt.edu::62d089a4-9ce5-4b4f-9e30-b4459d4277b7" providerId="AD" clId="Web-{4D16AB6B-487B-55F1-7B60-19BEB5B80F76}" dt="2024-02-17T03:04:14.650" v="5"/>
        <pc:sldMkLst>
          <pc:docMk/>
          <pc:sldMk cId="3942618700" sldId="277"/>
        </pc:sldMkLst>
        <pc:picChg chg="mod modCrop">
          <ac:chgData name="Pena, Emilio" userId="S::emiliopena@my.unt.edu::62d089a4-9ce5-4b4f-9e30-b4459d4277b7" providerId="AD" clId="Web-{4D16AB6B-487B-55F1-7B60-19BEB5B80F76}" dt="2024-02-17T03:04:14.650" v="5"/>
          <ac:picMkLst>
            <pc:docMk/>
            <pc:sldMk cId="3942618700" sldId="277"/>
            <ac:picMk id="5" creationId="{39F07655-5E0A-1541-BF44-BF92E8104C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2/16/2024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Algorithms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938C-6157-0121-839A-86650C90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Omega and 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3026-4DBD-098D-D70D-AFD1DED5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Big Omega (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Ω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notation represents the lower bound or best-case behavior of an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Theta (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Θ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notation represents both the upper and lower bounds, indicating a tight bound on the algorithm's complexity.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Big Omega (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Ω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used to describe the best-case scenario.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Theta (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Θ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used when the best and worst-case complexities are the same.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690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047F-4693-870D-5787-6FBDD089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4275-99E7-8654-77E0-90346B54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big-Omega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itchFamily="2" charset="2"/>
              </a:rPr>
              <a:t>(g(n)) if there is a constant c &gt; 0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2" charset="2"/>
              </a:rPr>
              <a:t>	and an integer constant n</a:t>
            </a:r>
            <a:r>
              <a:rPr lang="en-US" altLang="en-US" sz="2400" baseline="-25000" dirty="0">
                <a:sym typeface="Symbol" pitchFamily="2" charset="2"/>
              </a:rPr>
              <a:t>0</a:t>
            </a:r>
            <a:r>
              <a:rPr lang="en-US" altLang="en-US" sz="2400" dirty="0">
                <a:sym typeface="Symbol" pitchFamily="2" charset="2"/>
              </a:rPr>
              <a:t>  1 such that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2" charset="2"/>
              </a:rPr>
              <a:t>	f(n)  </a:t>
            </a:r>
            <a:r>
              <a:rPr lang="en-US" altLang="en-US" sz="2400" dirty="0" err="1">
                <a:sym typeface="Symbol" pitchFamily="2" charset="2"/>
              </a:rPr>
              <a:t>c</a:t>
            </a:r>
            <a:r>
              <a:rPr lang="en-US" altLang="en-US" sz="2400" dirty="0" err="1">
                <a:cs typeface="Arial" panose="020B0604020202020204" pitchFamily="34" charset="0"/>
                <a:sym typeface="Symbol" pitchFamily="2" charset="2"/>
              </a:rPr>
              <a:t>•</a:t>
            </a:r>
            <a:r>
              <a:rPr lang="en-US" altLang="en-US" sz="2400" dirty="0" err="1">
                <a:sym typeface="Symbol" pitchFamily="2" charset="2"/>
              </a:rPr>
              <a:t>g</a:t>
            </a:r>
            <a:r>
              <a:rPr lang="en-US" altLang="en-US" sz="2400" dirty="0">
                <a:sym typeface="Symbol" pitchFamily="2" charset="2"/>
              </a:rPr>
              <a:t>(n) for n  n</a:t>
            </a:r>
            <a:r>
              <a:rPr lang="en-US" altLang="en-US" sz="2400" baseline="-25000" dirty="0">
                <a:sym typeface="Symbol" pitchFamily="2" charset="2"/>
              </a:rPr>
              <a:t>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aseline="-25000" dirty="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big-Theta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itchFamily="2" charset="2"/>
              </a:rPr>
              <a:t>(g(n)) if there are constants c’ &gt; 0 and c’’ &gt; 0 and an integer constant n</a:t>
            </a:r>
            <a:r>
              <a:rPr lang="en-US" altLang="en-US" sz="2400" baseline="-25000" dirty="0">
                <a:sym typeface="Symbol" pitchFamily="2" charset="2"/>
              </a:rPr>
              <a:t>0</a:t>
            </a:r>
            <a:r>
              <a:rPr lang="en-US" altLang="en-US" sz="2400" dirty="0">
                <a:sym typeface="Symbol" pitchFamily="2" charset="2"/>
              </a:rPr>
              <a:t>  1 such that </a:t>
            </a:r>
            <a:r>
              <a:rPr lang="en-US" altLang="en-US" sz="2400" dirty="0" err="1">
                <a:sym typeface="Symbol" pitchFamily="2" charset="2"/>
              </a:rPr>
              <a:t>c’</a:t>
            </a:r>
            <a:r>
              <a:rPr lang="en-US" altLang="en-US" sz="2400" dirty="0" err="1">
                <a:cs typeface="Arial" panose="020B0604020202020204" pitchFamily="34" charset="0"/>
                <a:sym typeface="Symbol" pitchFamily="2" charset="2"/>
              </a:rPr>
              <a:t>•</a:t>
            </a:r>
            <a:r>
              <a:rPr lang="en-US" altLang="en-US" sz="2400" dirty="0" err="1">
                <a:sym typeface="Symbol" pitchFamily="2" charset="2"/>
              </a:rPr>
              <a:t>g</a:t>
            </a:r>
            <a:r>
              <a:rPr lang="en-US" altLang="en-US" sz="2400" dirty="0">
                <a:sym typeface="Symbol" pitchFamily="2" charset="2"/>
              </a:rPr>
              <a:t>(n)  f(n)  </a:t>
            </a:r>
            <a:r>
              <a:rPr lang="en-US" altLang="en-US" sz="2400" dirty="0" err="1">
                <a:sym typeface="Symbol" pitchFamily="2" charset="2"/>
              </a:rPr>
              <a:t>c’’</a:t>
            </a:r>
            <a:r>
              <a:rPr lang="en-US" altLang="en-US" sz="2400" dirty="0" err="1">
                <a:cs typeface="Arial" panose="020B0604020202020204" pitchFamily="34" charset="0"/>
                <a:sym typeface="Symbol" pitchFamily="2" charset="2"/>
              </a:rPr>
              <a:t>•</a:t>
            </a:r>
            <a:r>
              <a:rPr lang="en-US" altLang="en-US" sz="2400" dirty="0" err="1">
                <a:sym typeface="Symbol" pitchFamily="2" charset="2"/>
              </a:rPr>
              <a:t>g</a:t>
            </a:r>
            <a:r>
              <a:rPr lang="en-US" altLang="en-US" sz="2400" dirty="0">
                <a:sym typeface="Symbol" pitchFamily="2" charset="2"/>
              </a:rPr>
              <a:t>(n) for n  n</a:t>
            </a:r>
            <a:r>
              <a:rPr lang="en-US" altLang="en-US" sz="2400" baseline="-25000" dirty="0">
                <a:sym typeface="Symbol" pitchFamily="2" charset="2"/>
              </a:rPr>
              <a:t>0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5595-8C76-2EB6-C314-86637382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6DD7-6230-89D1-73D6-DC4CF4BA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Big-Oh</a:t>
            </a:r>
            <a:endParaRPr lang="en-US" altLang="en-US" sz="2400" b="1" dirty="0"/>
          </a:p>
          <a:p>
            <a:pPr lvl="1"/>
            <a:r>
              <a:rPr lang="en-US" altLang="en-US" sz="2400" dirty="0"/>
              <a:t>f(n) is </a:t>
            </a:r>
            <a:r>
              <a:rPr lang="en-US" altLang="en-US" sz="2400" dirty="0">
                <a:sym typeface="Symbol" pitchFamily="2" charset="2"/>
              </a:rPr>
              <a:t>O(g(n)) if f(n) is asymptotically </a:t>
            </a:r>
            <a:r>
              <a:rPr lang="en-US" altLang="en-US" sz="2400" b="1" dirty="0">
                <a:sym typeface="Symbol" pitchFamily="2" charset="2"/>
              </a:rPr>
              <a:t>less than or equal</a:t>
            </a:r>
            <a:r>
              <a:rPr lang="en-US" altLang="en-US" sz="2400" dirty="0">
                <a:sym typeface="Symbol" pitchFamily="2" charset="2"/>
              </a:rPr>
              <a:t> to g(n)</a:t>
            </a:r>
            <a:endParaRPr lang="en-US" altLang="en-US" sz="2000" b="1" dirty="0"/>
          </a:p>
          <a:p>
            <a:pPr>
              <a:buFont typeface="Wingdings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big-Omega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itchFamily="2" charset="2"/>
              </a:rPr>
              <a:t>(g(n)) if f(n) is asymptotically </a:t>
            </a:r>
            <a:r>
              <a:rPr lang="en-US" altLang="en-US" sz="2400" b="1" dirty="0">
                <a:sym typeface="Symbol" pitchFamily="2" charset="2"/>
              </a:rPr>
              <a:t>greater than or equal</a:t>
            </a:r>
            <a:r>
              <a:rPr lang="en-US" altLang="en-US" sz="2400" dirty="0">
                <a:sym typeface="Symbol" pitchFamily="2" charset="2"/>
              </a:rPr>
              <a:t> to g(n)</a:t>
            </a:r>
            <a:endParaRPr lang="en-US" altLang="en-US" sz="2400" baseline="-25000" dirty="0">
              <a:sym typeface="Symbol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big-Theta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itchFamily="2" charset="2"/>
              </a:rPr>
              <a:t>(g(n)) if f(n) is asymptotically </a:t>
            </a:r>
            <a:r>
              <a:rPr lang="en-US" altLang="en-US" sz="2400" b="1" dirty="0">
                <a:sym typeface="Symbol" pitchFamily="2" charset="2"/>
              </a:rPr>
              <a:t>equal</a:t>
            </a:r>
            <a:r>
              <a:rPr lang="en-US" altLang="en-US" sz="2400" dirty="0">
                <a:sym typeface="Symbol" pitchFamily="2" charset="2"/>
              </a:rPr>
              <a:t> to g(n)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414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3D46-C73D-614F-F1E0-9D80C35C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Best, Worst, and Average-Case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E68D-EACA-6F1F-4B6D-602E33CD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Best-Case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Describes the lower bound or the minimum amount of resource an algorithm requires.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Worst-Case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Describes the upper bound or the maximum amount of resource an algorithm requires.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Average-Case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Describes the expected performance of an algorithm on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23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8C73-DF39-2F31-DF8A-1B8F98E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FC4D-8969-AF60-E633-A4D1F3F8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Space complexity is a measure of the amount of memory or space required by an algorithm to solve a computational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expressed in terms of the growth rate of space usage concerning the input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704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BA70-5780-0F00-35A3-09BADD45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Auxiliary Space vs. Space Complexity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0052-289B-7189-19A5-D5443B87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Space Complexity: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total space used by an algorithm, including both auxiliary space and input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Auxiliary Space: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extra space used by an algorithm, excluding the space needed for the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181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C813-58C9-8B56-2DBE-D0B1652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vs.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ABF6-B88E-D175-C9E1-17C7EC81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Like time complexity, space complexity has concepts of Big O, Big Omega, and Theta notations.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choice between different algorithms may involve considering their space complexity, especially in memory-constrained environments.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Trade-offs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 is often a trade-off between time and space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More memory-efficient algorithms might have higher time complexity, and vice versa.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goal is to strike a balance based on the specific requirements of the problem and the constraints of the system.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813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889E-C1CF-8670-110E-008A4694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space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7BA-B3C1-F296-9B33-0982F8A9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Techniques such as data compression, dynamic programming, and efficient data structures can be employed to optimize space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Designing algorithms with lower space complexity is particularly important in scenarios with limited memory resources.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Space complexity is a critical consideration in modern computing environments, especially in mobile devices, embedded systems, and cloud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space utilization contributes to better overall system performance and responsiveness.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249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3603-0D32-A96B-E587-73AF54B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3" y="2878183"/>
            <a:ext cx="10566400" cy="685800"/>
          </a:xfrm>
        </p:spPr>
        <p:txBody>
          <a:bodyPr/>
          <a:lstStyle/>
          <a:p>
            <a:r>
              <a:rPr lang="en-US" dirty="0"/>
              <a:t>Computing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2786413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765-CC72-2015-8573-815DE389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74617"/>
            <a:ext cx="10566400" cy="685800"/>
          </a:xfrm>
        </p:spPr>
        <p:txBody>
          <a:bodyPr/>
          <a:lstStyle/>
          <a:p>
            <a:r>
              <a:rPr lang="en-US" dirty="0"/>
              <a:t>How to compute the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7DE6-5503-1FDE-FAF7-9457E800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38862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Understand the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Carefully read and understand the steps of the algorithm.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Identify the key operations that contribute to the overall running time or space usage.</a:t>
            </a:r>
          </a:p>
          <a:p>
            <a:r>
              <a:rPr lang="en-US" b="1" i="0" dirty="0">
                <a:effectLst/>
                <a:latin typeface="Söhne"/>
              </a:rPr>
              <a:t>Identify Input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Define the input size, typically denoted as </a:t>
            </a:r>
            <a:r>
              <a:rPr lang="en-US" sz="2400" dirty="0">
                <a:solidFill>
                  <a:srgbClr val="374151"/>
                </a:solidFill>
                <a:latin typeface="KaTeX_Main"/>
              </a:rPr>
              <a:t> 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might represent the number of elements in an array, the length of a string, or some other relevant measure.</a:t>
            </a:r>
          </a:p>
          <a:p>
            <a:r>
              <a:rPr lang="en-US" b="1" i="0" dirty="0">
                <a:effectLst/>
                <a:latin typeface="Söhne"/>
              </a:rPr>
              <a:t>Count Basic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Analyze the algorithm to determine the number of basic operations executed in terms of 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Basic operations are often comparisons, assignments, and arithmetic operations.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81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CE68-3A5D-341D-24DE-91DE274F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A640-E4CF-4DA4-0CE8-D1563F11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Space complexity</a:t>
            </a:r>
          </a:p>
          <a:p>
            <a:r>
              <a:rPr lang="en-US" dirty="0"/>
              <a:t>Common time complexities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O(1) - Constant time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O(log n) - Logarithmic time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O(n) - Linear time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O(n log n) -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Linearithmic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time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O(n^2) - Quadratic time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Case Studies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Computing time complexity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Max subsequence sum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24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6E6-11FC-89DD-ABE5-E3374054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00743"/>
            <a:ext cx="10566400" cy="685800"/>
          </a:xfrm>
        </p:spPr>
        <p:txBody>
          <a:bodyPr/>
          <a:lstStyle/>
          <a:p>
            <a:r>
              <a:rPr lang="en-US" dirty="0"/>
              <a:t>How to compute the complexity?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E01E-245C-809A-E224-90386257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85900"/>
            <a:ext cx="10566400" cy="38862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Express as a Function of</a:t>
            </a:r>
            <a:r>
              <a:rPr lang="en-US" b="1" dirty="0">
                <a:latin typeface="KaTeX_Main"/>
              </a:rPr>
              <a:t> </a:t>
            </a:r>
            <a:r>
              <a:rPr lang="en-US" b="1" i="1" dirty="0">
                <a:effectLst/>
                <a:latin typeface="KaTeX_Math"/>
              </a:rPr>
              <a:t>n</a:t>
            </a:r>
            <a:endParaRPr lang="en-US" b="1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Express the count of basic operations as a function of </a:t>
            </a:r>
            <a:r>
              <a:rPr lang="en-US" sz="2400" dirty="0">
                <a:solidFill>
                  <a:srgbClr val="374151"/>
                </a:solidFill>
                <a:latin typeface="KaTeX_Main"/>
              </a:rPr>
              <a:t> 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Identify the dominant term that contributes most significantly to the growth.</a:t>
            </a:r>
          </a:p>
          <a:p>
            <a:r>
              <a:rPr lang="en-US" b="1" i="0" dirty="0">
                <a:effectLst/>
                <a:latin typeface="Söhne"/>
              </a:rPr>
              <a:t>Drop Lower-Order Terms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Drop lower-order terms and constants, focusing on the dominant term.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For large 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lower-order terms become insignificant.</a:t>
            </a:r>
          </a:p>
          <a:p>
            <a:r>
              <a:rPr lang="en-US" b="1" i="0" dirty="0">
                <a:effectLst/>
                <a:latin typeface="Söhne"/>
              </a:rPr>
              <a:t>Apply Big O 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Express the dominant term using Big O notation.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Example: If the dominant term is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KaTeX_Main"/>
              </a:rPr>
              <a:t>3n</a:t>
            </a:r>
            <a:r>
              <a:rPr lang="en-US" sz="2400" b="0" i="0" baseline="30000" dirty="0">
                <a:solidFill>
                  <a:srgbClr val="374151"/>
                </a:solidFill>
                <a:effectLst/>
                <a:latin typeface="KaTeX_Main"/>
              </a:rPr>
              <a:t>2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KaTeX_Main"/>
              </a:rPr>
              <a:t>+ 2n + 1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it simplifies to</a:t>
            </a:r>
            <a:r>
              <a:rPr lang="en-US" sz="2400" dirty="0">
                <a:solidFill>
                  <a:srgbClr val="374151"/>
                </a:solidFill>
                <a:latin typeface="KaTeX_Main"/>
              </a:rPr>
              <a:t> 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US" sz="24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2400" b="0" i="0" baseline="3000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Analyze Nested Loops and Recursion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For nested loops, multiply the complexities.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Analyze recursive algorithms by solving recurrence relations.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675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D138-FDB0-2DD3-1BAA-CE73E97E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Maximum Subsequence Sum Problem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1A48-51D1-5DF4-7C14-4FE13968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Given (possibly negative) integers A1, A2, . . . , AN, find the maximum value of  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i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Example: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For input −2, 11, −4, 13, −5, −2, the answer is 20 (A2 through A4).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32835-E024-902F-78E7-B9B36C9C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6" y="2189922"/>
            <a:ext cx="915296" cy="4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20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044A-E454-E58B-8E1A-3A32F78B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digest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CC78-FC00-7590-CAED-F97B8779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complexity?</a:t>
            </a:r>
          </a:p>
        </p:txBody>
      </p:sp>
    </p:spTree>
    <p:extLst>
      <p:ext uri="{BB962C8B-B14F-4D97-AF65-F5344CB8AC3E}">
        <p14:creationId xmlns:p14="http://schemas.microsoft.com/office/powerpoint/2010/main" val="6111633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3389-0063-3B53-DB3C-945F1A73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BE0B-E430-039A-63E5-54CB589A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numbers are positive?</a:t>
            </a:r>
          </a:p>
          <a:p>
            <a:r>
              <a:rPr lang="en-US" dirty="0"/>
              <a:t>If there are negative numbers?</a:t>
            </a:r>
          </a:p>
          <a:p>
            <a:r>
              <a:rPr lang="en-US" dirty="0"/>
              <a:t>If all of them are negative numbers?</a:t>
            </a:r>
          </a:p>
          <a:p>
            <a:endParaRPr lang="en-US" dirty="0"/>
          </a:p>
          <a:p>
            <a:r>
              <a:rPr lang="en-US" dirty="0"/>
              <a:t>How does the computation time change for each of the above cases?</a:t>
            </a:r>
          </a:p>
        </p:txBody>
      </p:sp>
    </p:spTree>
    <p:extLst>
      <p:ext uri="{BB962C8B-B14F-4D97-AF65-F5344CB8AC3E}">
        <p14:creationId xmlns:p14="http://schemas.microsoft.com/office/powerpoint/2010/main" val="2011817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6432-ED88-CCB0-AFC1-612B4100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Why is this important?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2A7D4-7BC4-4E59-5E1D-429C9F3E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5" y="1828800"/>
            <a:ext cx="8684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94208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ADF6-3EA5-60B7-203D-E9CDADBF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precisely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673A08-55BB-4EE9-B9E9-032F7EDA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4247" y="1447800"/>
            <a:ext cx="6234884" cy="539317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89809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4FCA-4A7D-72A0-97D9-7FD44272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Running-Time Calculations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68EF-8742-7187-30A6-AC58834D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</a:t>
            </a:r>
          </a:p>
          <a:p>
            <a:pPr lvl="1"/>
            <a:r>
              <a:rPr lang="en-US" dirty="0"/>
              <a:t>Code, run and compare</a:t>
            </a:r>
          </a:p>
          <a:p>
            <a:pPr lvl="1"/>
            <a:r>
              <a:rPr lang="en-US" dirty="0"/>
              <a:t>Or estimate</a:t>
            </a:r>
          </a:p>
        </p:txBody>
      </p:sp>
    </p:spTree>
    <p:extLst>
      <p:ext uri="{BB962C8B-B14F-4D97-AF65-F5344CB8AC3E}">
        <p14:creationId xmlns:p14="http://schemas.microsoft.com/office/powerpoint/2010/main" val="8437770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62F-941F-BB33-3392-63E3753C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 to illustrate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91B6-8401-1D4B-8180-0A2FBFDE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int sum( int n )</a:t>
            </a:r>
            <a:endParaRPr lang="en-US" sz="28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{</a:t>
            </a:r>
            <a:endParaRPr lang="en-US" sz="2800" dirty="0">
              <a:effectLst/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      int </a:t>
            </a:r>
            <a:r>
              <a:rPr lang="en-US" sz="2800" i="1" dirty="0" err="1">
                <a:effectLst/>
                <a:latin typeface="Helvetica" pitchFamily="2" charset="0"/>
              </a:rPr>
              <a:t>partialSum</a:t>
            </a:r>
            <a:r>
              <a:rPr lang="en-US" sz="2800" i="1" dirty="0">
                <a:effectLst/>
                <a:latin typeface="Helvetica" pitchFamily="2" charset="0"/>
              </a:rPr>
              <a:t>;</a:t>
            </a:r>
            <a:endParaRPr lang="en-US" sz="2800" dirty="0">
              <a:effectLst/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1    </a:t>
            </a:r>
            <a:r>
              <a:rPr lang="en-US" sz="2800" i="1" dirty="0" err="1">
                <a:effectLst/>
                <a:latin typeface="Helvetica" pitchFamily="2" charset="0"/>
              </a:rPr>
              <a:t>partialSum</a:t>
            </a:r>
            <a:r>
              <a:rPr lang="en-US" sz="2800" i="1" dirty="0">
                <a:effectLst/>
                <a:latin typeface="Helvetica" pitchFamily="2" charset="0"/>
              </a:rPr>
              <a:t> = 0;</a:t>
            </a:r>
            <a:endParaRPr lang="en-US" sz="2800" dirty="0">
              <a:effectLst/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2    for( int 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 = 1; 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 &lt;= n; ++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 )</a:t>
            </a:r>
            <a:endParaRPr lang="en-US" sz="2800" dirty="0">
              <a:effectLst/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3           </a:t>
            </a:r>
            <a:r>
              <a:rPr lang="en-US" sz="2800" i="1" dirty="0" err="1">
                <a:effectLst/>
                <a:latin typeface="Helvetica" pitchFamily="2" charset="0"/>
              </a:rPr>
              <a:t>partialSum</a:t>
            </a:r>
            <a:r>
              <a:rPr lang="en-US" sz="2800" i="1" dirty="0">
                <a:effectLst/>
                <a:latin typeface="Helvetica" pitchFamily="2" charset="0"/>
              </a:rPr>
              <a:t> += 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 * 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 * </a:t>
            </a:r>
            <a:r>
              <a:rPr lang="en-US" sz="2800" i="1" dirty="0" err="1">
                <a:effectLst/>
                <a:latin typeface="Helvetica" pitchFamily="2" charset="0"/>
              </a:rPr>
              <a:t>i</a:t>
            </a:r>
            <a:r>
              <a:rPr lang="en-US" sz="2800" i="1" dirty="0">
                <a:effectLst/>
                <a:latin typeface="Helvetica" pitchFamily="2" charset="0"/>
              </a:rPr>
              <a:t>;</a:t>
            </a:r>
            <a:endParaRPr lang="en-US" sz="2800" dirty="0">
              <a:effectLst/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4     return </a:t>
            </a:r>
            <a:r>
              <a:rPr lang="en-US" sz="2800" i="1" dirty="0" err="1">
                <a:effectLst/>
                <a:latin typeface="Helvetica" pitchFamily="2" charset="0"/>
              </a:rPr>
              <a:t>partialSum</a:t>
            </a:r>
            <a:r>
              <a:rPr lang="en-US" sz="2800" i="1" dirty="0">
                <a:effectLst/>
                <a:latin typeface="Helvetica" pitchFamily="2" charset="0"/>
              </a:rPr>
              <a:t>;</a:t>
            </a:r>
            <a:endParaRPr lang="en-US" sz="28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800" i="1" dirty="0">
                <a:effectLst/>
                <a:latin typeface="Helvetica" pitchFamily="2" charset="0"/>
              </a:rPr>
              <a:t>}</a:t>
            </a:r>
            <a:endParaRPr lang="en-US" sz="28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59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DA4D-0082-9B1B-14CD-C8C223F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calculate the run time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3814-04FF-08A7-73E7-C52648E2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593668"/>
            <a:ext cx="11244217" cy="3886200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analysis of this fragment is simple. </a:t>
            </a:r>
          </a:p>
          <a:p>
            <a:r>
              <a:rPr lang="en-US" i="1" dirty="0">
                <a:effectLst/>
                <a:latin typeface="Helvetica" pitchFamily="2" charset="0"/>
              </a:rPr>
              <a:t>The declarations count for no time.</a:t>
            </a:r>
          </a:p>
          <a:p>
            <a:r>
              <a:rPr lang="en-US" i="1" dirty="0">
                <a:effectLst/>
                <a:latin typeface="Helvetica" pitchFamily="2" charset="0"/>
              </a:rPr>
              <a:t> Lines 1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4 count for one unit each. </a:t>
            </a:r>
          </a:p>
          <a:p>
            <a:r>
              <a:rPr lang="en-US" i="1" dirty="0">
                <a:effectLst/>
                <a:latin typeface="Helvetica" pitchFamily="2" charset="0"/>
              </a:rPr>
              <a:t>Line 3 counts for four units per time executed (two multiplications,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one addition, and one assignment) and is executed N times, for a total of 4N units.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Line 2 has the hidden costs of initializing </a:t>
            </a:r>
            <a:r>
              <a:rPr lang="en-US" i="1" dirty="0" err="1">
                <a:effectLst/>
                <a:latin typeface="Helvetica" pitchFamily="2" charset="0"/>
              </a:rPr>
              <a:t>i</a:t>
            </a:r>
            <a:r>
              <a:rPr lang="en-US" i="1" dirty="0">
                <a:effectLst/>
                <a:latin typeface="Helvetica" pitchFamily="2" charset="0"/>
              </a:rPr>
              <a:t>, testing </a:t>
            </a:r>
            <a:r>
              <a:rPr lang="en-US" i="1" dirty="0" err="1">
                <a:effectLst/>
                <a:latin typeface="Helvetica" pitchFamily="2" charset="0"/>
              </a:rPr>
              <a:t>i</a:t>
            </a:r>
            <a:r>
              <a:rPr lang="en-US" i="1" dirty="0">
                <a:effectLst/>
                <a:latin typeface="Helvetica" pitchFamily="2" charset="0"/>
              </a:rPr>
              <a:t> ≤ N, and incrementing </a:t>
            </a:r>
            <a:r>
              <a:rPr lang="en-US" i="1" dirty="0" err="1">
                <a:effectLst/>
                <a:latin typeface="Helvetica" pitchFamily="2" charset="0"/>
              </a:rPr>
              <a:t>i</a:t>
            </a:r>
            <a:r>
              <a:rPr lang="en-US" i="1" dirty="0">
                <a:effectLst/>
                <a:latin typeface="Helvetica" pitchFamily="2" charset="0"/>
              </a:rPr>
              <a:t>. The total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cost of all these is 1 to initialize, N+1 for all the tests, and N for all the increments, which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is 2N + 2. </a:t>
            </a:r>
          </a:p>
          <a:p>
            <a:r>
              <a:rPr lang="en-US" i="1" dirty="0">
                <a:effectLst/>
                <a:latin typeface="Helvetica" pitchFamily="2" charset="0"/>
              </a:rPr>
              <a:t>We ignore the costs of calling the function and returning, for a total of 6N + 4.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Thus, we say that this function is O(N).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0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FB07-D6DC-76B9-04F8-3D163815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do not need a precise answer, we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F1DD-D785-7497-2BD2-235FEE26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For instance, line 3 is obviously an O(1) statement (per execution), so it is silly to count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precisely whether it is two, three, or four units; it does not matter. </a:t>
            </a:r>
          </a:p>
          <a:p>
            <a:r>
              <a:rPr lang="en-US" i="1" dirty="0">
                <a:effectLst/>
                <a:latin typeface="Helvetica" pitchFamily="2" charset="0"/>
              </a:rPr>
              <a:t>Line 1 is obviously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insignificant compared with the for loop, so it is silly to waste time here. </a:t>
            </a:r>
            <a:endParaRPr lang="en-US" i="1" dirty="0">
              <a:latin typeface="Helvetica" pitchFamily="2" charset="0"/>
            </a:endParaRP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This leads to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several general rules.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2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9CF4-F682-0B52-1C77-5E89306B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BF2D-DE5F-6FCD-49AB-2F2AF88C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An algorithm is a clearly specified set of simple instructions to be followed to solve 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problem. </a:t>
            </a:r>
          </a:p>
          <a:p>
            <a:pPr lvl="1"/>
            <a:r>
              <a:rPr lang="en-US" dirty="0"/>
              <a:t>An algorithm that takes days to solve a problem is useless</a:t>
            </a:r>
          </a:p>
          <a:p>
            <a:pPr lvl="1"/>
            <a:r>
              <a:rPr lang="en-US" dirty="0"/>
              <a:t>An algorithm that takes gigabytes of space to solve a problem is also useless</a:t>
            </a:r>
          </a:p>
        </p:txBody>
      </p:sp>
    </p:spTree>
    <p:extLst>
      <p:ext uri="{BB962C8B-B14F-4D97-AF65-F5344CB8AC3E}">
        <p14:creationId xmlns:p14="http://schemas.microsoft.com/office/powerpoint/2010/main" val="2980755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4552-DABD-CDAE-3860-4B4CECE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computing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B42D-42FD-5EFF-B237-89DEB631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Rule 1—FOR loops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dirty="0"/>
              <a:t>Number of iterations</a:t>
            </a:r>
          </a:p>
          <a:p>
            <a:r>
              <a:rPr lang="en-US" i="1" dirty="0">
                <a:effectLst/>
                <a:latin typeface="Helvetica" pitchFamily="2" charset="0"/>
              </a:rPr>
              <a:t>Rule 2—Nested loops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dirty="0" err="1"/>
              <a:t>MxN</a:t>
            </a:r>
            <a:r>
              <a:rPr lang="en-US" dirty="0"/>
              <a:t> (Normally 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05EE0-0FF5-2090-DB92-ED7B790F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16" y="3587386"/>
            <a:ext cx="4541883" cy="12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76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E02-98E9-F396-CCB8-B222CA32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92331"/>
            <a:ext cx="10566400" cy="3886200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Rule 3—Consecutive Statements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dirty="0"/>
              <a:t>Just add the instructions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ended up with the max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84822-5112-D2CD-084B-01CD6FD5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13" y="1917698"/>
            <a:ext cx="5316333" cy="20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64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6C57-D095-0B7F-9DE7-73F66A75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66651"/>
            <a:ext cx="10566400" cy="3886200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Rule 4—If/Else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>
              <a:effectLst/>
              <a:latin typeface="Helvetica" pitchFamily="2" charset="0"/>
            </a:endParaRPr>
          </a:p>
          <a:p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the running time of an if/else statement is never more than the running time of the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test plus the larger of the running times of S1 and S2.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85FE-F28A-60FB-D473-A5CA5FA7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79" y="1665694"/>
            <a:ext cx="3717109" cy="19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4195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F269-F327-9CD5-9A5F-7BAB824B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–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F284-F306-F325-AAAC-2BFD487F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simple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8E07D-BCB9-BC90-104D-9BD1DDC9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6" y="2540725"/>
            <a:ext cx="5676627" cy="26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589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26D4-A1CD-E0C6-F3B6-D0FBB25B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54A8-911C-2B50-5FBF-24E53692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recursion is bad.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F2D9D-0284-18F5-0AEA-0EDA1EEA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01" y="2501537"/>
            <a:ext cx="7872004" cy="3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980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178C-C291-7D93-1D6E-6E1F5E8D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8617-46DB-D978-807F-69AB099A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325188"/>
            <a:ext cx="10566400" cy="3886200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T(N) is the time complexity of Fib(N) then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T(N) = T(N − 1) + T(N − 2) + 2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633978C-F636-642E-BB77-EEE316B6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85" y="2774708"/>
            <a:ext cx="4827859" cy="29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2B7B80-3196-AE02-EEBF-37F94E0F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02" y="5940988"/>
            <a:ext cx="7772400" cy="8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254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CCA3-368F-FB6D-3BD6-C47DA297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B8CF-9F3F-2BB1-C0C4-7E732C3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Fib(10) = 89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taken for n=10: 0.00s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Fib(50) = 20365011074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taken for n=20: 70.39s</a:t>
            </a:r>
          </a:p>
          <a:p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Fibonacci series has exponential time complexity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539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9186-FA1E-C79C-8AFB-E432227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B349-BC4D-C472-2F56-AB50C382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Constant Multiplicative Factors are Omitted</a:t>
            </a:r>
          </a:p>
          <a:p>
            <a:endParaRPr lang="en-US" b="1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Dominant Terms Matter</a:t>
            </a:r>
            <a:endParaRPr lang="en-US" b="1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Addition of Terms</a:t>
            </a:r>
            <a:endParaRPr lang="en-US" b="1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Multiplicative Factors</a:t>
            </a:r>
            <a:endParaRPr lang="en-US" b="1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Drop Lower-Order Terms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2F91A-071F-C211-38F0-2560E880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64" y="1828800"/>
            <a:ext cx="3507376" cy="48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03871-1213-722F-1FFE-DD1342CF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32"/>
          <a:stretch/>
        </p:blipFill>
        <p:spPr>
          <a:xfrm>
            <a:off x="5152208" y="3191691"/>
            <a:ext cx="5257800" cy="474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AF785-2518-CA6C-9B92-84ADFBE5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64" y="4051375"/>
            <a:ext cx="7772400" cy="369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9A441-8F67-7256-C582-50BF3FDB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632" y="4420955"/>
            <a:ext cx="15875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D0AD9-B5F7-0B0C-9319-05ED1F5A3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265" y="4890855"/>
            <a:ext cx="37846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4FBD7-A97F-1EAF-81B0-437EFD850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121" y="5695950"/>
            <a:ext cx="4051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4722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880B3-8789-9A2E-4129-202A53FE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54B7-0F29-3582-A728-68116755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Let’s take Maximum Subsequence Sum Problem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4FBE-1D24-38A4-C49C-D82D95A8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Given (possibly negative) integers A1, A2, . . . , AN, find the maximum value of  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i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Example: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For input −2, 11, −4, 13, −5, −2, the answer is 20 (A2 through A4).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0EB52-2644-CCDF-C2F8-669A5331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6" y="2189922"/>
            <a:ext cx="915296" cy="4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101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F33E-4D70-BAB1-8682-B9159645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Version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F07655-5E0A-1541-BF44-BF92E8104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20896" r="12160" b="5826"/>
          <a:stretch/>
        </p:blipFill>
        <p:spPr>
          <a:xfrm>
            <a:off x="2155372" y="1447800"/>
            <a:ext cx="7236823" cy="5347891"/>
          </a:xfrm>
        </p:spPr>
      </p:pic>
    </p:spTree>
    <p:extLst>
      <p:ext uri="{BB962C8B-B14F-4D97-AF65-F5344CB8AC3E}">
        <p14:creationId xmlns:p14="http://schemas.microsoft.com/office/powerpoint/2010/main" val="39426187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CE9B-3CD0-7E37-0D96-7F6E7F73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analyze?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A5F8-04A9-DAD2-5481-D119AA1A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it takes to complete the processing</a:t>
            </a:r>
          </a:p>
          <a:p>
            <a:r>
              <a:rPr lang="en-US" dirty="0"/>
              <a:t>Space it takes to complete the processing</a:t>
            </a:r>
          </a:p>
          <a:p>
            <a:endParaRPr lang="en-US" dirty="0"/>
          </a:p>
          <a:p>
            <a:r>
              <a:rPr lang="en-US" dirty="0"/>
              <a:t>What contributes to the time it takes?</a:t>
            </a:r>
          </a:p>
          <a:p>
            <a:pPr lvl="1"/>
            <a:r>
              <a:rPr lang="en-US" dirty="0"/>
              <a:t>Computer processing power</a:t>
            </a:r>
          </a:p>
          <a:p>
            <a:pPr lvl="1"/>
            <a:r>
              <a:rPr lang="en-US" dirty="0"/>
              <a:t>Computer memory</a:t>
            </a:r>
          </a:p>
          <a:p>
            <a:pPr lvl="1"/>
            <a:r>
              <a:rPr lang="en-US" dirty="0"/>
              <a:t>Data set size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ECAF060-E414-F4EA-E3A8-DB9EBB26CA11}"/>
              </a:ext>
            </a:extLst>
          </p:cNvPr>
          <p:cNvSpPr/>
          <p:nvPr/>
        </p:nvSpPr>
        <p:spPr bwMode="auto">
          <a:xfrm>
            <a:off x="4631635" y="3643969"/>
            <a:ext cx="487017" cy="47083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090BC-3575-25CF-A19B-1F2945B5779C}"/>
              </a:ext>
            </a:extLst>
          </p:cNvPr>
          <p:cNvSpPr txBox="1"/>
          <p:nvPr/>
        </p:nvSpPr>
        <p:spPr>
          <a:xfrm>
            <a:off x="5280991" y="3619477"/>
            <a:ext cx="163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Differ from computer to computer</a:t>
            </a:r>
          </a:p>
        </p:txBody>
      </p:sp>
    </p:spTree>
    <p:extLst>
      <p:ext uri="{BB962C8B-B14F-4D97-AF65-F5344CB8AC3E}">
        <p14:creationId xmlns:p14="http://schemas.microsoft.com/office/powerpoint/2010/main" val="113369480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A46A-1E68-F961-F98C-187E25D1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8D5C-F5DC-3F68-CB97-C92E591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taken for 1000 items: 0 seconds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taken for 3000 items: 9 seconds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808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29C-BB6D-B24C-665A-76361B94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analyze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D6D1-EDE4-E85F-95E7-D8021BF1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three loops</a:t>
            </a:r>
          </a:p>
          <a:p>
            <a:r>
              <a:rPr lang="en-US" dirty="0"/>
              <a:t>Let’s work inside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5466-A16C-CD14-3ECE-A7DB2996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38" y="3155042"/>
            <a:ext cx="5036699" cy="933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745E5-3DF8-1C29-373A-E9D4E355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38" y="4889862"/>
            <a:ext cx="3213282" cy="1526753"/>
          </a:xfrm>
          <a:prstGeom prst="rect">
            <a:avLst/>
          </a:prstGeom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B4A9A182-DA5B-567C-34DA-6EE26452E408}"/>
              </a:ext>
            </a:extLst>
          </p:cNvPr>
          <p:cNvSpPr/>
          <p:nvPr/>
        </p:nvSpPr>
        <p:spPr bwMode="auto">
          <a:xfrm>
            <a:off x="6096000" y="4278085"/>
            <a:ext cx="1606731" cy="1436915"/>
          </a:xfrm>
          <a:prstGeom prst="bentUpArrow">
            <a:avLst>
              <a:gd name="adj1" fmla="val 12273"/>
              <a:gd name="adj2" fmla="val 15455"/>
              <a:gd name="adj3" fmla="val 340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56942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245D-930F-6575-5717-C1F11CEA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58537"/>
            <a:ext cx="10566400" cy="3886200"/>
          </a:xfrm>
        </p:spPr>
        <p:txBody>
          <a:bodyPr/>
          <a:lstStyle/>
          <a:p>
            <a:r>
              <a:rPr lang="en-US" dirty="0"/>
              <a:t>Next outer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1390-8D9A-39A7-4EEE-BB409D76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55" y="2709999"/>
            <a:ext cx="7116536" cy="1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163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F449-B17B-ED68-C91A-DEED030C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19348"/>
            <a:ext cx="10566400" cy="3886200"/>
          </a:xfrm>
        </p:spPr>
        <p:txBody>
          <a:bodyPr/>
          <a:lstStyle/>
          <a:p>
            <a:r>
              <a:rPr lang="en-US" dirty="0"/>
              <a:t>Finally, the outer most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E3665-B94B-0163-D0FF-41929AB5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864360"/>
            <a:ext cx="9314049" cy="41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469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94EE-0880-A9B2-AF81-6C585CF1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0712-F258-C454-733A-A6521BD0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understand the importance of the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5313488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625A-A0E6-162C-A239-F560A64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improve the Max Sum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35CD-E0EE-AF71-8B85-9348F784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85900"/>
            <a:ext cx="10566400" cy="3886200"/>
          </a:xfrm>
        </p:spPr>
        <p:txBody>
          <a:bodyPr/>
          <a:lstStyle/>
          <a:p>
            <a:r>
              <a:rPr lang="en-US" dirty="0"/>
              <a:t>We can remove a loop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357D29-3A5B-0194-184E-409FA418F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3014" r="18906" b="7919"/>
          <a:stretch/>
        </p:blipFill>
        <p:spPr>
          <a:xfrm>
            <a:off x="1423851" y="2023587"/>
            <a:ext cx="6230983" cy="48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7763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EA91-290C-A3D5-9D9B-9F89D57D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Estimate the Big 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700FE-6A9B-BE78-0915-E8B0ED47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663336"/>
            <a:ext cx="5122506" cy="1328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59A3A-949C-7176-A10D-F86D9D84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77" y="1663335"/>
            <a:ext cx="4677070" cy="132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B1AA6-8740-4433-E6D4-8C2072D6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568157"/>
            <a:ext cx="5114432" cy="1328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BA907-39B1-B580-9226-BB4D6DE11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477" y="3429000"/>
            <a:ext cx="4951912" cy="1266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77299-B3DF-F2C7-38A4-99DC10022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26" y="5091978"/>
            <a:ext cx="4908580" cy="1627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245C8-2DE4-2096-5445-B8D69A6F1E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88"/>
          <a:stretch/>
        </p:blipFill>
        <p:spPr>
          <a:xfrm>
            <a:off x="6996143" y="4896214"/>
            <a:ext cx="4908580" cy="1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1185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9825-34A2-3917-0F5E-E4B5F72E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log N version of Sum of sub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4577-C1AA-B1B3-88AF-59C7AACC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8D900-925B-A0FE-642F-84C8EB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9" y="2627085"/>
            <a:ext cx="5243287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15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0BDF-23AB-6AC5-CECE-A56C584C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088C-16F8-FD26-6B32-A661CF05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Efficiency and Performance Optimization</a:t>
            </a:r>
          </a:p>
          <a:p>
            <a:r>
              <a:rPr lang="en-US" b="1" i="0" dirty="0">
                <a:effectLst/>
                <a:latin typeface="Söhne"/>
              </a:rPr>
              <a:t>Algorithm Selection</a:t>
            </a:r>
          </a:p>
          <a:p>
            <a:r>
              <a:rPr lang="en-US" b="1" i="0" dirty="0">
                <a:effectLst/>
                <a:latin typeface="Söhne"/>
              </a:rPr>
              <a:t>Scalability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Resource Management</a:t>
            </a:r>
          </a:p>
          <a:p>
            <a:r>
              <a:rPr lang="en-US" b="1" i="0" dirty="0">
                <a:effectLst/>
                <a:latin typeface="Söhne"/>
              </a:rPr>
              <a:t>Benchmarking and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694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80B2-9AD7-3345-83B5-BC8F26AE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160C-91BB-B054-0588-86F0A29F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Big O notation is a mathematical notation used to describe the upper bound or worst-case behavior of an algorithm in terms of its time or space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an asymptotic upper limit on the growth rate of the algorithm's resource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other words, for a given input size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greater than some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constant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run-time of that algorithm will never be larger than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×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en-US" sz="2400" dirty="0"/>
              <a:t>Given functions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 </a:t>
            </a:r>
            <a:r>
              <a:rPr lang="en-US" altLang="en-US" sz="2400" dirty="0"/>
              <a:t>and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US" sz="2400" dirty="0">
                <a:sym typeface="Symbol" pitchFamily="2" charset="2"/>
              </a:rPr>
              <a:t>, </a:t>
            </a:r>
            <a:r>
              <a:rPr lang="en-US" altLang="en-US" sz="2400" dirty="0"/>
              <a:t>we say that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 </a:t>
            </a:r>
            <a:r>
              <a:rPr lang="en-US" altLang="en-US" sz="2400" dirty="0"/>
              <a:t>is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))</a:t>
            </a:r>
            <a:r>
              <a:rPr lang="en-US" altLang="en-US" sz="2400" dirty="0">
                <a:sym typeface="Symbol" pitchFamily="2" charset="2"/>
              </a:rPr>
              <a:t> </a:t>
            </a:r>
            <a:r>
              <a:rPr lang="en-US" altLang="en-US" sz="2400" dirty="0"/>
              <a:t>if there are positive constants</a:t>
            </a:r>
            <a:br>
              <a:rPr lang="en-US" altLang="en-US" sz="2400" dirty="0"/>
            </a:b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altLang="en-US" sz="2400" dirty="0"/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en-US" sz="2400" dirty="0"/>
              <a:t> such that</a:t>
            </a:r>
          </a:p>
          <a:p>
            <a:pPr>
              <a:buFont typeface="Wingdings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  <a:sym typeface="Symbol" pitchFamily="2" charset="2"/>
              </a:rPr>
              <a:t>	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2" charset="2"/>
                <a:sym typeface="Symbol" pitchFamily="2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cg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  </a:t>
            </a:r>
            <a:r>
              <a:rPr lang="en-US" altLang="en-US" sz="2400" dirty="0"/>
              <a:t>for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 </a:t>
            </a:r>
            <a:r>
              <a:rPr lang="en-US" altLang="en-US" sz="2400" dirty="0">
                <a:latin typeface="Symbol" pitchFamily="2" charset="2"/>
                <a:sym typeface="Symbol" pitchFamily="2" charset="2"/>
              </a:rPr>
              <a:t>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sym typeface="Symbol" pitchFamily="2" charset="2"/>
              </a:rPr>
              <a:t>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39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DAA1-985E-089C-6D07-A969820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2E16-64B8-4857-9279-E751FC8B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Example: 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400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US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US" sz="2400" dirty="0">
                <a:sym typeface="Symbol" pitchFamily="2" charset="2"/>
              </a:rPr>
              <a:t> is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US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itchFamily="2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itchFamily="2" charset="2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 2)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 2)</a:t>
            </a:r>
          </a:p>
          <a:p>
            <a:pPr lvl="1"/>
            <a:r>
              <a:rPr lang="en-US" altLang="en-US" sz="2000" dirty="0"/>
              <a:t>Pick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c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3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000" b="1" baseline="-25000" dirty="0">
                <a:latin typeface="Times New Roman" panose="02020603050405020304" pitchFamily="18" charset="0"/>
                <a:sym typeface="Symbol" pitchFamily="2" charset="2"/>
              </a:rPr>
              <a:t>0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sym typeface="Symbol" pitchFamily="2" charset="2"/>
            </a:endParaRPr>
          </a:p>
          <a:p>
            <a:r>
              <a:rPr lang="en-US" altLang="en-US" sz="2400" dirty="0"/>
              <a:t>Example: the function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400" dirty="0">
                <a:sym typeface="Symbol" pitchFamily="2" charset="2"/>
              </a:rPr>
              <a:t>is not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itchFamily="2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itchFamily="2" charset="2"/>
            </a:endParaRP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n </a:t>
            </a:r>
            <a:r>
              <a:rPr lang="en-US" altLang="en-US" sz="2000" dirty="0">
                <a:latin typeface="Symbol" pitchFamily="2" charset="2"/>
                <a:sym typeface="Symbol" pitchFamily="2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c</a:t>
            </a:r>
            <a:endParaRPr lang="en-US" altLang="en-US" sz="2000" dirty="0">
              <a:latin typeface="Times New Roman" panose="02020603050405020304" pitchFamily="18" charset="0"/>
              <a:sym typeface="Symbol" pitchFamily="2" charset="2"/>
            </a:endParaRPr>
          </a:p>
          <a:p>
            <a:pPr lvl="1"/>
            <a:r>
              <a:rPr lang="en-US" altLang="en-US" sz="2000" dirty="0"/>
              <a:t>The above inequality cannot be satisfied since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altLang="en-US" sz="2000" dirty="0"/>
              <a:t> must be a constant </a:t>
            </a:r>
          </a:p>
          <a:p>
            <a:endParaRPr lang="en-US" alt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149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47CE-AB6F-4C1F-9D3D-28180DE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8684-417F-4A4B-2CBD-C58A8651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75000"/>
            </a:pPr>
            <a:r>
              <a:rPr lang="en-US" altLang="en-US" sz="3000" dirty="0">
                <a:latin typeface="Tahoma" panose="020B0604030504040204" pitchFamily="34" charset="0"/>
              </a:rPr>
              <a:t>7n-2 is O(n)</a:t>
            </a:r>
          </a:p>
          <a:p>
            <a:pPr marL="0" indent="0">
              <a:buClr>
                <a:schemeClr val="accent2"/>
              </a:buClr>
              <a:buSzPct val="75000"/>
              <a:buNone/>
            </a:pPr>
            <a:r>
              <a:rPr lang="en-US" altLang="en-US" sz="3000" dirty="0">
                <a:latin typeface="Tahoma" panose="020B0604030504040204" pitchFamily="34" charset="0"/>
              </a:rPr>
              <a:t>	need c &gt; 0 and n</a:t>
            </a:r>
            <a:r>
              <a:rPr lang="en-US" altLang="en-US" sz="3000" baseline="-25000" dirty="0">
                <a:latin typeface="Tahoma" panose="020B0604030504040204" pitchFamily="34" charset="0"/>
              </a:rPr>
              <a:t>0</a:t>
            </a:r>
            <a:r>
              <a:rPr lang="en-US" altLang="en-US" sz="3000" dirty="0">
                <a:latin typeface="Tahoma" panose="020B0604030504040204" pitchFamily="34" charset="0"/>
              </a:rPr>
              <a:t>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 1 such that</a:t>
            </a:r>
            <a:r>
              <a:rPr lang="en-US" altLang="en-US" sz="3000" dirty="0">
                <a:latin typeface="Tahoma" panose="020B0604030504040204" pitchFamily="34" charset="0"/>
              </a:rPr>
              <a:t> 7n-2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 </a:t>
            </a:r>
            <a:r>
              <a:rPr lang="en-US" altLang="en-US" sz="3000" dirty="0" err="1">
                <a:latin typeface="Tahoma" panose="020B0604030504040204" pitchFamily="34" charset="0"/>
                <a:sym typeface="Symbol" pitchFamily="2" charset="2"/>
              </a:rPr>
              <a:t>c</a:t>
            </a:r>
            <a:r>
              <a:rPr lang="en-US" altLang="en-US" sz="3000" dirty="0" err="1">
                <a:latin typeface="Tahoma" panose="020B0604030504040204" pitchFamily="34" charset="0"/>
                <a:cs typeface="Arial" panose="020B0604020202020204" pitchFamily="34" charset="0"/>
                <a:sym typeface="Symbol" pitchFamily="2" charset="2"/>
              </a:rPr>
              <a:t>•n</a:t>
            </a:r>
            <a:r>
              <a:rPr lang="en-US" altLang="en-US" sz="3000" dirty="0">
                <a:latin typeface="Tahoma" panose="020B0604030504040204" pitchFamily="34" charset="0"/>
                <a:cs typeface="Arial" panose="020B0604020202020204" pitchFamily="34" charset="0"/>
                <a:sym typeface="Symbol" pitchFamily="2" charset="2"/>
              </a:rPr>
              <a:t> for n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 n</a:t>
            </a:r>
            <a:r>
              <a:rPr lang="en-US" altLang="en-US" sz="3000" baseline="-25000" dirty="0">
                <a:latin typeface="Tahoma" panose="020B0604030504040204" pitchFamily="34" charset="0"/>
                <a:sym typeface="Symbol" pitchFamily="2" charset="2"/>
              </a:rPr>
              <a:t>0</a:t>
            </a:r>
            <a:endParaRPr lang="en-US" altLang="en-US" sz="3000" dirty="0">
              <a:latin typeface="Tahoma" panose="020B0604030504040204" pitchFamily="34" charset="0"/>
              <a:sym typeface="Symbol" pitchFamily="2" charset="2"/>
            </a:endParaRPr>
          </a:p>
          <a:p>
            <a:pPr marL="0" indent="0">
              <a:buClr>
                <a:schemeClr val="accent2"/>
              </a:buClr>
              <a:buSzPct val="75000"/>
              <a:buNone/>
            </a:pP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	this is true for c = 7 and </a:t>
            </a:r>
            <a:r>
              <a:rPr lang="en-US" altLang="en-US" sz="3000" dirty="0">
                <a:latin typeface="Tahoma" panose="020B0604030504040204" pitchFamily="34" charset="0"/>
              </a:rPr>
              <a:t>n</a:t>
            </a:r>
            <a:r>
              <a:rPr lang="en-US" altLang="en-US" sz="3000" baseline="-25000" dirty="0">
                <a:latin typeface="Tahoma" panose="020B0604030504040204" pitchFamily="34" charset="0"/>
              </a:rPr>
              <a:t>0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 = 1</a:t>
            </a:r>
          </a:p>
          <a:p>
            <a:pPr marL="0" indent="0">
              <a:buClr>
                <a:schemeClr val="accent2"/>
              </a:buClr>
              <a:buSzPct val="75000"/>
              <a:buNone/>
            </a:pPr>
            <a:endParaRPr lang="en-US" altLang="en-US" sz="3000" baseline="-25000" dirty="0">
              <a:latin typeface="Tahoma" panose="020B0604030504040204" pitchFamily="34" charset="0"/>
            </a:endParaRPr>
          </a:p>
          <a:p>
            <a:pPr>
              <a:buClr>
                <a:schemeClr val="accent2"/>
              </a:buClr>
              <a:buSzPct val="75000"/>
            </a:pPr>
            <a:r>
              <a:rPr lang="en-US" altLang="en-US" sz="3000" dirty="0">
                <a:latin typeface="Tahoma" panose="020B0604030504040204" pitchFamily="34" charset="0"/>
              </a:rPr>
              <a:t>3 log n + 5 is O(log n)</a:t>
            </a:r>
          </a:p>
          <a:p>
            <a:pPr>
              <a:buClr>
                <a:schemeClr val="accent2"/>
              </a:buClr>
              <a:buSzPct val="75000"/>
              <a:buNone/>
            </a:pPr>
            <a:r>
              <a:rPr lang="en-US" altLang="en-US" sz="3000" dirty="0">
                <a:latin typeface="Tahoma" panose="020B0604030504040204" pitchFamily="34" charset="0"/>
              </a:rPr>
              <a:t>	need c &gt; 0 and n</a:t>
            </a:r>
            <a:r>
              <a:rPr lang="en-US" altLang="en-US" sz="3000" baseline="-25000" dirty="0">
                <a:latin typeface="Tahoma" panose="020B0604030504040204" pitchFamily="34" charset="0"/>
              </a:rPr>
              <a:t>0</a:t>
            </a:r>
            <a:r>
              <a:rPr lang="en-US" altLang="en-US" sz="3000" dirty="0">
                <a:latin typeface="Tahoma" panose="020B0604030504040204" pitchFamily="34" charset="0"/>
              </a:rPr>
              <a:t>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 1 such that</a:t>
            </a:r>
            <a:r>
              <a:rPr lang="en-US" altLang="en-US" sz="3000" dirty="0">
                <a:latin typeface="Tahoma" panose="020B0604030504040204" pitchFamily="34" charset="0"/>
              </a:rPr>
              <a:t> 3 log n + 5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 </a:t>
            </a:r>
            <a:r>
              <a:rPr lang="en-US" altLang="en-US" sz="3000" dirty="0" err="1">
                <a:latin typeface="Tahoma" panose="020B0604030504040204" pitchFamily="34" charset="0"/>
                <a:sym typeface="Symbol" pitchFamily="2" charset="2"/>
              </a:rPr>
              <a:t>c</a:t>
            </a:r>
            <a:r>
              <a:rPr lang="en-US" altLang="en-US" sz="3000" dirty="0" err="1">
                <a:latin typeface="Tahoma" panose="020B0604030504040204" pitchFamily="34" charset="0"/>
                <a:cs typeface="Arial" panose="020B0604020202020204" pitchFamily="34" charset="0"/>
                <a:sym typeface="Symbol" pitchFamily="2" charset="2"/>
              </a:rPr>
              <a:t>•log</a:t>
            </a:r>
            <a:r>
              <a:rPr lang="en-US" altLang="en-US" sz="3000" dirty="0">
                <a:latin typeface="Tahoma" panose="020B0604030504040204" pitchFamily="34" charset="0"/>
                <a:cs typeface="Arial" panose="020B0604020202020204" pitchFamily="34" charset="0"/>
                <a:sym typeface="Symbol" pitchFamily="2" charset="2"/>
              </a:rPr>
              <a:t> n for n 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 n</a:t>
            </a:r>
            <a:r>
              <a:rPr lang="en-US" altLang="en-US" sz="3000" baseline="-25000" dirty="0">
                <a:latin typeface="Tahoma" panose="020B0604030504040204" pitchFamily="34" charset="0"/>
                <a:sym typeface="Symbol" pitchFamily="2" charset="2"/>
              </a:rPr>
              <a:t>0</a:t>
            </a:r>
            <a:endParaRPr lang="en-US" altLang="en-US" sz="3000" dirty="0">
              <a:latin typeface="Tahoma" panose="020B0604030504040204" pitchFamily="34" charset="0"/>
              <a:sym typeface="Symbol" pitchFamily="2" charset="2"/>
            </a:endParaRPr>
          </a:p>
          <a:p>
            <a:pPr>
              <a:buClr>
                <a:schemeClr val="accent2"/>
              </a:buClr>
              <a:buSzPct val="75000"/>
              <a:buNone/>
            </a:pP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	this is true for c = 8 and </a:t>
            </a:r>
            <a:r>
              <a:rPr lang="en-US" altLang="en-US" sz="3000" dirty="0">
                <a:latin typeface="Tahoma" panose="020B0604030504040204" pitchFamily="34" charset="0"/>
              </a:rPr>
              <a:t>n</a:t>
            </a:r>
            <a:r>
              <a:rPr lang="en-US" altLang="en-US" sz="3000" baseline="-25000" dirty="0">
                <a:latin typeface="Tahoma" panose="020B0604030504040204" pitchFamily="34" charset="0"/>
              </a:rPr>
              <a:t>0</a:t>
            </a:r>
            <a:r>
              <a:rPr lang="en-US" altLang="en-US" sz="3000" dirty="0">
                <a:latin typeface="Tahoma" panose="020B0604030504040204" pitchFamily="34" charset="0"/>
                <a:sym typeface="Symbol" pitchFamily="2" charset="2"/>
              </a:rPr>
              <a:t> = 2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963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50CA-0036-8BB6-4130-267F2D85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E637-9271-0A64-56B8-B71A8CD4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E1558-9223-7ADE-D3FD-1F26660B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29" y="1910443"/>
            <a:ext cx="6643687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55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47263</TotalTime>
  <Words>1962</Words>
  <Application>Microsoft Office PowerPoint</Application>
  <PresentationFormat>Widescreen</PresentationFormat>
  <Paragraphs>253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IS and T Theme</vt:lpstr>
      <vt:lpstr>Custom Design</vt:lpstr>
      <vt:lpstr>Analysis of Algorithms Week 3</vt:lpstr>
      <vt:lpstr>Topics</vt:lpstr>
      <vt:lpstr>Introduction</vt:lpstr>
      <vt:lpstr>What to analyze?</vt:lpstr>
      <vt:lpstr>Importance of analysis</vt:lpstr>
      <vt:lpstr>Big O notation</vt:lpstr>
      <vt:lpstr>Examples</vt:lpstr>
      <vt:lpstr>More examples</vt:lpstr>
      <vt:lpstr>Examples</vt:lpstr>
      <vt:lpstr>Big Omega and Theta</vt:lpstr>
      <vt:lpstr>Formally</vt:lpstr>
      <vt:lpstr>PowerPoint Presentation</vt:lpstr>
      <vt:lpstr>Best, Worst, and Average-Case Analysis</vt:lpstr>
      <vt:lpstr>Space complexity</vt:lpstr>
      <vt:lpstr>Auxiliary Space vs. Space Complexity </vt:lpstr>
      <vt:lpstr>Space vs. Time complexity</vt:lpstr>
      <vt:lpstr>Optimize space usage</vt:lpstr>
      <vt:lpstr>Computing Time Complexity</vt:lpstr>
      <vt:lpstr>How to compute the complexity?</vt:lpstr>
      <vt:lpstr>How to compute the complexity? Cont’d</vt:lpstr>
      <vt:lpstr>Maximum Subsequence Sum Problem </vt:lpstr>
      <vt:lpstr>Let's digest this </vt:lpstr>
      <vt:lpstr>Possible scenarios</vt:lpstr>
      <vt:lpstr>Why is this important?</vt:lpstr>
      <vt:lpstr>More precisely</vt:lpstr>
      <vt:lpstr>Running-Time Calculations </vt:lpstr>
      <vt:lpstr>A simple program to illustrate</vt:lpstr>
      <vt:lpstr>How do we calculate the run time cost?</vt:lpstr>
      <vt:lpstr>But we do not need a precise answer, we estimate</vt:lpstr>
      <vt:lpstr>General rules for computing run time</vt:lpstr>
      <vt:lpstr>PowerPoint Presentation</vt:lpstr>
      <vt:lpstr>PowerPoint Presentation</vt:lpstr>
      <vt:lpstr>Function calls – recursive functions</vt:lpstr>
      <vt:lpstr>Bad recursive function</vt:lpstr>
      <vt:lpstr>Analysis is simple</vt:lpstr>
      <vt:lpstr>Terrible time complexity</vt:lpstr>
      <vt:lpstr>Big O notation rules</vt:lpstr>
      <vt:lpstr>Let’s take Maximum Subsequence Sum Problem </vt:lpstr>
      <vt:lpstr>O(N3) Version</vt:lpstr>
      <vt:lpstr>Run time</vt:lpstr>
      <vt:lpstr>Let’s analyze the algorithm</vt:lpstr>
      <vt:lpstr>PowerPoint Presentation</vt:lpstr>
      <vt:lpstr>PowerPoint Presentation</vt:lpstr>
      <vt:lpstr>By Now</vt:lpstr>
      <vt:lpstr>We can improve the Max Sum algorithm</vt:lpstr>
      <vt:lpstr>Exercise – Estimate the Big O </vt:lpstr>
      <vt:lpstr>N log N version of Sum of sub array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Jayantha Kumara, Ph.D.</cp:lastModifiedBy>
  <cp:revision>602</cp:revision>
  <dcterms:created xsi:type="dcterms:W3CDTF">2016-09-19T16:42:28Z</dcterms:created>
  <dcterms:modified xsi:type="dcterms:W3CDTF">2024-02-17T03:04:23Z</dcterms:modified>
</cp:coreProperties>
</file>