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A2"/>
    <a:srgbClr val="7E43B9"/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1/22/24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Arrays and Linked Lists</a:t>
            </a:r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313-C226-5C38-0B8D-6E608E9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7EC7-1EB7-01E2-907B-24F079CE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3D array of 2x2x2</a:t>
            </a:r>
          </a:p>
          <a:p>
            <a:r>
              <a:rPr lang="en-US" dirty="0"/>
              <a:t>And store the value 24 in the cell indexed by 1,1,1,0</a:t>
            </a:r>
          </a:p>
        </p:txBody>
      </p:sp>
    </p:spTree>
    <p:extLst>
      <p:ext uri="{BB962C8B-B14F-4D97-AF65-F5344CB8AC3E}">
        <p14:creationId xmlns:p14="http://schemas.microsoft.com/office/powerpoint/2010/main" val="23685982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E7F3-EE8D-2476-9FCD-795125FB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D77E-BDFE-4DE4-F2D5-E6663926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3D array of 2x2x2</a:t>
            </a:r>
          </a:p>
          <a:p>
            <a:r>
              <a:rPr lang="en-US" dirty="0"/>
              <a:t>And store the value 24 in the cell indexed by 1,1,1,0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my3DArray[2][2][2]; // create an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my3DArray[1][1][0] = 24; // assign 24 in the cell that is requested</a:t>
            </a:r>
          </a:p>
        </p:txBody>
      </p:sp>
    </p:spTree>
    <p:extLst>
      <p:ext uri="{BB962C8B-B14F-4D97-AF65-F5344CB8AC3E}">
        <p14:creationId xmlns:p14="http://schemas.microsoft.com/office/powerpoint/2010/main" val="26927224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910C-F2D3-6B9F-0102-776540AC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3D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154F-1FF8-C6E3-04E3-A505A6FD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78DD"/>
                </a:solidFill>
                <a:effectLst/>
              </a:rPr>
              <a:t>int</a:t>
            </a:r>
            <a:r>
              <a:rPr lang="en-US" dirty="0"/>
              <a:t> test[</a:t>
            </a:r>
            <a:r>
              <a:rPr lang="en-US" dirty="0">
                <a:solidFill>
                  <a:srgbClr val="D19A66"/>
                </a:solidFill>
                <a:effectLst/>
              </a:rPr>
              <a:t>2</a:t>
            </a:r>
            <a:r>
              <a:rPr lang="en-US" dirty="0"/>
              <a:t>][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][</a:t>
            </a:r>
            <a:r>
              <a:rPr lang="en-US" dirty="0">
                <a:solidFill>
                  <a:srgbClr val="D19A66"/>
                </a:solidFill>
                <a:effectLst/>
              </a:rPr>
              <a:t>4</a:t>
            </a:r>
            <a:r>
              <a:rPr lang="en-US" dirty="0"/>
              <a:t>] = { </a:t>
            </a:r>
          </a:p>
          <a:p>
            <a:pPr marL="0" indent="0">
              <a:buNone/>
            </a:pPr>
            <a:r>
              <a:rPr lang="en-US" dirty="0"/>
              <a:t>			{ {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}, {</a:t>
            </a:r>
            <a:r>
              <a:rPr lang="en-US" dirty="0">
                <a:solidFill>
                  <a:srgbClr val="D19A66"/>
                </a:solidFill>
                <a:effectLst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-3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11</a:t>
            </a:r>
            <a:r>
              <a:rPr lang="en-US" dirty="0"/>
              <a:t>}, {</a:t>
            </a:r>
            <a:r>
              <a:rPr lang="en-US" dirty="0">
                <a:solidFill>
                  <a:srgbClr val="D19A66"/>
                </a:solidFill>
                <a:effectLst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12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23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2</a:t>
            </a:r>
            <a:r>
              <a:rPr lang="en-US" dirty="0"/>
              <a:t>} }, </a:t>
            </a:r>
          </a:p>
          <a:p>
            <a:pPr marL="0" indent="0">
              <a:buNone/>
            </a:pPr>
            <a:r>
              <a:rPr lang="en-US" dirty="0"/>
              <a:t>			{ {</a:t>
            </a:r>
            <a:r>
              <a:rPr lang="en-US" dirty="0">
                <a:solidFill>
                  <a:srgbClr val="D19A66"/>
                </a:solidFill>
                <a:effectLst/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56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}, {</a:t>
            </a:r>
            <a:r>
              <a:rPr lang="en-US" dirty="0">
                <a:solidFill>
                  <a:srgbClr val="D19A66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5</a:t>
            </a:r>
            <a:r>
              <a:rPr lang="en-US" dirty="0"/>
              <a:t>}, {</a:t>
            </a:r>
            <a:r>
              <a:rPr lang="en-US" dirty="0">
                <a:solidFill>
                  <a:srgbClr val="D19A66"/>
                </a:solidFill>
                <a:effectLst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D19A66"/>
                </a:solidFill>
                <a:effectLst/>
              </a:rPr>
              <a:t>9</a:t>
            </a:r>
            <a:r>
              <a:rPr lang="en-US" dirty="0"/>
              <a:t>} }</a:t>
            </a:r>
          </a:p>
          <a:p>
            <a:pPr marL="0" indent="0">
              <a:buNone/>
            </a:pPr>
            <a:r>
              <a:rPr lang="en-US" dirty="0"/>
              <a:t> 			}; // assigning all the values at the time of declaration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note the order in which we arrange the inner {s and the number of elements in each inner arrays</a:t>
            </a:r>
          </a:p>
        </p:txBody>
      </p:sp>
    </p:spTree>
    <p:extLst>
      <p:ext uri="{BB962C8B-B14F-4D97-AF65-F5344CB8AC3E}">
        <p14:creationId xmlns:p14="http://schemas.microsoft.com/office/powerpoint/2010/main" val="20194302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1C06-9BA2-F9B2-DD6A-005C3ED8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0725-5B94-34CF-AEF8-12C9D903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0"/>
            <a:ext cx="10566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DDBE"/>
                </a:solidFill>
                <a:effectLst/>
              </a:rPr>
              <a:t>// C++ Program to Store value entered by user  in a 3D array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61AEEE"/>
                </a:solidFill>
                <a:effectLst/>
              </a:rPr>
              <a:t>#include </a:t>
            </a:r>
            <a:r>
              <a:rPr lang="en-US" sz="1800" dirty="0">
                <a:solidFill>
                  <a:srgbClr val="98C379"/>
                </a:solidFill>
                <a:effectLst/>
              </a:rPr>
              <a:t>&lt;iostream&gt;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678DD"/>
                </a:solidFill>
                <a:effectLst/>
              </a:rPr>
              <a:t>using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678DD"/>
                </a:solidFill>
                <a:effectLst/>
              </a:rPr>
              <a:t>namespace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E6C07B"/>
                </a:solidFill>
                <a:effectLst/>
              </a:rPr>
              <a:t>std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678DD"/>
                </a:solidFill>
                <a:effectLst/>
              </a:rPr>
              <a:t>int</a:t>
            </a:r>
            <a:r>
              <a:rPr lang="en-US" sz="1800" dirty="0">
                <a:effectLst/>
              </a:rPr>
              <a:t> </a:t>
            </a:r>
            <a:r>
              <a:rPr lang="en-US" sz="1800" dirty="0">
                <a:solidFill>
                  <a:srgbClr val="61AEEE"/>
                </a:solidFill>
                <a:effectLst/>
              </a:rPr>
              <a:t>main</a:t>
            </a:r>
            <a:r>
              <a:rPr lang="en-US" sz="1800" dirty="0">
                <a:effectLst/>
              </a:rPr>
              <a:t>() </a:t>
            </a: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DDBE"/>
                </a:solidFill>
              </a:rPr>
              <a:t>     </a:t>
            </a:r>
            <a:r>
              <a:rPr lang="en-US" sz="1800" dirty="0">
                <a:solidFill>
                  <a:srgbClr val="FFDDBE"/>
                </a:solidFill>
                <a:effectLst/>
              </a:rPr>
              <a:t>// This array can store </a:t>
            </a:r>
            <a:r>
              <a:rPr lang="en-US" sz="1800" dirty="0" err="1">
                <a:solidFill>
                  <a:srgbClr val="FFDDBE"/>
                </a:solidFill>
                <a:effectLst/>
              </a:rPr>
              <a:t>upto</a:t>
            </a:r>
            <a:r>
              <a:rPr lang="en-US" sz="1800" dirty="0">
                <a:solidFill>
                  <a:srgbClr val="FFDDBE"/>
                </a:solidFill>
                <a:effectLst/>
              </a:rPr>
              <a:t> 12 elements (2x3x2)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678DD"/>
                </a:solidFill>
                <a:effectLst/>
              </a:rPr>
              <a:t>     int</a:t>
            </a:r>
            <a:r>
              <a:rPr lang="en-US" sz="1800" dirty="0"/>
              <a:t> test[</a:t>
            </a:r>
            <a:r>
              <a:rPr lang="en-US" sz="1800" dirty="0">
                <a:solidFill>
                  <a:srgbClr val="D19A66"/>
                </a:solidFill>
                <a:effectLst/>
              </a:rPr>
              <a:t>2</a:t>
            </a:r>
            <a:r>
              <a:rPr lang="en-US" sz="1800" dirty="0"/>
              <a:t>][</a:t>
            </a:r>
            <a:r>
              <a:rPr lang="en-US" sz="1800" dirty="0">
                <a:solidFill>
                  <a:srgbClr val="D19A66"/>
                </a:solidFill>
                <a:effectLst/>
              </a:rPr>
              <a:t>3</a:t>
            </a:r>
            <a:r>
              <a:rPr lang="en-US" sz="1800" dirty="0"/>
              <a:t>][</a:t>
            </a:r>
            <a:r>
              <a:rPr lang="en-US" sz="1800" dirty="0">
                <a:solidFill>
                  <a:srgbClr val="D19A66"/>
                </a:solidFill>
                <a:effectLst/>
              </a:rPr>
              <a:t>2</a:t>
            </a:r>
            <a:r>
              <a:rPr lang="en-US" sz="1800" dirty="0"/>
              <a:t>] = { { {</a:t>
            </a:r>
            <a:r>
              <a:rPr lang="en-US" sz="1800" dirty="0">
                <a:solidFill>
                  <a:srgbClr val="D19A66"/>
                </a:solidFill>
                <a:effectLst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D19A66"/>
                </a:solidFill>
                <a:effectLst/>
              </a:rPr>
              <a:t>2</a:t>
            </a:r>
            <a:r>
              <a:rPr lang="en-US" sz="1800" dirty="0"/>
              <a:t>}, {</a:t>
            </a:r>
            <a:r>
              <a:rPr lang="en-US" sz="1800" dirty="0">
                <a:solidFill>
                  <a:srgbClr val="D19A66"/>
                </a:solidFill>
                <a:effectLst/>
              </a:rPr>
              <a:t>3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D19A66"/>
                </a:solidFill>
                <a:effectLst/>
              </a:rPr>
              <a:t>4</a:t>
            </a:r>
            <a:r>
              <a:rPr lang="en-US" sz="1800" dirty="0"/>
              <a:t>}, {</a:t>
            </a:r>
            <a:r>
              <a:rPr lang="en-US" sz="1800" dirty="0">
                <a:solidFill>
                  <a:srgbClr val="D19A66"/>
                </a:solidFill>
                <a:effectLst/>
              </a:rPr>
              <a:t>5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D19A66"/>
                </a:solidFill>
                <a:effectLst/>
              </a:rPr>
              <a:t>6</a:t>
            </a:r>
            <a:r>
              <a:rPr lang="en-US" sz="1800" dirty="0"/>
              <a:t>} }, { {</a:t>
            </a:r>
            <a:r>
              <a:rPr lang="en-US" sz="1800" dirty="0">
                <a:solidFill>
                  <a:srgbClr val="D19A66"/>
                </a:solidFill>
                <a:effectLst/>
              </a:rPr>
              <a:t>7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D19A66"/>
                </a:solidFill>
                <a:effectLst/>
              </a:rPr>
              <a:t>8</a:t>
            </a:r>
            <a:r>
              <a:rPr lang="en-US" sz="1800" dirty="0"/>
              <a:t>}, {</a:t>
            </a:r>
            <a:r>
              <a:rPr lang="en-US" sz="1800" dirty="0">
                <a:solidFill>
                  <a:srgbClr val="D19A66"/>
                </a:solidFill>
                <a:effectLst/>
              </a:rPr>
              <a:t>9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D19A66"/>
                </a:solidFill>
                <a:effectLst/>
              </a:rPr>
              <a:t>10</a:t>
            </a:r>
            <a:r>
              <a:rPr lang="en-US" sz="1800" dirty="0"/>
              <a:t>}, {</a:t>
            </a:r>
            <a:r>
              <a:rPr lang="en-US" sz="1800" dirty="0">
                <a:solidFill>
                  <a:srgbClr val="D19A66"/>
                </a:solidFill>
                <a:effectLst/>
              </a:rPr>
              <a:t>11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D19A66"/>
                </a:solidFill>
                <a:effectLst/>
              </a:rPr>
              <a:t>12</a:t>
            </a:r>
            <a:r>
              <a:rPr lang="en-US" sz="1800" dirty="0"/>
              <a:t>} } 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DDBE"/>
                </a:solidFill>
                <a:effectLst/>
              </a:rPr>
              <a:t>     </a:t>
            </a:r>
            <a:r>
              <a:rPr lang="en-US" sz="1800" dirty="0">
                <a:solidFill>
                  <a:srgbClr val="C678DD"/>
                </a:solidFill>
                <a:effectLst/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678DD"/>
                </a:solidFill>
                <a:effectLst/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D19A66"/>
                </a:solidFill>
                <a:effectLst/>
              </a:rPr>
              <a:t>0</a:t>
            </a:r>
            <a:r>
              <a:rPr lang="en-US" sz="1800" dirty="0"/>
              <a:t>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>
                <a:solidFill>
                  <a:srgbClr val="D19A66"/>
                </a:solidFill>
                <a:effectLst/>
              </a:rPr>
              <a:t>2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678DD"/>
                </a:solidFill>
                <a:effectLst/>
              </a:rPr>
              <a:t>          for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678DD"/>
                </a:solidFill>
                <a:effectLst/>
              </a:rPr>
              <a:t>int</a:t>
            </a:r>
            <a:r>
              <a:rPr lang="en-US" sz="1800" dirty="0"/>
              <a:t> j = </a:t>
            </a:r>
            <a:r>
              <a:rPr lang="en-US" sz="1800" dirty="0">
                <a:solidFill>
                  <a:srgbClr val="D19A66"/>
                </a:solidFill>
                <a:effectLst/>
              </a:rPr>
              <a:t>0</a:t>
            </a:r>
            <a:r>
              <a:rPr lang="en-US" sz="1800" dirty="0"/>
              <a:t>; j &lt; </a:t>
            </a:r>
            <a:r>
              <a:rPr lang="en-US" sz="1800" dirty="0">
                <a:solidFill>
                  <a:srgbClr val="D19A66"/>
                </a:solidFill>
                <a:effectLst/>
              </a:rPr>
              <a:t>3</a:t>
            </a:r>
            <a:r>
              <a:rPr lang="en-US" sz="1800" dirty="0"/>
              <a:t>; ++j) {</a:t>
            </a:r>
          </a:p>
          <a:p>
            <a:pPr marL="0" indent="0">
              <a:buNone/>
            </a:pPr>
            <a:r>
              <a:rPr lang="en-US" sz="1800" dirty="0"/>
              <a:t>	 </a:t>
            </a:r>
            <a:r>
              <a:rPr lang="en-US" sz="1800" dirty="0">
                <a:solidFill>
                  <a:srgbClr val="C678DD"/>
                </a:solidFill>
                <a:effectLst/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678DD"/>
                </a:solidFill>
                <a:effectLst/>
              </a:rPr>
              <a:t>int</a:t>
            </a:r>
            <a:r>
              <a:rPr lang="en-US" sz="1800" dirty="0"/>
              <a:t> k = </a:t>
            </a:r>
            <a:r>
              <a:rPr lang="en-US" sz="1800" dirty="0">
                <a:solidFill>
                  <a:srgbClr val="D19A66"/>
                </a:solidFill>
                <a:effectLst/>
              </a:rPr>
              <a:t>0</a:t>
            </a:r>
            <a:r>
              <a:rPr lang="en-US" sz="1800" dirty="0"/>
              <a:t>; k &lt; </a:t>
            </a:r>
            <a:r>
              <a:rPr lang="en-US" sz="1800" dirty="0">
                <a:solidFill>
                  <a:srgbClr val="D19A66"/>
                </a:solidFill>
                <a:effectLst/>
              </a:rPr>
              <a:t>2</a:t>
            </a:r>
            <a:r>
              <a:rPr lang="en-US" sz="1800" dirty="0"/>
              <a:t>; ++k)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6C07B"/>
                </a:solidFill>
                <a:effectLst/>
              </a:rPr>
              <a:t>                        </a:t>
            </a:r>
            <a:r>
              <a:rPr lang="en-US" sz="1800" dirty="0" err="1">
                <a:solidFill>
                  <a:srgbClr val="E6C07B"/>
                </a:solidFill>
                <a:effectLst/>
              </a:rPr>
              <a:t>cout</a:t>
            </a:r>
            <a:r>
              <a:rPr lang="en-US" sz="1800" dirty="0"/>
              <a:t> &lt;&lt; </a:t>
            </a:r>
            <a:r>
              <a:rPr lang="en-US" sz="1800" dirty="0">
                <a:solidFill>
                  <a:srgbClr val="98C379"/>
                </a:solidFill>
                <a:effectLst/>
              </a:rPr>
              <a:t>"test["</a:t>
            </a:r>
            <a:r>
              <a:rPr lang="en-US" sz="1800" dirty="0"/>
              <a:t> &lt;&lt; </a:t>
            </a:r>
            <a:r>
              <a:rPr lang="en-US" sz="1800" dirty="0" err="1"/>
              <a:t>i</a:t>
            </a:r>
            <a:r>
              <a:rPr lang="en-US" sz="1800" dirty="0"/>
              <a:t> &lt;&lt; </a:t>
            </a:r>
            <a:r>
              <a:rPr lang="en-US" sz="1800" dirty="0">
                <a:solidFill>
                  <a:srgbClr val="98C379"/>
                </a:solidFill>
                <a:effectLst/>
              </a:rPr>
              <a:t>"]["</a:t>
            </a:r>
            <a:r>
              <a:rPr lang="en-US" sz="1800" dirty="0"/>
              <a:t> &lt;&lt; j &lt;&lt; </a:t>
            </a:r>
            <a:r>
              <a:rPr lang="en-US" sz="1800" dirty="0">
                <a:solidFill>
                  <a:srgbClr val="98C379"/>
                </a:solidFill>
                <a:effectLst/>
              </a:rPr>
              <a:t>"]["</a:t>
            </a:r>
            <a:r>
              <a:rPr lang="en-US" sz="1800" dirty="0"/>
              <a:t> &lt;&lt; k &lt;&lt; </a:t>
            </a:r>
            <a:r>
              <a:rPr lang="en-US" sz="1800" dirty="0">
                <a:solidFill>
                  <a:srgbClr val="98C379"/>
                </a:solidFill>
                <a:effectLst/>
              </a:rPr>
              <a:t>"] = "</a:t>
            </a:r>
            <a:r>
              <a:rPr lang="en-US" sz="1800" dirty="0"/>
              <a:t> &lt;&lt; test[</a:t>
            </a:r>
            <a:r>
              <a:rPr lang="en-US" sz="1800" dirty="0" err="1"/>
              <a:t>i</a:t>
            </a:r>
            <a:r>
              <a:rPr lang="en-US" sz="1800" dirty="0"/>
              <a:t>][j][k] &lt;&lt; </a:t>
            </a:r>
            <a:r>
              <a:rPr lang="en-US" sz="1800" dirty="0" err="1">
                <a:solidFill>
                  <a:srgbClr val="E6C07B"/>
                </a:solidFill>
                <a:effectLst/>
              </a:rPr>
              <a:t>endl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	        } </a:t>
            </a:r>
          </a:p>
          <a:p>
            <a:pPr marL="0" indent="0">
              <a:buNone/>
            </a:pPr>
            <a:r>
              <a:rPr lang="en-US" sz="1800" dirty="0"/>
              <a:t>	} </a:t>
            </a:r>
          </a:p>
          <a:p>
            <a:pPr marL="0" indent="0">
              <a:buNone/>
            </a:pPr>
            <a:r>
              <a:rPr lang="en-US" sz="1800" dirty="0"/>
              <a:t>       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678DD"/>
                </a:solidFill>
                <a:effectLst/>
              </a:rPr>
              <a:t>    return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D19A66"/>
                </a:solidFill>
                <a:effectLst/>
              </a:rPr>
              <a:t>0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682299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E003-3FC3-FC5C-0F0D-016F5634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326CE-40D9-7B2A-B46A-74951498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above example?</a:t>
            </a:r>
          </a:p>
        </p:txBody>
      </p:sp>
    </p:spTree>
    <p:extLst>
      <p:ext uri="{BB962C8B-B14F-4D97-AF65-F5344CB8AC3E}">
        <p14:creationId xmlns:p14="http://schemas.microsoft.com/office/powerpoint/2010/main" val="25889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EC77-AACD-9B25-D785-25658B0F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43947"/>
            <a:ext cx="10566400" cy="685800"/>
          </a:xfrm>
        </p:spPr>
        <p:txBody>
          <a:bodyPr/>
          <a:lstStyle/>
          <a:p>
            <a:r>
              <a:rPr lang="en-US" dirty="0"/>
              <a:t>Check your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EA63-D87A-9F60-C048-C5529BD1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219199"/>
            <a:ext cx="10566400" cy="38862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test[0][0][0] = 1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test[0][0][1]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test[0][1][0] = 3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test[0][1][1] =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test[0][2][0] = 5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test[0][2][1] = 6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test[1][0][0] = 7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test[1][0][1] = 8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test[1][1][0] = 9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test[1][1][1] = 10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test[1][2][0] = 11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test[1][2][1] = 12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092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17AE-3D0F-BB5D-6477-EFA3CCA5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0FC0-5305-2107-67F1-4502494A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know the size of the array that is required to store values in advance</a:t>
            </a:r>
          </a:p>
          <a:p>
            <a:r>
              <a:rPr lang="en-US" dirty="0"/>
              <a:t>How do you create the array?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38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A535-D5C0-89A6-B4A7-C52FD72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4AEA-3E64-B5B4-7681-68DAFC51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85900"/>
            <a:ext cx="105664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main() {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x, n; 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the number of items:" &lt;&lt; "\n"; 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&gt;&gt;n;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int(n); 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 " &lt;&lt; n &lt;&lt; " items"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(x = 0; x &lt; n; x++) {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[x];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40005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"You entered: ";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(x = 0; x &lt; n; x++) {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[x] &lt;&lt; " ";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return 0;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6830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D91A-5738-1E36-3471-E6FB5B1A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also can do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2B7A-2F62-DE46-6B77-EF106CD24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965" y="2209800"/>
            <a:ext cx="10566400" cy="38862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*array{ new int[5]{ 10, 7, 15, 3, 11 } }; </a:t>
            </a:r>
          </a:p>
        </p:txBody>
      </p:sp>
    </p:spTree>
    <p:extLst>
      <p:ext uri="{BB962C8B-B14F-4D97-AF65-F5344CB8AC3E}">
        <p14:creationId xmlns:p14="http://schemas.microsoft.com/office/powerpoint/2010/main" val="2954770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9F8F-ED6E-6B3C-CDF8-0DDD4C87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8CD3-24FD-200B-2439-3B0C058A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create an array that resizes as we increase the number of elements that we must store in the array?</a:t>
            </a:r>
          </a:p>
        </p:txBody>
      </p:sp>
    </p:spTree>
    <p:extLst>
      <p:ext uri="{BB962C8B-B14F-4D97-AF65-F5344CB8AC3E}">
        <p14:creationId xmlns:p14="http://schemas.microsoft.com/office/powerpoint/2010/main" val="35401754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arrays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Dynamic arrays</a:t>
            </a:r>
          </a:p>
          <a:p>
            <a:r>
              <a:rPr lang="en-US" dirty="0"/>
              <a:t>List (ADT)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4E13A5-E364-D9A6-0B1F-52EA835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3320513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E8BF-6A80-13F1-467A-7F93DF38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DC7F-DAB6-5BD7-3294-EE8EE064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The length of a dynamic array is set during the allocation time.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However, C++ doesn’t have a built-in mechanism of resizing an array once it has been allocated.</a:t>
            </a:r>
          </a:p>
          <a:p>
            <a:pPr algn="l"/>
            <a:endParaRPr lang="en-US" dirty="0">
              <a:solidFill>
                <a:srgbClr val="222222"/>
              </a:solidFill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One solution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 panose="020F0502020204030204" pitchFamily="34" charset="0"/>
              </a:rPr>
              <a:t>Can do this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by allocating a new array dynamically, copying over the elements, then erasing the old array.</a:t>
            </a: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Problem of the solution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This is prone to errors, inefficient and hence, try to avoid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890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155B-D0CD-149A-B273-FFE0CCE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real solution for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F07A-C083-C849-DE54-C0EBD43E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  <a:p>
            <a:pPr lvl="1"/>
            <a:r>
              <a:rPr lang="en-US" dirty="0"/>
              <a:t>List (Linked List)</a:t>
            </a:r>
          </a:p>
          <a:p>
            <a:pPr lvl="2"/>
            <a:r>
              <a:rPr lang="en-US" dirty="0"/>
              <a:t>Simple linked list</a:t>
            </a:r>
          </a:p>
          <a:p>
            <a:pPr lvl="2"/>
            <a:r>
              <a:rPr lang="en-US" dirty="0"/>
              <a:t>Doubly linked list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</a:t>
            </a:r>
          </a:p>
          <a:p>
            <a:pPr lvl="2"/>
            <a:r>
              <a:rPr lang="en-US" dirty="0"/>
              <a:t>FIFO</a:t>
            </a:r>
          </a:p>
          <a:p>
            <a:pPr lvl="2"/>
            <a:r>
              <a:rPr lang="en-US" dirty="0"/>
              <a:t>LIFO</a:t>
            </a:r>
          </a:p>
        </p:txBody>
      </p:sp>
    </p:spTree>
    <p:extLst>
      <p:ext uri="{BB962C8B-B14F-4D97-AF65-F5344CB8AC3E}">
        <p14:creationId xmlns:p14="http://schemas.microsoft.com/office/powerpoint/2010/main" val="392826129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9927-7E87-25E3-8E9A-7B13C149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5595-B903-EDA1-5E86-E5519081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An abstract data type (ADT) is a set of objects together with a set of operations. </a:t>
            </a:r>
          </a:p>
          <a:p>
            <a:r>
              <a:rPr lang="en-US" i="1" dirty="0">
                <a:effectLst/>
                <a:latin typeface="Helvetica" pitchFamily="2" charset="0"/>
              </a:rPr>
              <a:t>Objects such as lists, sets, and graphs,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along with their operations, can be viewed as ADTs</a:t>
            </a:r>
          </a:p>
          <a:p>
            <a:r>
              <a:rPr lang="en-US" i="1" dirty="0">
                <a:effectLst/>
                <a:latin typeface="Helvetica" pitchFamily="2" charset="0"/>
              </a:rPr>
              <a:t>operations can be adding, removing, checking size, and checking to see if the item is there.</a:t>
            </a:r>
          </a:p>
          <a:p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ADT</a:t>
            </a:r>
          </a:p>
          <a:p>
            <a:pPr lvl="1"/>
            <a:r>
              <a:rPr lang="en-US" i="1" dirty="0">
                <a:latin typeface="Helvetica" pitchFamily="2" charset="0"/>
              </a:rPr>
              <a:t>List (Linked List)</a:t>
            </a: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Stack</a:t>
            </a:r>
          </a:p>
          <a:p>
            <a:pPr lvl="1"/>
            <a:r>
              <a:rPr lang="en-US" i="1" dirty="0">
                <a:latin typeface="Helvetica" pitchFamily="2" charset="0"/>
              </a:rPr>
              <a:t>Queue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9638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B29F-5AA9-4544-21AA-11A6942A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(Linked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658B-1DFE-2A60-C5E8-83EEE57A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simply implement this data type on an array</a:t>
            </a:r>
          </a:p>
          <a:p>
            <a:r>
              <a:rPr lang="en-US" dirty="0"/>
              <a:t>Printing the list can be done in linear time</a:t>
            </a:r>
          </a:p>
          <a:p>
            <a:r>
              <a:rPr lang="en-US" dirty="0"/>
              <a:t>Searching for an item can be done in a constant time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Insertion and deletion can be complicated and inefficient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818875-186B-2D41-18D6-5CF45F8A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05578"/>
              </p:ext>
            </p:extLst>
          </p:nvPr>
        </p:nvGraphicFramePr>
        <p:xfrm>
          <a:off x="2622712" y="4973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565339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55496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85811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3077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4129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47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499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30720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795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456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69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926B71-DE14-6EC4-49C2-DFAE75B0CB35}"/>
              </a:ext>
            </a:extLst>
          </p:cNvPr>
          <p:cNvSpPr txBox="1"/>
          <p:nvPr/>
        </p:nvSpPr>
        <p:spPr>
          <a:xfrm>
            <a:off x="6686712" y="4256206"/>
            <a:ext cx="103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Current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0C5320-2C67-1095-E1D1-D6F1E8C433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133973" y="4589278"/>
            <a:ext cx="70872" cy="384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0E39CB76-537D-6935-7193-B279874C0454}"/>
              </a:ext>
            </a:extLst>
          </p:cNvPr>
          <p:cNvSpPr/>
          <p:nvPr/>
        </p:nvSpPr>
        <p:spPr bwMode="auto">
          <a:xfrm rot="5400000">
            <a:off x="9009389" y="3065460"/>
            <a:ext cx="384040" cy="309860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B09B1-5E03-EC59-6A39-B039987853F7}"/>
              </a:ext>
            </a:extLst>
          </p:cNvPr>
          <p:cNvSpPr txBox="1"/>
          <p:nvPr/>
        </p:nvSpPr>
        <p:spPr>
          <a:xfrm>
            <a:off x="9082222" y="4053016"/>
            <a:ext cx="13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Unused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8A3BFB-138F-6069-DC26-EC414F6CF351}"/>
              </a:ext>
            </a:extLst>
          </p:cNvPr>
          <p:cNvSpPr/>
          <p:nvPr/>
        </p:nvSpPr>
        <p:spPr bwMode="auto">
          <a:xfrm>
            <a:off x="958476" y="4954510"/>
            <a:ext cx="1525232" cy="9520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List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-64" charset="0"/>
                <a:ea typeface="Osaka" pitchFamily="-64" charset="-128"/>
              </a:rPr>
              <a:t>Size 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3733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C9A2-67FA-E429-968C-F5FF1191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B0329-EF4D-89C3-2898-242F9140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it difficult to implement insertion and deletion?</a:t>
            </a:r>
          </a:p>
        </p:txBody>
      </p:sp>
    </p:spTree>
    <p:extLst>
      <p:ext uri="{BB962C8B-B14F-4D97-AF65-F5344CB8AC3E}">
        <p14:creationId xmlns:p14="http://schemas.microsoft.com/office/powerpoint/2010/main" val="14349105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B55E-59DA-0016-2FF8-D9019223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ADT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8B46-7EBB-8A13-D0B9-DD6AA9AB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try to eliminate the consecutive storage of elements to remove the disadvantage of shifting elements in case of insertion and deletion.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49BBE-DA5C-5B32-C7E1-7CA64952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91" y="3771900"/>
            <a:ext cx="6928757" cy="108585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EB70DF-3F0C-0D80-14EF-F6C95E28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20968"/>
              </p:ext>
            </p:extLst>
          </p:nvPr>
        </p:nvGraphicFramePr>
        <p:xfrm>
          <a:off x="1295742" y="3943985"/>
          <a:ext cx="916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118">
                  <a:extLst>
                    <a:ext uri="{9D8B030D-6E8A-4147-A177-3AD203B41FA5}">
                      <a16:colId xmlns:a16="http://schemas.microsoft.com/office/drawing/2014/main" val="368755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164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53777A-8163-1FB1-21BC-3891031CF117}"/>
              </a:ext>
            </a:extLst>
          </p:cNvPr>
          <p:cNvCxnSpPr/>
          <p:nvPr/>
        </p:nvCxnSpPr>
        <p:spPr bwMode="auto">
          <a:xfrm>
            <a:off x="2211860" y="4151870"/>
            <a:ext cx="15909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26CEB6-FCC5-E281-A967-50117172C29C}"/>
              </a:ext>
            </a:extLst>
          </p:cNvPr>
          <p:cNvCxnSpPr>
            <a:cxnSpLocks/>
          </p:cNvCxnSpPr>
          <p:nvPr/>
        </p:nvCxnSpPr>
        <p:spPr bwMode="auto">
          <a:xfrm flipV="1">
            <a:off x="9588843" y="4314825"/>
            <a:ext cx="0" cy="813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7A80E5-978F-E239-1F58-F6FAB71E6198}"/>
              </a:ext>
            </a:extLst>
          </p:cNvPr>
          <p:cNvCxnSpPr/>
          <p:nvPr/>
        </p:nvCxnSpPr>
        <p:spPr bwMode="auto">
          <a:xfrm>
            <a:off x="1753801" y="4685665"/>
            <a:ext cx="0" cy="442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1C368A-D893-9035-B05C-0D04D79D6A30}"/>
              </a:ext>
            </a:extLst>
          </p:cNvPr>
          <p:cNvCxnSpPr/>
          <p:nvPr/>
        </p:nvCxnSpPr>
        <p:spPr bwMode="auto">
          <a:xfrm>
            <a:off x="1753801" y="5128054"/>
            <a:ext cx="78350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678765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9A16-3C41-2B37-3203-871DEFD1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762000"/>
            <a:ext cx="10566400" cy="685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How do we represent nodes and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C5B6-2E06-22A1-0275-06FB991F3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We need two structures</a:t>
            </a:r>
          </a:p>
          <a:p>
            <a:pPr lvl="1"/>
            <a:r>
              <a:rPr lang="en-US" sz="2800"/>
              <a:t>One for the list</a:t>
            </a:r>
          </a:p>
          <a:p>
            <a:pPr lvl="1"/>
            <a:r>
              <a:rPr lang="en-US" sz="2800"/>
              <a:t>One for the node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39B5F41-1CA8-132C-542A-D9B52A51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09" y="1621917"/>
            <a:ext cx="6213679" cy="4334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3865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588A-FAA7-1B32-2208-8D94493B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from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BF7F-99E2-02C8-E621-DBDA3E0B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10566400" cy="3886200"/>
          </a:xfrm>
        </p:spPr>
        <p:txBody>
          <a:bodyPr/>
          <a:lstStyle/>
          <a:p>
            <a:r>
              <a:rPr lang="en-US" dirty="0"/>
              <a:t>Deleting is just a change in pointers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AF1A2-5008-8FB7-301A-604313D7A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53" y="2638253"/>
            <a:ext cx="9288493" cy="15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574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3231-2B78-2B1D-3001-7493D897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the 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56E0-0008-486A-C7CE-EB2552BD52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Same as delete</a:t>
            </a:r>
          </a:p>
          <a:p>
            <a:r>
              <a:rPr lang="en-US" dirty="0"/>
              <a:t>But the assignment is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A9171-A02A-6809-E85F-AC06EAFE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3" y="3589637"/>
            <a:ext cx="8883993" cy="27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608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2C2-087B-A66A-66C3-3FAFA856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at the end of the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2221-3AAF-A11C-3A27-5FCAF7E6F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 challenge</a:t>
            </a:r>
          </a:p>
          <a:p>
            <a:r>
              <a:rPr lang="en-US" dirty="0"/>
              <a:t>Discuss the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B08D3-8A70-B875-500F-24040468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3" y="4046923"/>
            <a:ext cx="9288493" cy="158149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AA90C49-EE1A-F5E1-1AD0-66413A0FF728}"/>
              </a:ext>
            </a:extLst>
          </p:cNvPr>
          <p:cNvSpPr/>
          <p:nvPr/>
        </p:nvSpPr>
        <p:spPr bwMode="auto">
          <a:xfrm>
            <a:off x="8241957" y="3771900"/>
            <a:ext cx="2088292" cy="176392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245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F59F-3ECE-9BE6-067F-C2C27321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E4DE-B61C-B576-A645-694A4E77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Verdana" panose="020B0604030504040204" pitchFamily="34" charset="0"/>
              </a:rPr>
              <a:t> An array is a fixed number of </a:t>
            </a:r>
            <a:r>
              <a:rPr lang="en-US" i="1" dirty="0">
                <a:effectLst/>
                <a:latin typeface="Verdana" panose="020B0604030504040204" pitchFamily="34" charset="0"/>
              </a:rPr>
              <a:t>elements </a:t>
            </a:r>
            <a:r>
              <a:rPr lang="en-US" dirty="0">
                <a:effectLst/>
                <a:latin typeface="Verdana" panose="020B0604030504040204" pitchFamily="34" charset="0"/>
              </a:rPr>
              <a:t>of the same type stored sequentially in memory. </a:t>
            </a:r>
          </a:p>
          <a:p>
            <a:r>
              <a:rPr lang="en-US" dirty="0">
                <a:effectLst/>
                <a:latin typeface="Verdana" panose="020B0604030504040204" pitchFamily="34" charset="0"/>
              </a:rPr>
              <a:t>The size of the array is referred to as its </a:t>
            </a:r>
            <a:r>
              <a:rPr lang="en-US" i="1" dirty="0">
                <a:effectLst/>
                <a:latin typeface="Verdana" panose="020B0604030504040204" pitchFamily="34" charset="0"/>
              </a:rPr>
              <a:t>dimension. </a:t>
            </a:r>
          </a:p>
          <a:p>
            <a:r>
              <a:rPr lang="en-US" dirty="0">
                <a:effectLst/>
                <a:latin typeface="Verdana" panose="020B0604030504040204" pitchFamily="34" charset="0"/>
              </a:rPr>
              <a:t>To declare: </a:t>
            </a:r>
          </a:p>
          <a:p>
            <a:pPr lvl="1"/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dimension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myIntArray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[10]; // declares 10 elements integer array</a:t>
            </a:r>
          </a:p>
          <a:p>
            <a:endParaRPr lang="en-US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26" name="Picture 2" descr="One Dimensional Arrays in C-Programming | Definition &amp; Examples - Video &amp;  Lesson Transcript | Study.com">
            <a:extLst>
              <a:ext uri="{FF2B5EF4-FFF2-40B4-BE49-F238E27FC236}">
                <a16:creationId xmlns:a16="http://schemas.microsoft.com/office/drawing/2014/main" id="{8F929DD9-A8BC-31A4-764A-0248DFCD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96" y="4364381"/>
            <a:ext cx="6149285" cy="22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033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12C4-E56E-6C67-0808-59E9A122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119B-6EF2-C36E-937A-8B91344B5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maintain a link to the previous node in every node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How do we represent this in the structure?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DC017-7AE7-7318-0D5A-68B0A101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73" y="3794663"/>
            <a:ext cx="7631327" cy="23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154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12C4-E56E-6C67-0808-59E9A122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119B-6EF2-C36E-937A-8B91344B5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will use functions to 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 at front</a:t>
            </a:r>
          </a:p>
          <a:p>
            <a:pPr lvl="1"/>
            <a:r>
              <a:rPr lang="en-US" dirty="0"/>
              <a:t>Delete at the end</a:t>
            </a:r>
          </a:p>
          <a:p>
            <a:pPr lvl="1"/>
            <a:r>
              <a:rPr lang="en-US" dirty="0"/>
              <a:t>Delete in the middle</a:t>
            </a:r>
          </a:p>
          <a:p>
            <a:pPr lvl="1"/>
            <a:r>
              <a:rPr lang="en-US" dirty="0"/>
              <a:t>Search for an item</a:t>
            </a:r>
          </a:p>
          <a:p>
            <a:pPr lvl="1"/>
            <a:r>
              <a:rPr lang="en-US" dirty="0"/>
              <a:t>Display the list</a:t>
            </a:r>
          </a:p>
        </p:txBody>
      </p:sp>
    </p:spTree>
    <p:extLst>
      <p:ext uri="{BB962C8B-B14F-4D97-AF65-F5344CB8AC3E}">
        <p14:creationId xmlns:p14="http://schemas.microsoft.com/office/powerpoint/2010/main" val="1559324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FA7C-554B-0565-1520-A3FAAA2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item to the list -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350C-1A23-A674-3C06-2AAD0432C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5665" y="1676400"/>
            <a:ext cx="9545431" cy="532074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6E200D"/>
                </a:solidFill>
                <a:effectLst/>
                <a:latin typeface="Menlo" panose="020B0609030804020204" pitchFamily="49" charset="0"/>
              </a:rPr>
              <a:t>#include </a:t>
            </a:r>
            <a:r>
              <a:rPr lang="en-US" sz="2400" dirty="0">
                <a:solidFill>
                  <a:srgbClr val="BA0011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606B"/>
                </a:solidFill>
                <a:effectLst/>
                <a:latin typeface="Menlo" panose="020B0609030804020204" pitchFamily="49" charset="0"/>
              </a:rPr>
              <a:t>// Node structure representing a node in the linked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40062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004975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sz="2400" dirty="0">
              <a:solidFill>
                <a:srgbClr val="B40062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>
                <a:solidFill>
                  <a:srgbClr val="284B4F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Node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</a:t>
            </a:r>
            <a:r>
              <a:rPr lang="en-US" sz="24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US" sz="2400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4114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6EF5-6FCD-04AE-9C8E-4637A64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7BE93-FE63-D2AC-8341-5F5E3A724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73468" y="1447800"/>
            <a:ext cx="9595680" cy="38862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LinkedList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{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private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b="0" i="0" dirty="0">
                <a:effectLst/>
                <a:latin typeface="Söhne Mono"/>
              </a:rPr>
              <a:t>Node* head, tail;</a:t>
            </a:r>
            <a:endParaRPr lang="en-US" dirty="0">
              <a:latin typeface="Söhne Mono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en-US" b="0" i="0" dirty="0">
                <a:effectLst/>
                <a:latin typeface="Söhne Mono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// Constructor to initialize an empty linked list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LinkedList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() :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head</a:t>
            </a:r>
            <a:r>
              <a:rPr lang="en-US" b="0" i="0" dirty="0">
                <a:effectLst/>
                <a:latin typeface="Söhne Mono"/>
              </a:rPr>
              <a:t>(</a:t>
            </a:r>
            <a:r>
              <a:rPr lang="en-US" b="0" i="0" dirty="0" err="1">
                <a:solidFill>
                  <a:srgbClr val="2E95D3"/>
                </a:solidFill>
                <a:effectLst/>
                <a:latin typeface="Söhne Mono"/>
              </a:rPr>
              <a:t>nullptr</a:t>
            </a:r>
            <a:r>
              <a:rPr lang="en-US" b="0" i="0" dirty="0">
                <a:effectLst/>
                <a:latin typeface="Söhne Mono"/>
              </a:rPr>
              <a:t>), tail (</a:t>
            </a:r>
            <a:r>
              <a:rPr lang="en-US" b="0" i="0" dirty="0" err="1">
                <a:solidFill>
                  <a:srgbClr val="2E95D3"/>
                </a:solidFill>
                <a:effectLst/>
                <a:latin typeface="Söhne Mono"/>
              </a:rPr>
              <a:t>nullptr</a:t>
            </a:r>
            <a:r>
              <a:rPr lang="en-US" b="0" i="0" dirty="0">
                <a:effectLst/>
                <a:latin typeface="Söhne Mono"/>
              </a:rPr>
              <a:t>) {}</a:t>
            </a:r>
          </a:p>
          <a:p>
            <a:pPr marL="457200" lvl="1" indent="0">
              <a:buNone/>
            </a:pPr>
            <a:endParaRPr lang="en-US" dirty="0">
              <a:latin typeface="Söhne Mono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// Destructor to free memory when the object is destroyed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~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LinkedList</a:t>
            </a:r>
            <a:r>
              <a:rPr lang="en-US" b="0" i="0" dirty="0">
                <a:effectLst/>
                <a:latin typeface="Söhne Mono"/>
              </a:rPr>
              <a:t>() {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Node* temp = head;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while (temp) {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Node* </a:t>
            </a:r>
            <a:r>
              <a:rPr lang="en-US" b="0" i="0" dirty="0" err="1">
                <a:effectLst/>
                <a:latin typeface="Söhne Mono"/>
              </a:rPr>
              <a:t>nextNode</a:t>
            </a:r>
            <a:r>
              <a:rPr lang="en-US" b="0" i="0" dirty="0">
                <a:effectLst/>
                <a:latin typeface="Söhne Mono"/>
              </a:rPr>
              <a:t> = temp-&gt;next;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delete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temp;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temp = </a:t>
            </a:r>
            <a:r>
              <a:rPr lang="en-US" b="0" i="0" dirty="0" err="1">
                <a:effectLst/>
                <a:latin typeface="Söhne Mono"/>
              </a:rPr>
              <a:t>nextNode</a:t>
            </a:r>
            <a:r>
              <a:rPr lang="en-US" b="0" i="0" dirty="0">
                <a:effectLst/>
                <a:latin typeface="Söhne Mono"/>
              </a:rPr>
              <a:t>; } </a:t>
            </a:r>
            <a:r>
              <a:rPr lang="en-US" dirty="0">
                <a:latin typeface="Söhne Mono"/>
              </a:rPr>
              <a:t>}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194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9758-3C1B-788A-B3B4-FB90A285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Insert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B4C6-9D51-14E9-5EFA-CBBBF696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282148"/>
            <a:ext cx="9344991" cy="3886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insert</a:t>
            </a:r>
            <a:r>
              <a:rPr lang="en-US" b="0" i="0" dirty="0">
                <a:effectLst/>
                <a:latin typeface="Söhne Mono"/>
              </a:rPr>
              <a:t>(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en-US" b="0" i="0" dirty="0" err="1">
                <a:effectLst/>
                <a:latin typeface="Söhne Mono"/>
              </a:rPr>
              <a:t>val</a:t>
            </a:r>
            <a:r>
              <a:rPr lang="en-US" b="0" i="0" dirty="0">
                <a:effectLst/>
                <a:latin typeface="Söhne Mono"/>
              </a:rPr>
              <a:t>) {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       Node*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effectLst/>
                <a:latin typeface="Söhne Mono"/>
              </a:rPr>
              <a:t>newNode</a:t>
            </a:r>
            <a:r>
              <a:rPr lang="en-US" b="0" i="0" dirty="0">
                <a:effectLst/>
                <a:latin typeface="Söhne Mono"/>
              </a:rPr>
              <a:t> =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new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Node</a:t>
            </a:r>
            <a:r>
              <a:rPr lang="en-US" b="0" i="0" dirty="0">
                <a:effectLst/>
                <a:latin typeface="Söhne Mono"/>
              </a:rPr>
              <a:t>(</a:t>
            </a:r>
            <a:r>
              <a:rPr lang="en-US" b="0" i="0" dirty="0" err="1">
                <a:effectLst/>
                <a:latin typeface="Söhne Mono"/>
              </a:rPr>
              <a:t>val</a:t>
            </a:r>
            <a:r>
              <a:rPr lang="en-US" b="0" i="0" dirty="0">
                <a:effectLst/>
                <a:latin typeface="Söhne Mono"/>
              </a:rPr>
              <a:t>);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(temp ==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Söhne Mono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</a:t>
            </a:r>
            <a:r>
              <a:rPr lang="en-US" dirty="0">
                <a:solidFill>
                  <a:srgbClr val="3B7F89"/>
                </a:solidFill>
                <a:effectLst/>
                <a:latin typeface="Menlo" panose="020B0609030804020204" pitchFamily="49" charset="0"/>
              </a:rPr>
              <a:t>tail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effectLst/>
                <a:latin typeface="Söhne Mono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marL="457200" lvl="1" indent="0">
              <a:buNone/>
            </a:pPr>
            <a:r>
              <a:rPr lang="en-US" b="0" i="0" dirty="0" err="1">
                <a:effectLst/>
                <a:latin typeface="Söhne Mono"/>
              </a:rPr>
              <a:t>newNode</a:t>
            </a:r>
            <a:r>
              <a:rPr lang="en-US" b="0" i="0" dirty="0">
                <a:effectLst/>
                <a:latin typeface="Söhne Mono"/>
              </a:rPr>
              <a:t>-&gt;next = head;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head = </a:t>
            </a:r>
            <a:r>
              <a:rPr lang="en-US" b="0" i="0" dirty="0" err="1">
                <a:effectLst/>
                <a:latin typeface="Söhne Mono"/>
              </a:rPr>
              <a:t>newNode</a:t>
            </a:r>
            <a:r>
              <a:rPr lang="en-US" b="0" i="0" dirty="0">
                <a:effectLst/>
                <a:latin typeface="Söhne Mono"/>
              </a:rPr>
              <a:t>;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533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784A-8C36-A721-0E1B-FAEDBC45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Display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37AD-BAD1-5E39-3444-171CE57B8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10229574" cy="38862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// Function to display the elements of the linked list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void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F22C3D"/>
                </a:solidFill>
                <a:effectLst/>
                <a:latin typeface="Söhne Mono"/>
              </a:rPr>
              <a:t>display</a:t>
            </a:r>
            <a:r>
              <a:rPr lang="en-US" b="0" i="0" dirty="0">
                <a:effectLst/>
                <a:latin typeface="Söhne Mono"/>
              </a:rPr>
              <a:t>() {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 Mono"/>
              </a:rPr>
              <a:t>	Node* temp = head; </a:t>
            </a:r>
          </a:p>
          <a:p>
            <a:pPr marL="0" indent="0">
              <a:buNone/>
            </a:pPr>
            <a:r>
              <a:rPr lang="en-US" dirty="0">
                <a:solidFill>
                  <a:srgbClr val="2E95D3"/>
                </a:solidFill>
                <a:latin typeface="Söhne Mono"/>
              </a:rPr>
              <a:t>	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while</a:t>
            </a:r>
            <a:r>
              <a:rPr lang="en-US" b="0" i="0" dirty="0">
                <a:effectLst/>
                <a:latin typeface="Söhne Mono"/>
              </a:rPr>
              <a:t> (temp) { 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std::</a:t>
            </a:r>
            <a:r>
              <a:rPr lang="en-US" b="0" i="0" dirty="0" err="1">
                <a:effectLst/>
                <a:latin typeface="Söhne Mono"/>
              </a:rPr>
              <a:t>cout</a:t>
            </a:r>
            <a:r>
              <a:rPr lang="en-US" b="0" i="0" dirty="0">
                <a:effectLst/>
                <a:latin typeface="Söhne Mono"/>
              </a:rPr>
              <a:t> &lt;&lt; temp-&gt;data &lt;&lt; " "; 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temp = temp-&gt;next; 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std::</a:t>
            </a:r>
            <a:r>
              <a:rPr lang="en-US" b="0" i="0" dirty="0" err="1">
                <a:effectLst/>
                <a:latin typeface="Söhne Mono"/>
              </a:rPr>
              <a:t>cout</a:t>
            </a:r>
            <a:r>
              <a:rPr lang="en-US" b="0" i="0" dirty="0">
                <a:effectLst/>
                <a:latin typeface="Söhne Mono"/>
              </a:rPr>
              <a:t> &lt;&lt; std::</a:t>
            </a:r>
            <a:r>
              <a:rPr lang="en-US" b="0" i="0" dirty="0" err="1">
                <a:effectLst/>
                <a:latin typeface="Söhne Mono"/>
              </a:rPr>
              <a:t>endl</a:t>
            </a:r>
            <a:r>
              <a:rPr lang="en-US" b="0" i="0" dirty="0">
                <a:effectLst/>
                <a:latin typeface="Söhne Mono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465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F423-3111-46F9-9D53-590ACD5F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delete from front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03E3-AE62-1AE2-F8B7-589E831593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pic>
        <p:nvPicPr>
          <p:cNvPr id="1026" name="Picture 2" descr="DS Singly Linked List Delete Beginning - javatpoint">
            <a:extLst>
              <a:ext uri="{FF2B5EF4-FFF2-40B4-BE49-F238E27FC236}">
                <a16:creationId xmlns:a16="http://schemas.microsoft.com/office/drawing/2014/main" id="{03B327C1-A17B-CDAB-8F76-BF05C1674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28" y="1605462"/>
            <a:ext cx="8182406" cy="51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005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2DE3-C5DE-D0EB-DB60-B5932419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73766"/>
            <a:ext cx="10566400" cy="685800"/>
          </a:xfrm>
        </p:spPr>
        <p:txBody>
          <a:bodyPr/>
          <a:lstStyle/>
          <a:p>
            <a:r>
              <a:rPr lang="en-US" dirty="0"/>
              <a:t>Solution - </a:t>
            </a:r>
            <a:r>
              <a:rPr lang="en-US" dirty="0" err="1"/>
              <a:t>deleteFront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14CC-1E3E-A1C4-C115-519A46ED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7748" y="1146315"/>
            <a:ext cx="10368722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delete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F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ront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()  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  </a:t>
            </a:r>
            <a:r>
              <a:rPr lang="en-US" sz="2400" b="0" i="0" dirty="0">
                <a:effectLst/>
                <a:latin typeface="Söhne Mono"/>
              </a:rPr>
              <a:t>   Node* temp;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//If the list is already empty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(head ==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nullptr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  {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"Empty Linked List. Deletion not possible."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{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b="0" i="0" dirty="0">
                <a:effectLst/>
                <a:latin typeface="Söhne Mono"/>
              </a:rPr>
              <a:t> temp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= head;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head = </a:t>
            </a:r>
            <a:r>
              <a:rPr lang="en-US" sz="2400" b="0" i="0" dirty="0">
                <a:effectLst/>
                <a:latin typeface="Söhne Mono"/>
              </a:rPr>
              <a:t> head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&gt;next;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free(</a:t>
            </a:r>
            <a:r>
              <a:rPr lang="en-US" sz="2400" b="0" i="0" dirty="0">
                <a:effectLst/>
                <a:latin typeface="Söhne Mono"/>
              </a:rPr>
              <a:t>temp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&lt;&lt;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"Node deleted from the front.”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   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5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B336-A9DA-23B7-FE32-34B236D5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elements [1D]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E056-A191-7C50-166B-1985001DF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Verdana" panose="020B0604030504040204" pitchFamily="34" charset="0"/>
              </a:rPr>
              <a:t>The elements of an array can be accessed by using an </a:t>
            </a:r>
            <a:r>
              <a:rPr lang="en-US" i="1" dirty="0">
                <a:effectLst/>
                <a:latin typeface="Verdana" panose="020B0604030504040204" pitchFamily="34" charset="0"/>
              </a:rPr>
              <a:t>index </a:t>
            </a:r>
            <a:r>
              <a:rPr lang="en-US" dirty="0">
                <a:effectLst/>
                <a:latin typeface="Verdana" panose="020B0604030504040204" pitchFamily="34" charset="0"/>
              </a:rPr>
              <a:t>into the array. </a:t>
            </a:r>
          </a:p>
          <a:p>
            <a:r>
              <a:rPr lang="en-US" dirty="0">
                <a:effectLst/>
                <a:latin typeface="Verdana" panose="020B0604030504040204" pitchFamily="34" charset="0"/>
              </a:rPr>
              <a:t>Arrays in C++ are zero-indexed,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firstElement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[0];  //first element of the array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thirdElement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myIntArray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[2]; // third element of the array</a:t>
            </a:r>
          </a:p>
        </p:txBody>
      </p:sp>
    </p:spTree>
    <p:extLst>
      <p:ext uri="{BB962C8B-B14F-4D97-AF65-F5344CB8AC3E}">
        <p14:creationId xmlns:p14="http://schemas.microsoft.com/office/powerpoint/2010/main" val="29021670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7E49-3E8C-D7D4-FA0E-07199446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889A-3228-132F-B6BE-4DBE7C7F2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</a:t>
            </a:r>
            <a:r>
              <a:rPr lang="en-US" dirty="0">
                <a:effectLst/>
                <a:latin typeface="Courier New" panose="02070309020205020404" pitchFamily="49" charset="0"/>
              </a:rPr>
              <a:t>[4] = { 6, 0, 9, 6 };</a:t>
            </a:r>
          </a:p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</a:t>
            </a:r>
            <a:r>
              <a:rPr lang="en-US" dirty="0">
                <a:effectLst/>
                <a:latin typeface="Courier New" panose="02070309020205020404" pitchFamily="49" charset="0"/>
              </a:rPr>
              <a:t>[] = { 6, 0, 9, 6, 2, 0, 1, 1 }; // no size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Compiler determines the size of the array from the list</a:t>
            </a:r>
            <a:endParaRPr lang="en-US" dirty="0">
              <a:effectLst/>
              <a:latin typeface="Courier New" panose="02070309020205020404" pitchFamily="49" charset="0"/>
            </a:endParaRPr>
          </a:p>
          <a:p>
            <a:endParaRPr lang="en-US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505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04A7-EB59-DA79-ED32-185FC8E1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1D array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3643EB-22EF-13BE-D104-D67998ADC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83" y="1311965"/>
            <a:ext cx="5798155" cy="5379880"/>
          </a:xfrm>
        </p:spPr>
      </p:pic>
    </p:spTree>
    <p:extLst>
      <p:ext uri="{BB962C8B-B14F-4D97-AF65-F5344CB8AC3E}">
        <p14:creationId xmlns:p14="http://schemas.microsoft.com/office/powerpoint/2010/main" val="15825934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17BA-52CF-078A-D2E6-E489C650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4252"/>
            <a:ext cx="10566400" cy="685800"/>
          </a:xfrm>
        </p:spPr>
        <p:txBody>
          <a:bodyPr/>
          <a:lstStyle/>
          <a:p>
            <a:r>
              <a:rPr lang="en-US" dirty="0"/>
              <a:t>Arrays can be used as 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7BB2-45EF-8397-D276-7B723C7A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99321"/>
            <a:ext cx="105664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#include </a:t>
            </a:r>
            <a:r>
              <a:rPr lang="en-US" dirty="0">
                <a:effectLst/>
                <a:latin typeface="Courier New" panose="020703090202050204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using namespace </a:t>
            </a:r>
            <a:r>
              <a:rPr lang="en-US" dirty="0">
                <a:effectLst/>
                <a:latin typeface="Courier New" panose="02070309020205020404" pitchFamily="49" charset="0"/>
              </a:rPr>
              <a:t>std;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dirty="0">
                <a:effectLst/>
                <a:latin typeface="Courier New" panose="02070309020205020404" pitchFamily="49" charset="0"/>
              </a:rPr>
              <a:t>sum(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 int </a:t>
            </a:r>
            <a:r>
              <a:rPr lang="en-US" dirty="0">
                <a:effectLst/>
                <a:latin typeface="Courier New" panose="02070309020205020404" pitchFamily="49" charset="0"/>
              </a:rPr>
              <a:t>array[],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 int </a:t>
            </a:r>
            <a:r>
              <a:rPr lang="en-US" dirty="0">
                <a:effectLst/>
                <a:latin typeface="Courier New" panose="02070309020205020404" pitchFamily="49" charset="0"/>
              </a:rPr>
              <a:t>length) {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long </a:t>
            </a:r>
            <a:r>
              <a:rPr lang="en-US" dirty="0">
                <a:effectLst/>
                <a:latin typeface="Courier New" panose="02070309020205020404" pitchFamily="49" charset="0"/>
              </a:rPr>
              <a:t>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dirty="0"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</a:rPr>
              <a:t> = 0;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</a:rPr>
              <a:t> &lt; length; sum += array[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 </a:t>
            </a:r>
            <a:r>
              <a:rPr lang="en-US" dirty="0">
                <a:effectLst/>
                <a:latin typeface="Courier New" panose="02070309020205020404" pitchFamily="49" charset="0"/>
              </a:rPr>
              <a:t>sum;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dirty="0">
                <a:effectLst/>
                <a:latin typeface="Courier New" panose="020703090202050204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</a:t>
            </a:r>
            <a:r>
              <a:rPr lang="en-US" dirty="0">
                <a:effectLst/>
                <a:latin typeface="Courier New" panose="02070309020205020404" pitchFamily="49" charset="0"/>
              </a:rPr>
              <a:t>[] = {1, 2, 3, 4, 5, 6, 7};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</a:rPr>
              <a:t>cout</a:t>
            </a:r>
            <a:r>
              <a:rPr lang="en-US" dirty="0">
                <a:effectLst/>
                <a:latin typeface="Courier New" panose="02070309020205020404" pitchFamily="49" charset="0"/>
              </a:rPr>
              <a:t> &lt;&lt; "Sum: " &lt;&lt; sum(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</a:t>
            </a:r>
            <a:r>
              <a:rPr lang="en-US" dirty="0">
                <a:effectLst/>
                <a:latin typeface="Courier New" panose="02070309020205020404" pitchFamily="49" charset="0"/>
              </a:rPr>
              <a:t>, 7) &lt;&lt;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endl</a:t>
            </a:r>
            <a:r>
              <a:rPr lang="en-US" dirty="0"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 </a:t>
            </a:r>
            <a:r>
              <a:rPr lang="en-US" dirty="0">
                <a:effectLst/>
                <a:latin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251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C9F6-503F-4633-EFC4-9CB491B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9BD9-29BE-0FA1-F790-AA40CE6D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dimension1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dimension2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Ex: int my2DArray[5][10];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Verdana" panose="020B0604030504040204" pitchFamily="34" charset="0"/>
              </a:rPr>
              <a:t>The array will have </a:t>
            </a:r>
            <a:r>
              <a:rPr lang="en-US" i="1" dirty="0">
                <a:effectLst/>
                <a:latin typeface="Verdana" panose="020B0604030504040204" pitchFamily="34" charset="0"/>
              </a:rPr>
              <a:t>dimension1 </a:t>
            </a:r>
            <a:r>
              <a:rPr lang="en-US" dirty="0">
                <a:effectLst/>
                <a:latin typeface="Verdana" panose="020B0604030504040204" pitchFamily="34" charset="0"/>
              </a:rPr>
              <a:t>x </a:t>
            </a:r>
            <a:r>
              <a:rPr lang="en-US" i="1" dirty="0">
                <a:effectLst/>
                <a:latin typeface="Verdana" panose="020B0604030504040204" pitchFamily="34" charset="0"/>
              </a:rPr>
              <a:t>dimension2 </a:t>
            </a:r>
            <a:r>
              <a:rPr lang="en-US" dirty="0">
                <a:effectLst/>
                <a:latin typeface="Verdana" panose="020B0604030504040204" pitchFamily="34" charset="0"/>
              </a:rPr>
              <a:t>elements of the same type and can be thought of as an array of arrays. </a:t>
            </a:r>
          </a:p>
          <a:p>
            <a:r>
              <a:rPr lang="en-US" dirty="0">
                <a:effectLst/>
                <a:latin typeface="Verdana" panose="020B0604030504040204" pitchFamily="34" charset="0"/>
              </a:rPr>
              <a:t>The first index indicates which of </a:t>
            </a:r>
            <a:r>
              <a:rPr lang="en-US" i="1" dirty="0">
                <a:effectLst/>
                <a:latin typeface="Verdana" panose="020B0604030504040204" pitchFamily="34" charset="0"/>
              </a:rPr>
              <a:t>dimension1 </a:t>
            </a:r>
            <a:r>
              <a:rPr lang="en-US" dirty="0">
                <a:effectLst/>
                <a:latin typeface="Verdana" panose="020B0604030504040204" pitchFamily="34" charset="0"/>
              </a:rPr>
              <a:t>subarrays to access, and then the second index accesses one of </a:t>
            </a:r>
            <a:r>
              <a:rPr lang="en-US" i="1" dirty="0">
                <a:effectLst/>
                <a:latin typeface="Verdana" panose="020B0604030504040204" pitchFamily="34" charset="0"/>
              </a:rPr>
              <a:t>dimension2 </a:t>
            </a:r>
            <a:r>
              <a:rPr lang="en-US" dirty="0">
                <a:effectLst/>
                <a:latin typeface="Verdana" panose="020B0604030504040204" pitchFamily="34" charset="0"/>
              </a:rPr>
              <a:t>elements within that subarray. </a:t>
            </a:r>
          </a:p>
          <a:p>
            <a:r>
              <a:rPr lang="en-US" dirty="0">
                <a:effectLst/>
                <a:latin typeface="Verdana" panose="020B0604030504040204" pitchFamily="34" charset="0"/>
              </a:rPr>
              <a:t>Initialization and access thus work similarly to the one-dimensional case: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10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4BC1-0581-6C9C-A031-9E0BDCEB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can be more than 2D</a:t>
            </a:r>
          </a:p>
        </p:txBody>
      </p:sp>
      <p:pic>
        <p:nvPicPr>
          <p:cNvPr id="2050" name="Picture 2" descr="Numpy Array Cookbook: Generating and Manipulating Arrays in Python | by  GreekDataGuy | Towards Data Science">
            <a:extLst>
              <a:ext uri="{FF2B5EF4-FFF2-40B4-BE49-F238E27FC236}">
                <a16:creationId xmlns:a16="http://schemas.microsoft.com/office/drawing/2014/main" id="{0D732F14-1BBE-80EE-3E59-41EEB7FA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37" y="1742303"/>
            <a:ext cx="9368481" cy="495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2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42607</TotalTime>
  <Words>1789</Words>
  <Application>Microsoft Macintosh PowerPoint</Application>
  <PresentationFormat>Widescreen</PresentationFormat>
  <Paragraphs>258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Helvetica</vt:lpstr>
      <vt:lpstr>inter-regular</vt:lpstr>
      <vt:lpstr>Menlo</vt:lpstr>
      <vt:lpstr>Söhne Mono</vt:lpstr>
      <vt:lpstr>Source Sans Pro</vt:lpstr>
      <vt:lpstr>Times</vt:lpstr>
      <vt:lpstr>Verdana</vt:lpstr>
      <vt:lpstr>Wingdings</vt:lpstr>
      <vt:lpstr>IS and T Theme</vt:lpstr>
      <vt:lpstr>Custom Design</vt:lpstr>
      <vt:lpstr>Arrays and Linked Lists</vt:lpstr>
      <vt:lpstr>Topics</vt:lpstr>
      <vt:lpstr>1D arrays in C++</vt:lpstr>
      <vt:lpstr>How to access array elements [1D]</vt:lpstr>
      <vt:lpstr>Other ways of defining arrays</vt:lpstr>
      <vt:lpstr>Example 1D array</vt:lpstr>
      <vt:lpstr>Arrays can be used as a parameter</vt:lpstr>
      <vt:lpstr>2D arrays</vt:lpstr>
      <vt:lpstr>There can be more than 2D</vt:lpstr>
      <vt:lpstr>Activity 1</vt:lpstr>
      <vt:lpstr>Check your answer</vt:lpstr>
      <vt:lpstr>More 3D example</vt:lpstr>
      <vt:lpstr>3D array example</vt:lpstr>
      <vt:lpstr>Activity 2</vt:lpstr>
      <vt:lpstr>Check your answer</vt:lpstr>
      <vt:lpstr>Challenge</vt:lpstr>
      <vt:lpstr>Dynamic Arrays in C++</vt:lpstr>
      <vt:lpstr>You also can do this</vt:lpstr>
      <vt:lpstr>Challenge</vt:lpstr>
      <vt:lpstr>C++ thing</vt:lpstr>
      <vt:lpstr>What is our real solution for this?</vt:lpstr>
      <vt:lpstr>Abstract Data Types (ADT)</vt:lpstr>
      <vt:lpstr>List (Linked List)</vt:lpstr>
      <vt:lpstr>Discussion</vt:lpstr>
      <vt:lpstr>Linked List – ADT implementation</vt:lpstr>
      <vt:lpstr>How do we represent nodes and list?</vt:lpstr>
      <vt:lpstr>Delete from a list</vt:lpstr>
      <vt:lpstr>Insert in the middle</vt:lpstr>
      <vt:lpstr>How to delete at the end of the list?</vt:lpstr>
      <vt:lpstr>Solution – Doubly linked list</vt:lpstr>
      <vt:lpstr>Implementation details</vt:lpstr>
      <vt:lpstr>Insert an item to the list - base</vt:lpstr>
      <vt:lpstr>Adding the Class</vt:lpstr>
      <vt:lpstr>Adding Insert Method</vt:lpstr>
      <vt:lpstr>Adding Display function</vt:lpstr>
      <vt:lpstr>Class Exercise: Add delete from front function</vt:lpstr>
      <vt:lpstr>Solution - deleteFront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Jayantha Kumara, Ph.D.</cp:lastModifiedBy>
  <cp:revision>483</cp:revision>
  <dcterms:created xsi:type="dcterms:W3CDTF">2016-09-19T16:42:28Z</dcterms:created>
  <dcterms:modified xsi:type="dcterms:W3CDTF">2024-01-22T20:19:26Z</dcterms:modified>
</cp:coreProperties>
</file>