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394" r:id="rId5"/>
    <p:sldId id="395" r:id="rId6"/>
    <p:sldId id="396" r:id="rId7"/>
    <p:sldId id="398" r:id="rId8"/>
    <p:sldId id="399" r:id="rId9"/>
    <p:sldId id="400" r:id="rId10"/>
    <p:sldId id="401" r:id="rId11"/>
    <p:sldId id="404" r:id="rId12"/>
    <p:sldId id="407" r:id="rId13"/>
    <p:sldId id="408" r:id="rId14"/>
    <p:sldId id="410" r:id="rId15"/>
    <p:sldId id="412" r:id="rId16"/>
    <p:sldId id="413" r:id="rId17"/>
    <p:sldId id="414" r:id="rId18"/>
    <p:sldId id="386" r:id="rId19"/>
    <p:sldId id="387" r:id="rId20"/>
    <p:sldId id="388" r:id="rId21"/>
    <p:sldId id="390" r:id="rId22"/>
    <p:sldId id="281" r:id="rId23"/>
    <p:sldId id="313" r:id="rId24"/>
    <p:sldId id="365" r:id="rId25"/>
    <p:sldId id="314" r:id="rId26"/>
    <p:sldId id="384" r:id="rId27"/>
    <p:sldId id="316" r:id="rId28"/>
    <p:sldId id="391" r:id="rId29"/>
    <p:sldId id="315" r:id="rId30"/>
    <p:sldId id="393" r:id="rId31"/>
    <p:sldId id="326" r:id="rId32"/>
    <p:sldId id="331" r:id="rId33"/>
    <p:sldId id="415" r:id="rId34"/>
    <p:sldId id="416" r:id="rId35"/>
    <p:sldId id="417" r:id="rId36"/>
    <p:sldId id="418" r:id="rId37"/>
    <p:sldId id="419" r:id="rId3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A2"/>
    <a:srgbClr val="7E43B9"/>
    <a:srgbClr val="B9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7" autoAdjust="0"/>
    <p:restoredTop sz="94660"/>
  </p:normalViewPr>
  <p:slideViewPr>
    <p:cSldViewPr snapToGrid="0">
      <p:cViewPr>
        <p:scale>
          <a:sx n="74" d="100"/>
          <a:sy n="74" d="100"/>
        </p:scale>
        <p:origin x="12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64331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8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8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4DB2-1EDA-49CC-8243-0366DE93E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6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DF5-FA32-44A2-A499-DC6613F58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177E-E6CE-4485-A918-25EBADE3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70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A0C2-C681-48F0-9675-7738F580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74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3937-E89E-42E9-B05E-23DCE3DD3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CB5E-4F2F-4F34-ACCD-C45478901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1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6B75-2CBA-4C55-92AD-ADFC33756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EB4A-CA85-41D6-9437-6CE20D46E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7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6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E931-CE76-4006-90BA-896AF17FD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ACDB-1B3C-482F-B8F2-A678589D1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5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2CBB0-64A5-4581-BD54-739AF78E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7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F3B-D066-4600-BBAB-6A716DEF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8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77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7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1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400" b="1">
                <a:solidFill>
                  <a:srgbClr val="D9D9D9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08080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EA474AE0-3EDA-40AA-BA5F-3A3DEFA5A680}" type="datetimeFigureOut">
              <a:rPr lang="en-US" smtClean="0"/>
              <a:t>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Osak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F4CC1432-5143-4B03-BE33-0141D7749992}" type="datetimeFigureOut">
              <a:rPr lang="en-US"/>
              <a:pPr>
                <a:defRPr/>
              </a:pPr>
              <a:t>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8C21B9DE-BAC4-4BA4-9677-2003439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Refreshing C++ knowledge</a:t>
            </a:r>
          </a:p>
        </p:txBody>
      </p:sp>
    </p:spTree>
    <p:extLst>
      <p:ext uri="{BB962C8B-B14F-4D97-AF65-F5344CB8AC3E}">
        <p14:creationId xmlns:p14="http://schemas.microsoft.com/office/powerpoint/2010/main" val="20364138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of defining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86752"/>
            <a:ext cx="10566400" cy="4306971"/>
          </a:xfrm>
        </p:spPr>
        <p:txBody>
          <a:bodyPr/>
          <a:lstStyle/>
          <a:p>
            <a:r>
              <a:rPr lang="en-US" dirty="0"/>
              <a:t>Defining a class in the main.cpp file is not a good practice.</a:t>
            </a:r>
          </a:p>
          <a:p>
            <a:r>
              <a:rPr lang="en-US" dirty="0"/>
              <a:t>Two parts to a C++ class:</a:t>
            </a:r>
          </a:p>
          <a:p>
            <a:pPr lvl="1"/>
            <a:r>
              <a:rPr lang="en-US" dirty="0"/>
              <a:t>Header file  (</a:t>
            </a:r>
            <a:r>
              <a:rPr lang="en-US" dirty="0" err="1"/>
              <a:t>my_class.hpp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Contains the interface (definition) of the class – members, methods, etc. </a:t>
            </a:r>
          </a:p>
          <a:p>
            <a:pPr lvl="1"/>
            <a:r>
              <a:rPr lang="en-US" dirty="0"/>
              <a:t>Source file (</a:t>
            </a:r>
            <a:r>
              <a:rPr lang="en-US" dirty="0" err="1"/>
              <a:t>my_class.cpp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Contains implementation of methods, initialization of members.</a:t>
            </a:r>
          </a:p>
          <a:p>
            <a:r>
              <a:rPr lang="en-US" dirty="0"/>
              <a:t>You may ignore the interface (header file) and only create the source file</a:t>
            </a:r>
          </a:p>
        </p:txBody>
      </p:sp>
    </p:spTree>
    <p:extLst>
      <p:ext uri="{BB962C8B-B14F-4D97-AF65-F5344CB8AC3E}">
        <p14:creationId xmlns:p14="http://schemas.microsoft.com/office/powerpoint/2010/main" val="35457289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799" y="649852"/>
            <a:ext cx="4299528" cy="45243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5334" y="654245"/>
            <a:ext cx="4239490" cy="313932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ectangle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.hpp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//destructor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5805" y="313766"/>
            <a:ext cx="2010251" cy="3385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rectangle.hpp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9802" y="318159"/>
            <a:ext cx="1470554" cy="3385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rectangle.cpp</a:t>
            </a:r>
          </a:p>
        </p:txBody>
      </p:sp>
    </p:spTree>
    <p:extLst>
      <p:ext uri="{BB962C8B-B14F-4D97-AF65-F5344CB8AC3E}">
        <p14:creationId xmlns:p14="http://schemas.microsoft.com/office/powerpoint/2010/main" val="29104993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rectangle.hpp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130800" cy="4393324"/>
          </a:xfrm>
        </p:spPr>
        <p:txBody>
          <a:bodyPr/>
          <a:lstStyle/>
          <a:p>
            <a:r>
              <a:rPr lang="en-US" dirty="0"/>
              <a:t>As in the sample </a:t>
            </a:r>
            <a:r>
              <a:rPr lang="en-US" i="1" dirty="0"/>
              <a:t>Rectangle</a:t>
            </a:r>
            <a:r>
              <a:rPr lang="en-US" dirty="0"/>
              <a:t>, add storage for the length and width to the header file. Add a </a:t>
            </a:r>
            <a:r>
              <a:rPr lang="en-US" i="1" dirty="0"/>
              <a:t>declaration</a:t>
            </a:r>
            <a:r>
              <a:rPr lang="en-US" dirty="0"/>
              <a:t> for the Area method.</a:t>
            </a:r>
          </a:p>
          <a:p>
            <a:r>
              <a:rPr lang="en-US" dirty="0"/>
              <a:t>Access modifier can be </a:t>
            </a:r>
          </a:p>
          <a:p>
            <a:pPr marL="0" indent="0">
              <a:buNone/>
            </a:pPr>
            <a:r>
              <a:rPr lang="en-US" sz="2400" b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 or</a:t>
            </a:r>
            <a:r>
              <a:rPr lang="en-US" b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too.</a:t>
            </a:r>
            <a:endParaRPr lang="en-US" b="1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Private: No outside class can access these members.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Protected: Sub classes can access this member but not others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7904" y="615696"/>
            <a:ext cx="5197856" cy="45243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virtual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Area() ;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755341" y="3133165"/>
            <a:ext cx="1882588" cy="4572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365376" y="3738282"/>
            <a:ext cx="1775012" cy="8606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540188" y="4867835"/>
            <a:ext cx="1600200" cy="29583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530971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rectangle.cpp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getArea</a:t>
            </a:r>
            <a:r>
              <a:rPr lang="en-US" sz="2400" dirty="0"/>
              <a:t>() method now has a basic definition added.</a:t>
            </a:r>
          </a:p>
          <a:p>
            <a:r>
              <a:rPr lang="en-US" sz="2400" dirty="0"/>
              <a:t>The syntax:</a:t>
            </a:r>
          </a:p>
          <a:p>
            <a:pPr marL="0" indent="0" algn="ctr">
              <a:buNone/>
            </a:pPr>
            <a:r>
              <a:rPr lang="en-US" sz="2400" dirty="0"/>
              <a:t>class::method</a:t>
            </a:r>
          </a:p>
          <a:p>
            <a:pPr marL="0" indent="0">
              <a:buNone/>
            </a:pPr>
            <a:r>
              <a:rPr lang="en-US" sz="2400" dirty="0"/>
              <a:t>tells the compiler that this is the code for the </a:t>
            </a:r>
            <a:r>
              <a:rPr lang="en-US" sz="2400" dirty="0" err="1"/>
              <a:t>getArea</a:t>
            </a:r>
            <a:r>
              <a:rPr lang="en-US" sz="2400" dirty="0"/>
              <a:t>() method declared in </a:t>
            </a:r>
            <a:r>
              <a:rPr lang="en-US" sz="2400" dirty="0" err="1"/>
              <a:t>rectangle.hpp</a:t>
            </a:r>
            <a:endParaRPr lang="en-US" sz="2400" dirty="0"/>
          </a:p>
          <a:p>
            <a:r>
              <a:rPr lang="en-US" sz="2400" dirty="0"/>
              <a:t>Now take a few minutes to fill in the code for </a:t>
            </a:r>
            <a:r>
              <a:rPr lang="en-US" sz="2400" dirty="0" err="1"/>
              <a:t>getArea</a:t>
            </a:r>
            <a:r>
              <a:rPr lang="en-US" sz="2400" dirty="0"/>
              <a:t>().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6317" y="1828800"/>
            <a:ext cx="44689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rectangle.h”pp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//constructor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//destructor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091518" y="5419165"/>
            <a:ext cx="658906" cy="1344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739150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main.cpp file</a:t>
            </a:r>
          </a:p>
          <a:p>
            <a:r>
              <a:rPr lang="en-US" dirty="0"/>
              <a:t>Add an include statement for “</a:t>
            </a:r>
            <a:r>
              <a:rPr lang="en-US" dirty="0" err="1"/>
              <a:t>rectangle.hpp</a:t>
            </a:r>
            <a:r>
              <a:rPr lang="en-US" dirty="0"/>
              <a:t>” </a:t>
            </a:r>
          </a:p>
          <a:p>
            <a:r>
              <a:rPr lang="en-US" dirty="0"/>
              <a:t>Create a Rectangle object in main()</a:t>
            </a:r>
          </a:p>
          <a:p>
            <a:r>
              <a:rPr lang="en-US" dirty="0"/>
              <a:t>Add a length and width</a:t>
            </a:r>
          </a:p>
          <a:p>
            <a:r>
              <a:rPr lang="en-US" dirty="0"/>
              <a:t>Print out the area using </a:t>
            </a:r>
            <a:r>
              <a:rPr lang="en-US" i="1" dirty="0" err="1"/>
              <a:t>cout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92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83126"/>
            <a:ext cx="4942541" cy="4031873"/>
          </a:xfrm>
        </p:spPr>
        <p:txBody>
          <a:bodyPr/>
          <a:lstStyle/>
          <a:p>
            <a:r>
              <a:rPr lang="en-US" dirty="0"/>
              <a:t>You should have come up with something like this: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5671" y="1683126"/>
            <a:ext cx="6096000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rectangle.hpp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Rectangle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317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10566400" cy="4280170"/>
          </a:xfrm>
        </p:spPr>
        <p:txBody>
          <a:bodyPr/>
          <a:lstStyle/>
          <a:p>
            <a:r>
              <a:rPr lang="en-US" sz="2000" dirty="0"/>
              <a:t>Part 1 introduced the concept of passing by reference when calling functions.</a:t>
            </a:r>
          </a:p>
          <a:p>
            <a:pPr lvl="1"/>
            <a:r>
              <a:rPr lang="en-US" sz="2000" dirty="0"/>
              <a:t>Selected by using the &amp; character in function argument types: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References hold a memory address of a value.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cs typeface="Courier New" panose="02070309020205020404" pitchFamily="49" charset="0"/>
                <a:sym typeface="Wingdings" panose="05000000000000000000" pitchFamily="2" charset="2"/>
              </a:rPr>
              <a:t>a has the value of a memory address, b has an integer value.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Used like regular variables and C++ automatically fills in the value of the reference when needed:  </a:t>
            </a:r>
          </a:p>
          <a:p>
            <a:pPr marL="457200" lvl="1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a + b ;</a:t>
            </a:r>
            <a:r>
              <a:rPr lang="en-US" sz="2000" dirty="0"/>
              <a:t>   </a:t>
            </a:r>
            <a:r>
              <a:rPr lang="en-US" sz="2000" dirty="0">
                <a:sym typeface="Wingdings" panose="05000000000000000000" pitchFamily="2" charset="2"/>
              </a:rPr>
              <a:t> “retrieve the value of a and add it to the value of b”</a:t>
            </a:r>
            <a:endParaRPr lang="en-US" sz="2000" dirty="0"/>
          </a:p>
          <a:p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1830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10566400" cy="4280170"/>
          </a:xfrm>
        </p:spPr>
        <p:txBody>
          <a:bodyPr/>
          <a:lstStyle/>
          <a:p>
            <a:r>
              <a:rPr lang="en-US" sz="2000" dirty="0"/>
              <a:t>From C there is another way to deal with the memory address of a variable: via </a:t>
            </a:r>
            <a:r>
              <a:rPr lang="en-US" sz="2000" i="1" dirty="0"/>
              <a:t>pointer</a:t>
            </a:r>
            <a:r>
              <a:rPr lang="en-US" sz="2000" dirty="0"/>
              <a:t> types.</a:t>
            </a:r>
          </a:p>
          <a:p>
            <a:endParaRPr lang="en-US" sz="2000" dirty="0"/>
          </a:p>
          <a:p>
            <a:r>
              <a:rPr lang="en-US" sz="2000" dirty="0"/>
              <a:t>Similar syntax in functions except that the &amp; is replaced with a *:</a:t>
            </a:r>
          </a:p>
          <a:p>
            <a:pPr marL="0" indent="0">
              <a:buNone/>
            </a:pPr>
            <a:r>
              <a:rPr lang="en-US" sz="2000" dirty="0"/>
              <a:t>  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get a value from a pointer requires a manual </a:t>
            </a:r>
            <a:r>
              <a:rPr lang="en-US" sz="2000" i="1" dirty="0"/>
              <a:t>dereferencing </a:t>
            </a:r>
            <a:r>
              <a:rPr lang="en-US" sz="2000" dirty="0"/>
              <a:t>by the programmer: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*a + b ;</a:t>
            </a:r>
            <a:r>
              <a:rPr lang="en-US" sz="2000" dirty="0"/>
              <a:t>   </a:t>
            </a:r>
            <a:r>
              <a:rPr lang="en-US" sz="2000" dirty="0">
                <a:sym typeface="Wingdings" panose="05000000000000000000" pitchFamily="2" charset="2"/>
              </a:rPr>
              <a:t> “retrieve the value of a and add it to the value of b”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2493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273943"/>
              </p:ext>
            </p:extLst>
          </p:nvPr>
        </p:nvGraphicFramePr>
        <p:xfrm>
          <a:off x="168488" y="415636"/>
          <a:ext cx="11907897" cy="62388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398973">
                  <a:extLst>
                    <a:ext uri="{9D8B030D-6E8A-4147-A177-3AD203B41FA5}">
                      <a16:colId xmlns:a16="http://schemas.microsoft.com/office/drawing/2014/main" val="4012244833"/>
                    </a:ext>
                  </a:extLst>
                </a:gridCol>
                <a:gridCol w="3099479">
                  <a:extLst>
                    <a:ext uri="{9D8B030D-6E8A-4147-A177-3AD203B41FA5}">
                      <a16:colId xmlns:a16="http://schemas.microsoft.com/office/drawing/2014/main" val="866947511"/>
                    </a:ext>
                  </a:extLst>
                </a:gridCol>
                <a:gridCol w="3409445">
                  <a:extLst>
                    <a:ext uri="{9D8B030D-6E8A-4147-A177-3AD203B41FA5}">
                      <a16:colId xmlns:a16="http://schemas.microsoft.com/office/drawing/2014/main" val="1920966746"/>
                    </a:ext>
                  </a:extLst>
                </a:gridCol>
              </a:tblGrid>
              <a:tr h="35417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47286"/>
                  </a:ext>
                </a:extLst>
              </a:tr>
              <a:tr h="353157">
                <a:tc>
                  <a:txBody>
                    <a:bodyPr/>
                    <a:lstStyle/>
                    <a:p>
                      <a:r>
                        <a:rPr lang="en-US" sz="1600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int &amp;ref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/>
                        <a:t>    </a:t>
                      </a:r>
                      <a:r>
                        <a:rPr lang="en-US" sz="1600" baseline="0" dirty="0" err="1"/>
                        <a:t>int</a:t>
                      </a:r>
                      <a:r>
                        <a:rPr lang="en-US" sz="1600" baseline="0" dirty="0"/>
                        <a:t> *</a:t>
                      </a:r>
                      <a:r>
                        <a:rPr lang="en-US" sz="1600" baseline="0" dirty="0" err="1"/>
                        <a:t>ptr</a:t>
                      </a:r>
                      <a:r>
                        <a:rPr lang="en-US" sz="1600" baseline="0" dirty="0"/>
                        <a:t> 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89287"/>
                  </a:ext>
                </a:extLst>
              </a:tr>
              <a:tr h="570329">
                <a:tc>
                  <a:txBody>
                    <a:bodyPr/>
                    <a:lstStyle/>
                    <a:p>
                      <a:r>
                        <a:rPr lang="en-US" sz="1600" dirty="0"/>
                        <a:t>Set memory</a:t>
                      </a:r>
                      <a:r>
                        <a:rPr lang="en-US" sz="1600" baseline="0" dirty="0"/>
                        <a:t> address to something in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baseline="0" dirty="0"/>
                        <a:t> a = 0 ;</a:t>
                      </a:r>
                    </a:p>
                    <a:p>
                      <a:pPr algn="l"/>
                      <a:r>
                        <a:rPr lang="en-US" sz="1600" baseline="0" dirty="0"/>
                        <a:t>    </a:t>
                      </a:r>
                      <a:r>
                        <a:rPr lang="en-US" sz="1600" baseline="0" dirty="0" err="1"/>
                        <a:t>int</a:t>
                      </a:r>
                      <a:r>
                        <a:rPr lang="en-US" sz="1600" baseline="0" dirty="0"/>
                        <a:t> &amp;ref = a 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dirty="0"/>
                        <a:t> a = 0</a:t>
                      </a:r>
                      <a:r>
                        <a:rPr lang="en-US" sz="1600" baseline="0" dirty="0"/>
                        <a:t> ;</a:t>
                      </a:r>
                    </a:p>
                    <a:p>
                      <a:pPr algn="l"/>
                      <a:r>
                        <a:rPr lang="en-US" sz="1600" baseline="0" dirty="0"/>
                        <a:t>    </a:t>
                      </a:r>
                      <a:r>
                        <a:rPr lang="en-US" sz="1600" baseline="0" dirty="0" err="1"/>
                        <a:t>int</a:t>
                      </a:r>
                      <a:r>
                        <a:rPr lang="en-US" sz="1600" baseline="0" dirty="0"/>
                        <a:t> *</a:t>
                      </a:r>
                      <a:r>
                        <a:rPr lang="en-US" sz="1600" baseline="0" dirty="0" err="1"/>
                        <a:t>ptr</a:t>
                      </a:r>
                      <a:r>
                        <a:rPr lang="en-US" sz="1600" baseline="0" dirty="0"/>
                        <a:t> = &amp;a 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56706"/>
                  </a:ext>
                </a:extLst>
              </a:tr>
              <a:tr h="353157">
                <a:tc>
                  <a:txBody>
                    <a:bodyPr/>
                    <a:lstStyle/>
                    <a:p>
                      <a:r>
                        <a:rPr lang="en-US" sz="1600" dirty="0"/>
                        <a:t>Fetch value of thing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cout</a:t>
                      </a:r>
                      <a:r>
                        <a:rPr lang="en-US" sz="1600" baseline="0" dirty="0"/>
                        <a:t> &lt;&lt; ref 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cout</a:t>
                      </a:r>
                      <a:r>
                        <a:rPr lang="en-US" sz="1600" dirty="0"/>
                        <a:t> &lt;&lt; *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dirty="0"/>
                        <a:t> 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77153"/>
                  </a:ext>
                </a:extLst>
              </a:tr>
              <a:tr h="353157">
                <a:tc>
                  <a:txBody>
                    <a:bodyPr/>
                    <a:lstStyle/>
                    <a:p>
                      <a:r>
                        <a:rPr lang="en-US" sz="1600" dirty="0"/>
                        <a:t>Can refer/point</a:t>
                      </a:r>
                      <a:r>
                        <a:rPr lang="en-US" sz="1600" baseline="0" dirty="0"/>
                        <a:t> to nothing (null value)?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48699"/>
                  </a:ext>
                </a:extLst>
              </a:tr>
              <a:tr h="1960098">
                <a:tc>
                  <a:txBody>
                    <a:bodyPr/>
                    <a:lstStyle/>
                    <a:p>
                      <a:r>
                        <a:rPr lang="en-US" sz="1600" dirty="0"/>
                        <a:t>Can change address that it refers</a:t>
                      </a:r>
                      <a:r>
                        <a:rPr lang="en-US" sz="1600" baseline="0" dirty="0"/>
                        <a:t> to/points at?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No.</a:t>
                      </a:r>
                    </a:p>
                    <a:p>
                      <a:pPr algn="l"/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baseline="0" dirty="0"/>
                        <a:t> a = 0 ;</a:t>
                      </a:r>
                    </a:p>
                    <a:p>
                      <a:pPr algn="l"/>
                      <a:r>
                        <a:rPr lang="en-US" sz="1600" baseline="0" dirty="0"/>
                        <a:t>   </a:t>
                      </a:r>
                      <a:r>
                        <a:rPr lang="en-US" sz="1600" baseline="0" dirty="0" err="1"/>
                        <a:t>int</a:t>
                      </a:r>
                      <a:r>
                        <a:rPr lang="en-US" sz="1600" baseline="0" dirty="0"/>
                        <a:t> b = 1 ;</a:t>
                      </a:r>
                    </a:p>
                    <a:p>
                      <a:pPr algn="l"/>
                      <a:r>
                        <a:rPr lang="en-US" sz="1600" baseline="0" dirty="0"/>
                        <a:t>   </a:t>
                      </a:r>
                      <a:r>
                        <a:rPr lang="en-US" sz="1600" baseline="0" dirty="0" err="1"/>
                        <a:t>int</a:t>
                      </a:r>
                      <a:r>
                        <a:rPr lang="en-US" sz="1600" baseline="0" dirty="0"/>
                        <a:t> &amp;ref = a ;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   ref</a:t>
                      </a:r>
                      <a:r>
                        <a:rPr lang="en-US" sz="1600" baseline="0" dirty="0"/>
                        <a:t> = b ;  </a:t>
                      </a:r>
                    </a:p>
                    <a:p>
                      <a:pPr algn="l"/>
                      <a:r>
                        <a:rPr lang="en-US" sz="1600" baseline="0" dirty="0"/>
                        <a:t>   // value of a is now 1!</a:t>
                      </a:r>
                      <a:endParaRPr lang="en-US" sz="1600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Yes</a:t>
                      </a:r>
                    </a:p>
                    <a:p>
                      <a:pPr algn="l"/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int</a:t>
                      </a:r>
                      <a:r>
                        <a:rPr lang="en-US" sz="1600" baseline="0" dirty="0"/>
                        <a:t> a = 0 ;</a:t>
                      </a:r>
                    </a:p>
                    <a:p>
                      <a:pPr algn="l"/>
                      <a:r>
                        <a:rPr lang="en-US" sz="1600" baseline="0" dirty="0"/>
                        <a:t>   </a:t>
                      </a:r>
                      <a:r>
                        <a:rPr lang="en-US" sz="1600" baseline="0" dirty="0" err="1"/>
                        <a:t>int</a:t>
                      </a:r>
                      <a:r>
                        <a:rPr lang="en-US" sz="1600" baseline="0" dirty="0"/>
                        <a:t> b = 1 ;</a:t>
                      </a:r>
                    </a:p>
                    <a:p>
                      <a:pPr algn="l"/>
                      <a:r>
                        <a:rPr lang="en-US" sz="1600" baseline="0" dirty="0"/>
                        <a:t>   </a:t>
                      </a:r>
                      <a:r>
                        <a:rPr lang="en-US" sz="1600" baseline="0" dirty="0" err="1"/>
                        <a:t>int</a:t>
                      </a:r>
                      <a:r>
                        <a:rPr lang="en-US" sz="1600" baseline="0" dirty="0"/>
                        <a:t> *</a:t>
                      </a:r>
                      <a:r>
                        <a:rPr lang="en-US" sz="1600" baseline="0" dirty="0" err="1"/>
                        <a:t>ptr</a:t>
                      </a:r>
                      <a:r>
                        <a:rPr lang="en-US" sz="1600" baseline="0" dirty="0"/>
                        <a:t> = &amp;a ;</a:t>
                      </a:r>
                      <a:endParaRPr lang="en-US" sz="1600" dirty="0"/>
                    </a:p>
                    <a:p>
                      <a:pPr algn="l"/>
                      <a:r>
                        <a:rPr lang="en-US" sz="1600" dirty="0"/>
                        <a:t>   </a:t>
                      </a:r>
                      <a:r>
                        <a:rPr lang="en-US" sz="1600" dirty="0" err="1"/>
                        <a:t>ptr</a:t>
                      </a:r>
                      <a:r>
                        <a:rPr lang="en-US" sz="1600" baseline="0" dirty="0"/>
                        <a:t> = &amp;b ;  </a:t>
                      </a:r>
                    </a:p>
                    <a:p>
                      <a:pPr algn="l"/>
                      <a:r>
                        <a:rPr lang="en-US" sz="1600" baseline="0" dirty="0"/>
                        <a:t>   // </a:t>
                      </a:r>
                      <a:r>
                        <a:rPr lang="en-US" sz="1600" baseline="0" dirty="0" err="1"/>
                        <a:t>ptr</a:t>
                      </a:r>
                      <a:r>
                        <a:rPr lang="en-US" sz="1600" baseline="0" dirty="0"/>
                        <a:t> now points at 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9488"/>
                  </a:ext>
                </a:extLst>
              </a:tr>
              <a:tr h="2251299">
                <a:tc>
                  <a:txBody>
                    <a:bodyPr/>
                    <a:lstStyle/>
                    <a:p>
                      <a:r>
                        <a:rPr lang="en-US" sz="1600" dirty="0"/>
                        <a:t>Object member/method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My</a:t>
                      </a:r>
                      <a:r>
                        <a:rPr lang="en-US" sz="1600" baseline="0" dirty="0" err="1"/>
                        <a:t>Class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obj</a:t>
                      </a:r>
                      <a:r>
                        <a:rPr lang="en-US" sz="1600" baseline="0" dirty="0"/>
                        <a:t> ;</a:t>
                      </a:r>
                    </a:p>
                    <a:p>
                      <a:pPr algn="l"/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My</a:t>
                      </a:r>
                      <a:r>
                        <a:rPr lang="en-US" sz="1600" baseline="0" dirty="0" err="1"/>
                        <a:t>Class</a:t>
                      </a:r>
                      <a:r>
                        <a:rPr lang="en-US" sz="1600" baseline="0" dirty="0"/>
                        <a:t> &amp;ref = </a:t>
                      </a:r>
                      <a:r>
                        <a:rPr lang="en-US" sz="1600" baseline="0" dirty="0" err="1"/>
                        <a:t>obj</a:t>
                      </a:r>
                      <a:r>
                        <a:rPr lang="en-US" sz="1600" baseline="0" dirty="0"/>
                        <a:t> ;</a:t>
                      </a:r>
                    </a:p>
                    <a:p>
                      <a:pPr algn="l"/>
                      <a:endParaRPr lang="en-US" sz="1600" baseline="0" dirty="0"/>
                    </a:p>
                    <a:p>
                      <a:pPr algn="l"/>
                      <a:r>
                        <a:rPr lang="en-US" sz="1600" dirty="0"/>
                        <a:t>    </a:t>
                      </a:r>
                      <a:r>
                        <a:rPr lang="en-US" sz="1600" baseline="0" dirty="0" err="1"/>
                        <a:t>ref.member</a:t>
                      </a:r>
                      <a:r>
                        <a:rPr lang="en-US" sz="1600" baseline="0" dirty="0"/>
                        <a:t> ;</a:t>
                      </a:r>
                    </a:p>
                    <a:p>
                      <a:pPr algn="l"/>
                      <a:r>
                        <a:rPr lang="en-US" sz="1600" baseline="0" dirty="0"/>
                        <a:t>    </a:t>
                      </a:r>
                      <a:r>
                        <a:rPr lang="en-US" sz="1600" baseline="0" dirty="0" err="1"/>
                        <a:t>ref.method</a:t>
                      </a:r>
                      <a:r>
                        <a:rPr lang="en-US" sz="1600" baseline="0" dirty="0"/>
                        <a:t>();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    </a:t>
                      </a:r>
                      <a:r>
                        <a:rPr lang="en-US" sz="1600" dirty="0" err="1"/>
                        <a:t>My</a:t>
                      </a:r>
                      <a:r>
                        <a:rPr lang="en-US" sz="1600" baseline="0" dirty="0" err="1"/>
                        <a:t>Class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obj</a:t>
                      </a:r>
                      <a:r>
                        <a:rPr lang="en-US" sz="1600" baseline="0" dirty="0"/>
                        <a:t> ;</a:t>
                      </a:r>
                    </a:p>
                    <a:p>
                      <a:pPr algn="l"/>
                      <a:r>
                        <a:rPr lang="en-US" sz="1600" baseline="0" dirty="0"/>
                        <a:t>    </a:t>
                      </a:r>
                      <a:r>
                        <a:rPr lang="en-US" sz="1600" dirty="0" err="1"/>
                        <a:t>My</a:t>
                      </a:r>
                      <a:r>
                        <a:rPr lang="en-US" sz="1600" baseline="0" dirty="0" err="1"/>
                        <a:t>Class</a:t>
                      </a:r>
                      <a:r>
                        <a:rPr lang="en-US" sz="1600" baseline="0" dirty="0"/>
                        <a:t> *</a:t>
                      </a:r>
                      <a:r>
                        <a:rPr lang="en-US" sz="1600" baseline="0" dirty="0" err="1"/>
                        <a:t>ptr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baseline="0" dirty="0" err="1"/>
                        <a:t>obj</a:t>
                      </a:r>
                      <a:r>
                        <a:rPr lang="en-US" sz="1600" baseline="0" dirty="0"/>
                        <a:t> ;</a:t>
                      </a:r>
                    </a:p>
                    <a:p>
                      <a:pPr algn="l"/>
                      <a:r>
                        <a:rPr lang="en-US" sz="1600" baseline="0" dirty="0"/>
                        <a:t>    </a:t>
                      </a:r>
                      <a:r>
                        <a:rPr lang="en-US" sz="1600" baseline="0" dirty="0" err="1"/>
                        <a:t>ptr</a:t>
                      </a:r>
                      <a:r>
                        <a:rPr lang="en-US" sz="1600" baseline="0" dirty="0"/>
                        <a:t>-&gt;member ;</a:t>
                      </a:r>
                    </a:p>
                    <a:p>
                      <a:pPr algn="l"/>
                      <a:r>
                        <a:rPr lang="en-US" sz="1600" baseline="0" dirty="0"/>
                        <a:t>    </a:t>
                      </a:r>
                      <a:r>
                        <a:rPr lang="en-US" sz="1600" baseline="0" dirty="0" err="1"/>
                        <a:t>ptr</a:t>
                      </a:r>
                      <a:r>
                        <a:rPr lang="en-US" sz="1600" baseline="0" dirty="0"/>
                        <a:t>-&gt;method(); </a:t>
                      </a:r>
                    </a:p>
                    <a:p>
                      <a:pPr algn="l"/>
                      <a:endParaRPr lang="en-US" sz="1600" baseline="0" dirty="0"/>
                    </a:p>
                    <a:p>
                      <a:pPr algn="l"/>
                      <a:r>
                        <a:rPr lang="en-US" sz="1600" baseline="0" dirty="0"/>
                        <a:t>    // OR</a:t>
                      </a:r>
                    </a:p>
                    <a:p>
                      <a:pPr algn="l"/>
                      <a:r>
                        <a:rPr lang="en-US" sz="1600" baseline="0" dirty="0"/>
                        <a:t>    (*</a:t>
                      </a:r>
                      <a:r>
                        <a:rPr lang="en-US" sz="1600" baseline="0" dirty="0" err="1"/>
                        <a:t>ptr</a:t>
                      </a:r>
                      <a:r>
                        <a:rPr lang="en-US" sz="1600" baseline="0" dirty="0"/>
                        <a:t>).member ;</a:t>
                      </a:r>
                    </a:p>
                    <a:p>
                      <a:pPr algn="l"/>
                      <a:r>
                        <a:rPr lang="en-US" sz="1600" baseline="0" dirty="0"/>
                        <a:t>    (*</a:t>
                      </a:r>
                      <a:r>
                        <a:rPr lang="en-US" sz="1600" baseline="0" dirty="0" err="1"/>
                        <a:t>ptr</a:t>
                      </a:r>
                      <a:r>
                        <a:rPr lang="en-US" sz="1600" baseline="0" dirty="0"/>
                        <a:t>).method() ; </a:t>
                      </a:r>
                      <a:endParaRPr lang="en-US" sz="1600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1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037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 reference or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72683"/>
            <a:ext cx="10566400" cy="3886200"/>
          </a:xfrm>
        </p:spPr>
        <p:txBody>
          <a:bodyPr/>
          <a:lstStyle/>
          <a:p>
            <a:r>
              <a:rPr lang="en-US" dirty="0"/>
              <a:t>Both references and pointers can be used to refer to objects in memory in methods, functions, loops, etc. </a:t>
            </a:r>
          </a:p>
          <a:p>
            <a:r>
              <a:rPr lang="en-US" dirty="0"/>
              <a:t>Avoids copying due to default call-by-value C++ behavior</a:t>
            </a:r>
          </a:p>
          <a:p>
            <a:pPr lvl="1"/>
            <a:r>
              <a:rPr lang="en-US" dirty="0"/>
              <a:t>Could lead to memory/performance problems.</a:t>
            </a:r>
          </a:p>
          <a:p>
            <a:pPr lvl="1"/>
            <a:r>
              <a:rPr lang="en-US" dirty="0"/>
              <a:t>Or cause issues with open files, databases, etc.  </a:t>
            </a:r>
          </a:p>
          <a:p>
            <a:r>
              <a:rPr lang="en-US" dirty="0"/>
              <a:t>If you need to:</a:t>
            </a:r>
          </a:p>
          <a:p>
            <a:pPr lvl="1"/>
            <a:r>
              <a:rPr lang="en-US" dirty="0"/>
              <a:t>Hold a null value (i.e. point at nothing), use a pointer.</a:t>
            </a:r>
          </a:p>
          <a:p>
            <a:pPr lvl="1"/>
            <a:r>
              <a:rPr lang="en-US" dirty="0"/>
              <a:t>Re-assign the memory address stored, use a pointer.</a:t>
            </a:r>
          </a:p>
          <a:p>
            <a:r>
              <a:rPr lang="en-US" dirty="0"/>
              <a:t>Otherwise, use a reference.</a:t>
            </a:r>
          </a:p>
          <a:p>
            <a:pPr lvl="1"/>
            <a:r>
              <a:rPr lang="en-US" dirty="0"/>
              <a:t>References are much easier to use!</a:t>
            </a:r>
          </a:p>
          <a:p>
            <a:pPr lvl="1"/>
            <a:r>
              <a:rPr lang="en-US" dirty="0"/>
              <a:t>No need to check if a reference has a null value…since they can’t hold one.</a:t>
            </a:r>
          </a:p>
        </p:txBody>
      </p:sp>
      <p:sp>
        <p:nvSpPr>
          <p:cNvPr id="6" name="Rectangle 5"/>
          <p:cNvSpPr/>
          <p:nvPr/>
        </p:nvSpPr>
        <p:spPr>
          <a:xfrm>
            <a:off x="7903724" y="3128118"/>
            <a:ext cx="398347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Pointer to a null value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C-style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C++11 style.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Reference to a null value</a:t>
            </a:r>
          </a:p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won't compile.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830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and Pointers</a:t>
            </a:r>
          </a:p>
          <a:p>
            <a:r>
              <a:rPr lang="en-US" dirty="0"/>
              <a:t>The formal concepts in OOP</a:t>
            </a:r>
          </a:p>
          <a:p>
            <a:r>
              <a:rPr lang="en-US" dirty="0"/>
              <a:t>C++ classes</a:t>
            </a:r>
          </a:p>
          <a:p>
            <a:r>
              <a:rPr lang="en-US" dirty="0"/>
              <a:t>Structures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4E13A5-E364-D9A6-0B1F-52EA8359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3320513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4449336"/>
            <a:ext cx="10566400" cy="1778618"/>
          </a:xfrm>
        </p:spPr>
        <p:txBody>
          <a:bodyPr/>
          <a:lstStyle/>
          <a:p>
            <a:r>
              <a:rPr lang="en-US" sz="2000" dirty="0"/>
              <a:t>A null value means the pointer is not currently pointing at anything.</a:t>
            </a:r>
          </a:p>
          <a:p>
            <a:pPr lvl="1"/>
            <a:r>
              <a:rPr lang="en-US" dirty="0"/>
              <a:t>It’s a good idea to check before accessing the value they point at.</a:t>
            </a:r>
          </a:p>
          <a:p>
            <a:endParaRPr lang="en-US" sz="2000" dirty="0"/>
          </a:p>
          <a:p>
            <a:r>
              <a:rPr lang="en-US" sz="2000" dirty="0"/>
              <a:t>References cannot be null, so the code on the right does not need checking.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3802" y="1622703"/>
            <a:ext cx="482726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Pointer version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&amp;&amp; 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check for null pointer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 &amp;&amp; c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this means if a AND c are not //            null</a:t>
            </a:r>
            <a:endParaRPr lang="en-US" sz="1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1090" y="1622702"/>
            <a:ext cx="482726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Reference version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368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594104"/>
            <a:ext cx="5181600" cy="3886200"/>
          </a:xfrm>
        </p:spPr>
        <p:txBody>
          <a:bodyPr/>
          <a:lstStyle/>
          <a:p>
            <a:r>
              <a:rPr lang="en-US" sz="2000" dirty="0"/>
              <a:t>In the Rectangle class </a:t>
            </a:r>
          </a:p>
          <a:p>
            <a:r>
              <a:rPr lang="en-US" sz="2000" i="1" dirty="0"/>
              <a:t>Rectangle()</a:t>
            </a:r>
            <a:r>
              <a:rPr lang="en-US" sz="2000" dirty="0"/>
              <a:t> is a </a:t>
            </a:r>
            <a:r>
              <a:rPr lang="en-US" sz="2000" i="1" dirty="0"/>
              <a:t>constructor. </a:t>
            </a:r>
            <a:r>
              <a:rPr lang="en-US" sz="2000" dirty="0"/>
              <a:t>This is a method that is called when an object is instantiated for this class.</a:t>
            </a:r>
          </a:p>
          <a:p>
            <a:pPr lvl="1"/>
            <a:r>
              <a:rPr lang="en-US" sz="1800" dirty="0"/>
              <a:t>Multiple constructors per class are allowed</a:t>
            </a:r>
          </a:p>
          <a:p>
            <a:r>
              <a:rPr lang="en-US" sz="2000" dirty="0"/>
              <a:t>~Rectangle() is a </a:t>
            </a:r>
            <a:r>
              <a:rPr lang="en-US" sz="2000" i="1" dirty="0"/>
              <a:t>destructor</a:t>
            </a:r>
            <a:r>
              <a:rPr lang="en-US" sz="2000" dirty="0"/>
              <a:t>. This is called when an object is removed from memory.</a:t>
            </a:r>
          </a:p>
          <a:p>
            <a:pPr lvl="1"/>
            <a:r>
              <a:rPr lang="en-US" sz="1600" dirty="0"/>
              <a:t>Only </a:t>
            </a:r>
            <a:r>
              <a:rPr lang="en-US" sz="1600" b="1" dirty="0"/>
              <a:t>one</a:t>
            </a:r>
            <a:r>
              <a:rPr lang="en-US" sz="1600" dirty="0"/>
              <a:t> destructor per class is allowed!</a:t>
            </a:r>
          </a:p>
          <a:p>
            <a:pPr lvl="1"/>
            <a:r>
              <a:rPr lang="en-US" sz="1600" dirty="0"/>
              <a:t>(what is virtual?)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7904" y="615696"/>
            <a:ext cx="5197856" cy="56323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virtual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Area() 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613340" y="2734887"/>
            <a:ext cx="2075933" cy="12441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5361709" y="3100647"/>
            <a:ext cx="2394066" cy="138822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8652422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5" y="1765092"/>
            <a:ext cx="2055709" cy="3892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rectangle.hpp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21265" y="2381811"/>
            <a:ext cx="512332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Rectangle</a:t>
            </a: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</a:t>
            </a:r>
            <a:r>
              <a:rPr lang="en-US" sz="1400" b="1" dirty="0" err="1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etc</a:t>
            </a:r>
            <a:r>
              <a:rPr lang="en-US" sz="1400" b="1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*/</a:t>
            </a:r>
            <a:endParaRPr lang="en-US" sz="14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38047" y="403480"/>
            <a:ext cx="1566951" cy="3738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/>
              <a:t>rectangle.cpp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8970" y="1008197"/>
            <a:ext cx="552225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"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rectangle.hpp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OK to do this */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31913" y="5131704"/>
            <a:ext cx="10482018" cy="1656547"/>
          </a:xfrm>
        </p:spPr>
        <p:txBody>
          <a:bodyPr/>
          <a:lstStyle/>
          <a:p>
            <a:r>
              <a:rPr lang="en-US" sz="1600" dirty="0"/>
              <a:t>Two styles of constructor. Above is the C++11 </a:t>
            </a:r>
            <a:r>
              <a:rPr lang="en-US" sz="1600" i="1" dirty="0"/>
              <a:t>member initialization list</a:t>
            </a:r>
            <a:r>
              <a:rPr lang="en-US" sz="1600" dirty="0"/>
              <a:t> style. At the top is the old way.  C++11 is preferred.</a:t>
            </a:r>
          </a:p>
          <a:p>
            <a:r>
              <a:rPr lang="en-US" sz="1600" dirty="0"/>
              <a:t>With the old way </a:t>
            </a:r>
            <a:r>
              <a:rPr lang="en-US" sz="1600" i="1" dirty="0"/>
              <a:t>the empty constructor is called automatically </a:t>
            </a:r>
            <a:r>
              <a:rPr lang="en-US" sz="1600" dirty="0"/>
              <a:t>even though it does nothing – it still adds a function call.</a:t>
            </a:r>
          </a:p>
          <a:p>
            <a:r>
              <a:rPr lang="en-US" sz="1600" dirty="0"/>
              <a:t>Same </a:t>
            </a:r>
            <a:r>
              <a:rPr lang="en-US" sz="1600" dirty="0" err="1"/>
              <a:t>rectangle.hpp</a:t>
            </a:r>
            <a:r>
              <a:rPr lang="en-US" sz="1600" dirty="0"/>
              <a:t> for both styles.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8047" y="3667679"/>
            <a:ext cx="5522259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Better to do this */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4909" y="30982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189480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Syntax: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6600" y="2812551"/>
            <a:ext cx="79756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OtherClass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m_A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m_B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m_C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other code can go here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1453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92" y="274344"/>
            <a:ext cx="10566400" cy="685800"/>
          </a:xfrm>
        </p:spPr>
        <p:txBody>
          <a:bodyPr/>
          <a:lstStyle/>
          <a:p>
            <a:r>
              <a:rPr lang="en-US" dirty="0"/>
              <a:t>And now use both constructors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7438" y="960144"/>
            <a:ext cx="7675832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iostream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"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rectangle.h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Rectangle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m_width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urier New" panose="02070309020205020404" pitchFamily="49" charset="0"/>
              </a:rPr>
              <a:t>getArea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Rectangle rT_2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2.0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2.0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rT_2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ourier New" panose="02070309020205020404" pitchFamily="49" charset="0"/>
              </a:rPr>
              <a:t>getArea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8664" y="5123759"/>
            <a:ext cx="3446690" cy="297025"/>
          </a:xfrm>
          <a:prstGeom prst="rect">
            <a:avLst/>
          </a:prstGeom>
          <a:solidFill>
            <a:srgbClr val="FFFF00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70813" y="3479274"/>
            <a:ext cx="3446690" cy="297025"/>
          </a:xfrm>
          <a:prstGeom prst="rect">
            <a:avLst/>
          </a:prstGeom>
          <a:solidFill>
            <a:srgbClr val="FFFF00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20190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C++11 added the ability to define default values in headers in an intuitive way.</a:t>
            </a:r>
          </a:p>
        </p:txBody>
      </p:sp>
      <p:sp>
        <p:nvSpPr>
          <p:cNvPr id="5" name="Rectangle 4"/>
          <p:cNvSpPr/>
          <p:nvPr/>
        </p:nvSpPr>
        <p:spPr>
          <a:xfrm>
            <a:off x="6597904" y="615696"/>
            <a:ext cx="5197856" cy="45243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virtual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could do: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699538" y="3383214"/>
            <a:ext cx="1338349" cy="565265"/>
          </a:xfrm>
          <a:prstGeom prst="rect">
            <a:avLst/>
          </a:prstGeom>
          <a:solidFill>
            <a:srgbClr val="FFFF00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24849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 and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414" y="1828800"/>
            <a:ext cx="6569307" cy="3886200"/>
          </a:xfrm>
        </p:spPr>
        <p:txBody>
          <a:bodyPr/>
          <a:lstStyle/>
          <a:p>
            <a:r>
              <a:rPr lang="en-US" sz="2000" dirty="0"/>
              <a:t>The two methods created by C::B automatically are explicit versions of the default C++ constructors and destructors.</a:t>
            </a:r>
          </a:p>
          <a:p>
            <a:endParaRPr lang="en-US" sz="2000" dirty="0"/>
          </a:p>
          <a:p>
            <a:r>
              <a:rPr lang="en-US" sz="2000" dirty="0"/>
              <a:t>Every class has them – if you don’t define them then empty ones that do nothing will be created for you by the compiler.</a:t>
            </a:r>
          </a:p>
          <a:p>
            <a:pPr lvl="1"/>
            <a:r>
              <a:rPr lang="en-US" sz="1800" dirty="0"/>
              <a:t>If you really don’t want the default constructor you can delete it with the </a:t>
            </a:r>
            <a:r>
              <a:rPr lang="en-US" sz="1800" i="1" dirty="0"/>
              <a:t>delete</a:t>
            </a:r>
            <a:r>
              <a:rPr lang="en-US" sz="1800" dirty="0"/>
              <a:t> keyword.  </a:t>
            </a:r>
          </a:p>
          <a:p>
            <a:pPr lvl="1"/>
            <a:r>
              <a:rPr lang="en-US" sz="1800" dirty="0"/>
              <a:t>Also in the header file you can use the </a:t>
            </a:r>
            <a:r>
              <a:rPr lang="en-US" sz="1800" i="1" dirty="0"/>
              <a:t>default</a:t>
            </a:r>
            <a:r>
              <a:rPr lang="en-US" sz="1800" dirty="0"/>
              <a:t> keyword if you like to be clear that you are using the default.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42302" y="2007220"/>
            <a:ext cx="3921513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Foo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Another constructor</a:t>
            </a:r>
          </a:p>
          <a:p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600" b="1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defined!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Bar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327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constructors and destructors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5239" y="2297150"/>
            <a:ext cx="8633522" cy="38862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000" dirty="0"/>
              <a:t>You must define your own constructor when you want to initialize an object with arguments.</a:t>
            </a:r>
          </a:p>
          <a:p>
            <a:endParaRPr lang="en-US" sz="2000" dirty="0"/>
          </a:p>
          <a:p>
            <a:r>
              <a:rPr lang="en-US" sz="2000" dirty="0"/>
              <a:t>A custom destructor is </a:t>
            </a:r>
            <a:r>
              <a:rPr lang="en-US" sz="2000" b="1" dirty="0"/>
              <a:t>always</a:t>
            </a:r>
            <a:r>
              <a:rPr lang="en-US" sz="2000" dirty="0"/>
              <a:t> needed when internal members in the class need special handling.</a:t>
            </a:r>
          </a:p>
          <a:p>
            <a:pPr lvl="1"/>
            <a:r>
              <a:rPr lang="en-US" sz="1600" dirty="0"/>
              <a:t>Examples: manually allocated memory, open files, hardware drivers, database or network connections, custom data structures, etc.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21317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Destructors are called when an object is destroyed.</a:t>
            </a:r>
          </a:p>
          <a:p>
            <a:r>
              <a:rPr lang="en-US" sz="2000" dirty="0"/>
              <a:t>No return type</a:t>
            </a:r>
          </a:p>
          <a:p>
            <a:r>
              <a:rPr lang="en-US" sz="2000" dirty="0"/>
              <a:t>No arguments</a:t>
            </a:r>
          </a:p>
          <a:p>
            <a:r>
              <a:rPr lang="en-US" sz="2000" dirty="0"/>
              <a:t>Not called by the programmer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548" y="1853955"/>
            <a:ext cx="354105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322002" y="690611"/>
            <a:ext cx="5399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This class just has 2 floats as members which are automatically removed from memory by the compiler.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 bwMode="auto">
          <a:xfrm flipH="1">
            <a:off x="8175816" y="1275386"/>
            <a:ext cx="845862" cy="64306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2421073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Example: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812800" y="2574252"/>
            <a:ext cx="4649972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virtual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 pointer to some memory </a:t>
            </a:r>
          </a:p>
          <a:p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// that will be allocated.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1834" y="2574252"/>
            <a:ext cx="609600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Allocate memory to store "count"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floats.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values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destructor must free this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memory. Only do so if values is not</a:t>
            </a:r>
          </a:p>
          <a:p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// null.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values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59084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-Turn Arrow 15">
            <a:extLst>
              <a:ext uri="{FF2B5EF4-FFF2-40B4-BE49-F238E27FC236}">
                <a16:creationId xmlns:a16="http://schemas.microsoft.com/office/drawing/2014/main" id="{65920B95-C0A3-E536-4C23-492A2A7C60F6}"/>
              </a:ext>
            </a:extLst>
          </p:cNvPr>
          <p:cNvSpPr/>
          <p:nvPr/>
        </p:nvSpPr>
        <p:spPr bwMode="auto">
          <a:xfrm>
            <a:off x="3331779" y="1447800"/>
            <a:ext cx="4603531" cy="675578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969833"/>
            <a:ext cx="10566400" cy="2367893"/>
          </a:xfrm>
        </p:spPr>
        <p:txBody>
          <a:bodyPr/>
          <a:lstStyle/>
          <a:p>
            <a:r>
              <a:rPr lang="en-US" dirty="0"/>
              <a:t>C++ defaults to </a:t>
            </a:r>
            <a:r>
              <a:rPr lang="en-US" i="1" dirty="0"/>
              <a:t>pass by value</a:t>
            </a:r>
            <a:r>
              <a:rPr lang="en-US" dirty="0"/>
              <a:t> behavior when calling a function.</a:t>
            </a:r>
          </a:p>
          <a:p>
            <a:r>
              <a:rPr lang="en-US" dirty="0"/>
              <a:t>The function arguments are </a:t>
            </a:r>
            <a:r>
              <a:rPr lang="en-US" b="1" dirty="0"/>
              <a:t>copied</a:t>
            </a:r>
            <a:r>
              <a:rPr lang="en-US" dirty="0"/>
              <a:t> when used in the function.</a:t>
            </a:r>
          </a:p>
          <a:p>
            <a:r>
              <a:rPr lang="en-US" dirty="0"/>
              <a:t>Change values within the function -&gt; does not affect the original variable values</a:t>
            </a:r>
          </a:p>
          <a:p>
            <a:r>
              <a:rPr lang="en-US" dirty="0"/>
              <a:t>When passing objects, entire dataset copied to the function. May slow down the program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072888" y="2123378"/>
            <a:ext cx="2085278" cy="11708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719659" y="2409590"/>
            <a:ext cx="791736" cy="2992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719659" y="2914647"/>
            <a:ext cx="791736" cy="2992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95121" y="2123378"/>
            <a:ext cx="4567471" cy="11708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getRectangleArea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(float L, float W)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429810" y="2409590"/>
            <a:ext cx="791736" cy="29922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29810" y="2914646"/>
            <a:ext cx="791736" cy="29922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7617" y="141690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420701058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Inheritance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78862"/>
            <a:ext cx="7255435" cy="4036138"/>
          </a:xfrm>
        </p:spPr>
        <p:txBody>
          <a:bodyPr/>
          <a:lstStyle/>
          <a:p>
            <a:r>
              <a:rPr lang="en-US" dirty="0"/>
              <a:t>Inheritance syntax pattern: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Osaka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Osaka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SuperclassName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the </a:t>
            </a:r>
            <a:r>
              <a:rPr lang="en-US" i="1" dirty="0"/>
              <a:t>public</a:t>
            </a:r>
            <a:r>
              <a:rPr lang="en-US" dirty="0"/>
              <a:t> keyword is used.</a:t>
            </a:r>
          </a:p>
          <a:p>
            <a:pPr lvl="1"/>
            <a:r>
              <a:rPr lang="en-US" dirty="0"/>
              <a:t>Methods implemented in class Sub can access any public or protected members and methods in Super but cannot access anything that is private.</a:t>
            </a:r>
          </a:p>
          <a:p>
            <a:r>
              <a:rPr lang="en-US" dirty="0"/>
              <a:t>Other inheritance types are </a:t>
            </a:r>
            <a:r>
              <a:rPr lang="en-US" i="1" dirty="0"/>
              <a:t>protected</a:t>
            </a:r>
            <a:r>
              <a:rPr lang="en-US" dirty="0"/>
              <a:t> and </a:t>
            </a:r>
            <a:r>
              <a:rPr lang="en-US" i="1" dirty="0"/>
              <a:t>private.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96835" y="1678862"/>
            <a:ext cx="3476885" cy="329320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Super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Super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0518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3752" y="350764"/>
            <a:ext cx="1399370" cy="3385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square.hpp</a:t>
            </a:r>
            <a:endParaRPr lang="en-US" sz="1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9802" y="318159"/>
            <a:ext cx="1470554" cy="3385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square.cpp</a:t>
            </a:r>
          </a:p>
        </p:txBody>
      </p:sp>
      <p:sp>
        <p:nvSpPr>
          <p:cNvPr id="2" name="Rectangle 1"/>
          <p:cNvSpPr/>
          <p:nvPr/>
        </p:nvSpPr>
        <p:spPr>
          <a:xfrm>
            <a:off x="931619" y="726315"/>
            <a:ext cx="4283636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ifndef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SQUARE_H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#define SQUARE_H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rectangle.hpp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Square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Rectangle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endif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SQUARE_H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6871033" y="740304"/>
            <a:ext cx="3828091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square.h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28211" y="3707476"/>
            <a:ext cx="6209607" cy="154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kern="0" dirty="0"/>
              <a:t>Note that subclasses are free to add any number of new methods or members, they are not limited to those in the superclass.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79285852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BDAD-D814-AA54-4642-38A4EF5B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A279-0D4F-1E36-E9F2-26702713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struct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member_type1 member_name1;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member_type2 member_name2;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member_type3 member_name3;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}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object_names</a:t>
            </a:r>
            <a:r>
              <a:rPr lang="en-US" b="0" i="0" dirty="0">
                <a:solidFill>
                  <a:srgbClr val="000000"/>
                </a:solidFill>
                <a:effectLst/>
                <a:latin typeface="Inconsolata" panose="020F0502020204030204" pitchFamily="34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Inconsolata" panose="020F050202020403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Inconsolata" pitchFamily="49" charset="77"/>
              </a:rPr>
              <a:t>data structure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is a group of data elements grouped together under one name.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3217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384B-86C1-11E8-1668-33BAD67E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EA4B-8C04-EBFC-C2F6-188B2A53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>
                <a:solidFill>
                  <a:srgbClr val="0000B0"/>
                </a:solidFill>
                <a:effectLst/>
                <a:latin typeface="Inconsolata" pitchFamily="49" charset="77"/>
              </a:rPr>
              <a:t>struct</a:t>
            </a:r>
            <a:r>
              <a:rPr lang="en-US" dirty="0"/>
              <a:t> product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B0"/>
                </a:solidFill>
                <a:effectLst/>
                <a:latin typeface="Inconsolata" pitchFamily="49" charset="77"/>
              </a:rPr>
              <a:t>	int</a:t>
            </a:r>
            <a:r>
              <a:rPr lang="en-US" dirty="0"/>
              <a:t> weight; 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B0"/>
                </a:solidFill>
                <a:effectLst/>
                <a:latin typeface="Inconsolata" pitchFamily="49" charset="77"/>
              </a:rPr>
              <a:t>	double</a:t>
            </a:r>
            <a:r>
              <a:rPr lang="en-US" dirty="0"/>
              <a:t> price; </a:t>
            </a:r>
          </a:p>
          <a:p>
            <a:pPr marL="0" indent="0">
              <a:buNone/>
            </a:pPr>
            <a:r>
              <a:rPr lang="en-US" dirty="0"/>
              <a:t>} ; </a:t>
            </a:r>
          </a:p>
          <a:p>
            <a:pPr marL="0" indent="0">
              <a:buNone/>
            </a:pPr>
            <a:r>
              <a:rPr lang="en-US" dirty="0"/>
              <a:t>product apple; </a:t>
            </a:r>
          </a:p>
          <a:p>
            <a:pPr marL="0" indent="0">
              <a:buNone/>
            </a:pPr>
            <a:r>
              <a:rPr lang="en-US" dirty="0"/>
              <a:t>product banana, melon;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E4827-2F76-FC7E-94BC-09BEBFD1E87E}"/>
              </a:ext>
            </a:extLst>
          </p:cNvPr>
          <p:cNvSpPr txBox="1"/>
          <p:nvPr/>
        </p:nvSpPr>
        <p:spPr>
          <a:xfrm>
            <a:off x="6569765" y="2090172"/>
            <a:ext cx="49695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Inconsolata" pitchFamily="49" charset="77"/>
              </a:rPr>
              <a:t>We can create objects at the time of structure definition</a:t>
            </a:r>
          </a:p>
          <a:p>
            <a:endParaRPr lang="en-US" i="0" dirty="0">
              <a:solidFill>
                <a:srgbClr val="0000B0"/>
              </a:solidFill>
              <a:effectLst/>
              <a:latin typeface="Inconsolata" pitchFamily="49" charset="77"/>
            </a:endParaRPr>
          </a:p>
          <a:p>
            <a:r>
              <a:rPr lang="en-US" i="0" dirty="0">
                <a:solidFill>
                  <a:srgbClr val="0000B0"/>
                </a:solidFill>
                <a:effectLst/>
                <a:latin typeface="Inconsolata" pitchFamily="49" charset="77"/>
              </a:rPr>
              <a:t>struct</a:t>
            </a:r>
            <a:r>
              <a:rPr lang="en-US" dirty="0"/>
              <a:t> product { </a:t>
            </a:r>
          </a:p>
          <a:p>
            <a:r>
              <a:rPr lang="en-US" i="0" dirty="0">
                <a:solidFill>
                  <a:srgbClr val="0000B0"/>
                </a:solidFill>
                <a:effectLst/>
                <a:latin typeface="Inconsolata" pitchFamily="49" charset="77"/>
              </a:rPr>
              <a:t>	int</a:t>
            </a:r>
            <a:r>
              <a:rPr lang="en-US" dirty="0"/>
              <a:t> weight; </a:t>
            </a:r>
          </a:p>
          <a:p>
            <a:r>
              <a:rPr lang="en-US" i="0" dirty="0">
                <a:solidFill>
                  <a:srgbClr val="0000B0"/>
                </a:solidFill>
                <a:effectLst/>
                <a:latin typeface="Inconsolata" pitchFamily="49" charset="77"/>
              </a:rPr>
              <a:t>	double</a:t>
            </a:r>
            <a:r>
              <a:rPr lang="en-US" dirty="0"/>
              <a:t> price; </a:t>
            </a:r>
          </a:p>
          <a:p>
            <a:r>
              <a:rPr lang="en-US" dirty="0"/>
              <a:t>} apple, banana, melon;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71371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CFE3-219C-2E6B-F773-C5DF60AE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example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2285FBF-8A94-6F16-3529-658B7E7C8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2" t="7171" r="25403" b="6555"/>
          <a:stretch/>
        </p:blipFill>
        <p:spPr>
          <a:xfrm>
            <a:off x="4841966" y="653141"/>
            <a:ext cx="5854789" cy="6108655"/>
          </a:xfrm>
        </p:spPr>
      </p:pic>
    </p:spTree>
    <p:extLst>
      <p:ext uri="{BB962C8B-B14F-4D97-AF65-F5344CB8AC3E}">
        <p14:creationId xmlns:p14="http://schemas.microsoft.com/office/powerpoint/2010/main" val="267861861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E91E-B618-6B1E-8016-137EE12C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61DD-25ED-66C3-B8FA-5426A652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>
                <a:solidFill>
                  <a:srgbClr val="0000B0"/>
                </a:solidFill>
                <a:effectLst/>
                <a:latin typeface="Inconsolata" pitchFamily="49" charset="77"/>
              </a:rPr>
              <a:t>struct</a:t>
            </a:r>
            <a:r>
              <a:rPr lang="en-US" dirty="0"/>
              <a:t> </a:t>
            </a:r>
            <a:r>
              <a:rPr lang="en-US" dirty="0" err="1"/>
              <a:t>movies_t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string title; 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B0"/>
                </a:solidFill>
                <a:effectLst/>
                <a:latin typeface="Inconsolata" pitchFamily="49" charset="77"/>
              </a:rPr>
              <a:t>	int</a:t>
            </a:r>
            <a:r>
              <a:rPr lang="en-US" dirty="0"/>
              <a:t> year; </a:t>
            </a:r>
          </a:p>
          <a:p>
            <a:pPr marL="0" indent="0">
              <a:buNone/>
            </a:pPr>
            <a:r>
              <a:rPr lang="en-US" dirty="0"/>
              <a:t>}; </a:t>
            </a:r>
          </a:p>
          <a:p>
            <a:pPr marL="0" indent="0">
              <a:buNone/>
            </a:pPr>
            <a:endParaRPr lang="en-US" i="0" dirty="0">
              <a:solidFill>
                <a:srgbClr val="0000B0"/>
              </a:solidFill>
              <a:effectLst/>
              <a:latin typeface="Inconsolata" pitchFamily="49" charset="77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0000B0"/>
                </a:solidFill>
                <a:effectLst/>
                <a:latin typeface="Inconsolata" pitchFamily="49" charset="77"/>
              </a:rPr>
              <a:t>struct</a:t>
            </a:r>
            <a:r>
              <a:rPr lang="en-US" dirty="0"/>
              <a:t> </a:t>
            </a:r>
            <a:r>
              <a:rPr lang="en-US" dirty="0" err="1"/>
              <a:t>friends_t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string name; </a:t>
            </a:r>
          </a:p>
          <a:p>
            <a:pPr marL="0" indent="0">
              <a:buNone/>
            </a:pPr>
            <a:r>
              <a:rPr lang="en-US" dirty="0"/>
              <a:t>	string email;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movies_t</a:t>
            </a:r>
            <a:r>
              <a:rPr lang="en-US" dirty="0"/>
              <a:t> </a:t>
            </a:r>
            <a:r>
              <a:rPr lang="en-US" dirty="0" err="1"/>
              <a:t>favorite_movie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 err="1"/>
              <a:t>charlie</a:t>
            </a:r>
            <a:r>
              <a:rPr lang="en-US" dirty="0"/>
              <a:t>, maria;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7839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3426-85ED-1E03-4867-3C2E2676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structures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348D856-4DF6-9BBE-01DD-74730BFCC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6" t="7058" r="35653" b="2860"/>
          <a:stretch/>
        </p:blipFill>
        <p:spPr>
          <a:xfrm>
            <a:off x="5857102" y="425136"/>
            <a:ext cx="4473146" cy="60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55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00" y="3580468"/>
            <a:ext cx="10566400" cy="1522141"/>
          </a:xfrm>
        </p:spPr>
        <p:txBody>
          <a:bodyPr/>
          <a:lstStyle/>
          <a:p>
            <a:r>
              <a:rPr lang="en-US" sz="1800" i="1" dirty="0"/>
              <a:t>When using </a:t>
            </a:r>
            <a:r>
              <a:rPr lang="en-US" sz="1800" i="1" dirty="0">
                <a:solidFill>
                  <a:srgbClr val="FF0000"/>
                </a:solidFill>
              </a:rPr>
              <a:t>&amp;</a:t>
            </a:r>
            <a:r>
              <a:rPr lang="en-US" sz="1800" i="1" dirty="0"/>
              <a:t>, it is pass by reference</a:t>
            </a:r>
            <a:endParaRPr lang="en-US" sz="1800" dirty="0"/>
          </a:p>
          <a:p>
            <a:r>
              <a:rPr lang="en-US" sz="1800" dirty="0"/>
              <a:t>Memory address (pointer) of the variable is sent to the function</a:t>
            </a:r>
            <a:endParaRPr lang="en-US" sz="1200" dirty="0"/>
          </a:p>
          <a:p>
            <a:r>
              <a:rPr lang="en-US" sz="1800" dirty="0"/>
              <a:t>The </a:t>
            </a:r>
            <a:r>
              <a:rPr lang="en-US" sz="1800" i="1" dirty="0" err="1"/>
              <a:t>const</a:t>
            </a:r>
            <a:r>
              <a:rPr lang="en-US" sz="1800" dirty="0"/>
              <a:t> modifier can be used to prevent changes to the original variable in main().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U-Turn Arrow 2">
            <a:extLst>
              <a:ext uri="{FF2B5EF4-FFF2-40B4-BE49-F238E27FC236}">
                <a16:creationId xmlns:a16="http://schemas.microsoft.com/office/drawing/2014/main" id="{27C06651-6A02-C440-EEBA-2266725BD1DA}"/>
              </a:ext>
            </a:extLst>
          </p:cNvPr>
          <p:cNvSpPr/>
          <p:nvPr/>
        </p:nvSpPr>
        <p:spPr bwMode="auto">
          <a:xfrm>
            <a:off x="3331779" y="1447800"/>
            <a:ext cx="4603531" cy="675578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6FF49D-4F4F-8F14-18F2-D46D612F3967}"/>
              </a:ext>
            </a:extLst>
          </p:cNvPr>
          <p:cNvSpPr/>
          <p:nvPr/>
        </p:nvSpPr>
        <p:spPr bwMode="auto">
          <a:xfrm>
            <a:off x="2072888" y="2123378"/>
            <a:ext cx="2085278" cy="11708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9E45482-C2B1-2F53-70B6-B94CD60CCE04}"/>
              </a:ext>
            </a:extLst>
          </p:cNvPr>
          <p:cNvSpPr/>
          <p:nvPr/>
        </p:nvSpPr>
        <p:spPr bwMode="auto">
          <a:xfrm>
            <a:off x="2719659" y="2409590"/>
            <a:ext cx="791736" cy="2992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2DE8C7-2531-9183-5B13-6EFC394B6811}"/>
              </a:ext>
            </a:extLst>
          </p:cNvPr>
          <p:cNvSpPr/>
          <p:nvPr/>
        </p:nvSpPr>
        <p:spPr bwMode="auto">
          <a:xfrm>
            <a:off x="2719659" y="2914647"/>
            <a:ext cx="791736" cy="2992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5D5519-CADD-3734-2F14-D4AF2C4387AA}"/>
              </a:ext>
            </a:extLst>
          </p:cNvPr>
          <p:cNvSpPr/>
          <p:nvPr/>
        </p:nvSpPr>
        <p:spPr bwMode="auto">
          <a:xfrm>
            <a:off x="6030373" y="2123378"/>
            <a:ext cx="4423915" cy="11708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getRectangleArea1(float L, float W)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509F38-A0E5-6A60-77E8-3906837F727A}"/>
              </a:ext>
            </a:extLst>
          </p:cNvPr>
          <p:cNvSpPr/>
          <p:nvPr/>
        </p:nvSpPr>
        <p:spPr bwMode="auto">
          <a:xfrm>
            <a:off x="7429810" y="2409590"/>
            <a:ext cx="791736" cy="2992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266768-ACA8-77AA-58AF-4BDE8A61ACBB}"/>
              </a:ext>
            </a:extLst>
          </p:cNvPr>
          <p:cNvSpPr/>
          <p:nvPr/>
        </p:nvSpPr>
        <p:spPr bwMode="auto">
          <a:xfrm>
            <a:off x="7429810" y="2914646"/>
            <a:ext cx="791736" cy="299225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D0BEA-F81D-62B9-1BA7-FCEC1984E767}"/>
              </a:ext>
            </a:extLst>
          </p:cNvPr>
          <p:cNvSpPr txBox="1"/>
          <p:nvPr/>
        </p:nvSpPr>
        <p:spPr>
          <a:xfrm>
            <a:off x="4877617" y="1416908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Pass the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2282153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48" y="3886126"/>
            <a:ext cx="10566400" cy="3591656"/>
          </a:xfrm>
        </p:spPr>
        <p:txBody>
          <a:bodyPr/>
          <a:lstStyle/>
          <a:p>
            <a:r>
              <a:rPr lang="en-US" dirty="0"/>
              <a:t>Reference type can be used as an out variable</a:t>
            </a:r>
          </a:p>
          <a:p>
            <a:r>
              <a:rPr lang="en-US" dirty="0"/>
              <a:t>This can be a useful way for a function to return multiple values in the calling routine.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766" y="1633072"/>
            <a:ext cx="102148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getRectangleArea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area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23" y="955964"/>
            <a:ext cx="3092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n-lt"/>
              </a:rPr>
              <a:t>Nothing returns</a:t>
            </a:r>
            <a:endParaRPr lang="en-US" sz="1600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745673" y="1294518"/>
            <a:ext cx="0" cy="3385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90526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C++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8826" y="762000"/>
            <a:ext cx="6791007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dirty="0" err="1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Rectable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Class”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Rectangle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547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041" y="2124635"/>
            <a:ext cx="289111" cy="3663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5753" y="2124635"/>
            <a:ext cx="60960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endCxn id="3" idx="3"/>
          </p:cNvCxnSpPr>
          <p:nvPr/>
        </p:nvCxnSpPr>
        <p:spPr bwMode="auto">
          <a:xfrm flipH="1" flipV="1">
            <a:off x="3644152" y="2307794"/>
            <a:ext cx="1425390" cy="1799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" name="Straight Arrow Connector 7"/>
          <p:cNvCxnSpPr>
            <a:cxnSpLocks/>
            <a:endCxn id="3" idx="3"/>
          </p:cNvCxnSpPr>
          <p:nvPr/>
        </p:nvCxnSpPr>
        <p:spPr bwMode="auto">
          <a:xfrm flipH="1" flipV="1">
            <a:off x="3644152" y="2307794"/>
            <a:ext cx="1425390" cy="12658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570750" y="1295400"/>
            <a:ext cx="283509" cy="3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i="1" kern="0" dirty="0"/>
              <a:t>?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5486400" y="1624854"/>
            <a:ext cx="174812" cy="4997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131969" y="1295400"/>
            <a:ext cx="280147" cy="32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?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6656255" y="1638976"/>
            <a:ext cx="560294" cy="559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7918077" y="2809259"/>
            <a:ext cx="2879912" cy="45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?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 bwMode="auto">
          <a:xfrm>
            <a:off x="6737131" y="3039034"/>
            <a:ext cx="11809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9" name="Straight Arrow Connector 28"/>
          <p:cNvCxnSpPr>
            <a:cxnSpLocks/>
            <a:endCxn id="24" idx="1"/>
          </p:cNvCxnSpPr>
          <p:nvPr/>
        </p:nvCxnSpPr>
        <p:spPr bwMode="auto">
          <a:xfrm flipV="1">
            <a:off x="6737131" y="3039035"/>
            <a:ext cx="1180946" cy="2297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3355041" y="3449170"/>
            <a:ext cx="314883" cy="36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i="1" kern="0" dirty="0"/>
              <a:t>?</a:t>
            </a:r>
            <a:endParaRPr lang="en-US" sz="1600" kern="0" dirty="0"/>
          </a:p>
        </p:txBody>
      </p:sp>
      <p:sp>
        <p:nvSpPr>
          <p:cNvPr id="33" name="Rectangle 32"/>
          <p:cNvSpPr/>
          <p:nvPr/>
        </p:nvSpPr>
        <p:spPr>
          <a:xfrm>
            <a:off x="5015753" y="5094353"/>
            <a:ext cx="408790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 bwMode="auto">
          <a:xfrm flipH="1">
            <a:off x="3777501" y="2809259"/>
            <a:ext cx="1292041" cy="7889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2841439" y="4917194"/>
            <a:ext cx="1425390" cy="100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/>
              <a:t>Creating an object from the class Rectangle</a:t>
            </a:r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 bwMode="auto">
          <a:xfrm flipH="1" flipV="1">
            <a:off x="4266829" y="5421272"/>
            <a:ext cx="720165" cy="596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4249880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4539129" cy="1954924"/>
          </a:xfrm>
        </p:spPr>
        <p:txBody>
          <a:bodyPr/>
          <a:lstStyle/>
          <a:p>
            <a:r>
              <a:rPr lang="en-US" dirty="0"/>
              <a:t>Public members: can be accessed with the dot operator. Ex: </a:t>
            </a:r>
            <a:r>
              <a:rPr lang="en-US" dirty="0" err="1">
                <a:solidFill>
                  <a:srgbClr val="FF0000"/>
                </a:solidFill>
              </a:rPr>
              <a:t>rectangle.w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3965" y="182880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”Rectangle class"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Rectangle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 flipV="1">
            <a:off x="4729655" y="2869324"/>
            <a:ext cx="1496333" cy="3445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9031569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727" y="5374355"/>
            <a:ext cx="4566024" cy="90542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Methods are accessed just like members:</a:t>
            </a:r>
          </a:p>
          <a:p>
            <a:pPr marL="0" indent="0" algn="ctr">
              <a:buNone/>
            </a:pPr>
            <a:r>
              <a:rPr lang="en-US" sz="1800" dirty="0" err="1"/>
              <a:t>object.method</a:t>
            </a:r>
            <a:r>
              <a:rPr lang="en-US" sz="1800" dirty="0"/>
              <a:t>(arguments)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882" y="425823"/>
            <a:ext cx="6096000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”Rectangle class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Rectangle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“Area of the rectangle is “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rectangle.getArea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38125" y="1517368"/>
            <a:ext cx="3557494" cy="84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i="1" kern="0" dirty="0"/>
              <a:t>No argument method</a:t>
            </a:r>
            <a:r>
              <a:rPr lang="en-US" sz="1800" kern="0" dirty="0"/>
              <a:t>. It uses class members to calculate the area.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56094" y="2268097"/>
            <a:ext cx="127747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706471" y="5755341"/>
            <a:ext cx="1627094" cy="80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9207387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S and 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 and T Theme" id="{79BA2A39-EFE9-4FDA-938F-E33E51A20145}" vid="{B80829E0-25F2-42FB-8ACD-E75D242045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 and T Theme</Template>
  <TotalTime>39536</TotalTime>
  <Words>2851</Words>
  <Application>Microsoft Macintosh PowerPoint</Application>
  <PresentationFormat>Widescreen</PresentationFormat>
  <Paragraphs>558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 New</vt:lpstr>
      <vt:lpstr>Inconsolata</vt:lpstr>
      <vt:lpstr>Roboto</vt:lpstr>
      <vt:lpstr>Times</vt:lpstr>
      <vt:lpstr>Wingdings</vt:lpstr>
      <vt:lpstr>IS and T Theme</vt:lpstr>
      <vt:lpstr>Custom Design</vt:lpstr>
      <vt:lpstr>Refreshing C++ knowledge</vt:lpstr>
      <vt:lpstr>Topics</vt:lpstr>
      <vt:lpstr>Pass by Value</vt:lpstr>
      <vt:lpstr>Pass by Reference</vt:lpstr>
      <vt:lpstr>PowerPoint Presentation</vt:lpstr>
      <vt:lpstr>A C++ class</vt:lpstr>
      <vt:lpstr>C++ Class Syntax</vt:lpstr>
      <vt:lpstr>Accessing data in the class</vt:lpstr>
      <vt:lpstr>PowerPoint Presentation</vt:lpstr>
      <vt:lpstr>Best practice of defining a class</vt:lpstr>
      <vt:lpstr>PowerPoint Presentation</vt:lpstr>
      <vt:lpstr>Modify rectangle.hpp</vt:lpstr>
      <vt:lpstr>rectangle.cpp</vt:lpstr>
      <vt:lpstr>Last Step</vt:lpstr>
      <vt:lpstr>Solution</vt:lpstr>
      <vt:lpstr>References and Pointers</vt:lpstr>
      <vt:lpstr>References and Pointers</vt:lpstr>
      <vt:lpstr>PowerPoint Presentation</vt:lpstr>
      <vt:lpstr>When to use a reference or a pointer</vt:lpstr>
      <vt:lpstr>Null Value Checking</vt:lpstr>
      <vt:lpstr>C++ Classes </vt:lpstr>
      <vt:lpstr>A second constructor</vt:lpstr>
      <vt:lpstr>Member Initialization Lists</vt:lpstr>
      <vt:lpstr>And now use both constructors</vt:lpstr>
      <vt:lpstr>Default values</vt:lpstr>
      <vt:lpstr>Default constructors and destructors</vt:lpstr>
      <vt:lpstr>Custom constructors and destructors</vt:lpstr>
      <vt:lpstr>Destructors</vt:lpstr>
      <vt:lpstr>Destructors</vt:lpstr>
      <vt:lpstr>C++ Inheritance Syntax</vt:lpstr>
      <vt:lpstr>PowerPoint Presentation</vt:lpstr>
      <vt:lpstr>Structures</vt:lpstr>
      <vt:lpstr>Structure example</vt:lpstr>
      <vt:lpstr>Complete example</vt:lpstr>
      <vt:lpstr>Nesting Structures</vt:lpstr>
      <vt:lpstr>Pointers to structures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C++: Part 1</dc:title>
  <dc:creator>Gregor, Brian</dc:creator>
  <cp:lastModifiedBy>Jayantha Kumara, Ph.D.</cp:lastModifiedBy>
  <cp:revision>403</cp:revision>
  <dcterms:created xsi:type="dcterms:W3CDTF">2016-09-19T16:42:28Z</dcterms:created>
  <dcterms:modified xsi:type="dcterms:W3CDTF">2024-01-13T00:59:08Z</dcterms:modified>
</cp:coreProperties>
</file>