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78" r:id="rId15"/>
    <p:sldId id="268" r:id="rId16"/>
    <p:sldId id="269" r:id="rId17"/>
    <p:sldId id="270" r:id="rId18"/>
    <p:sldId id="271" r:id="rId19"/>
    <p:sldId id="273" r:id="rId20"/>
    <p:sldId id="274" r:id="rId21"/>
    <p:sldId id="275" r:id="rId22"/>
    <p:sldId id="276" r:id="rId23"/>
    <p:sldId id="277" r:id="rId24"/>
    <p:sldId id="283" r:id="rId25"/>
    <p:sldId id="284" r:id="rId26"/>
    <p:sldId id="285" r:id="rId27"/>
    <p:sldId id="286" r:id="rId28"/>
    <p:sldId id="287" r:id="rId29"/>
    <p:sldId id="279" r:id="rId30"/>
    <p:sldId id="280" r:id="rId31"/>
    <p:sldId id="281" r:id="rId32"/>
    <p:sldId id="282" r:id="rId33"/>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pitchFamily="18" charset="0"/>
        <a:ea typeface="Osaka"/>
        <a:cs typeface="Osaka"/>
      </a:defRPr>
    </a:lvl1pPr>
    <a:lvl2pPr marL="457200" algn="l" rtl="0" fontAlgn="base">
      <a:spcBef>
        <a:spcPct val="0"/>
      </a:spcBef>
      <a:spcAft>
        <a:spcPct val="0"/>
      </a:spcAft>
      <a:defRPr sz="2400" kern="1200">
        <a:solidFill>
          <a:schemeClr val="tx1"/>
        </a:solidFill>
        <a:latin typeface="Times" pitchFamily="18" charset="0"/>
        <a:ea typeface="Osaka"/>
        <a:cs typeface="Osaka"/>
      </a:defRPr>
    </a:lvl2pPr>
    <a:lvl3pPr marL="914400" algn="l" rtl="0" fontAlgn="base">
      <a:spcBef>
        <a:spcPct val="0"/>
      </a:spcBef>
      <a:spcAft>
        <a:spcPct val="0"/>
      </a:spcAft>
      <a:defRPr sz="2400" kern="1200">
        <a:solidFill>
          <a:schemeClr val="tx1"/>
        </a:solidFill>
        <a:latin typeface="Times" pitchFamily="18" charset="0"/>
        <a:ea typeface="Osaka"/>
        <a:cs typeface="Osaka"/>
      </a:defRPr>
    </a:lvl3pPr>
    <a:lvl4pPr marL="1371600" algn="l" rtl="0" fontAlgn="base">
      <a:spcBef>
        <a:spcPct val="0"/>
      </a:spcBef>
      <a:spcAft>
        <a:spcPct val="0"/>
      </a:spcAft>
      <a:defRPr sz="2400" kern="1200">
        <a:solidFill>
          <a:schemeClr val="tx1"/>
        </a:solidFill>
        <a:latin typeface="Times" pitchFamily="18" charset="0"/>
        <a:ea typeface="Osaka"/>
        <a:cs typeface="Osaka"/>
      </a:defRPr>
    </a:lvl4pPr>
    <a:lvl5pPr marL="1828800" algn="l" rtl="0" fontAlgn="base">
      <a:spcBef>
        <a:spcPct val="0"/>
      </a:spcBef>
      <a:spcAft>
        <a:spcPct val="0"/>
      </a:spcAft>
      <a:defRPr sz="2400" kern="1200">
        <a:solidFill>
          <a:schemeClr val="tx1"/>
        </a:solidFill>
        <a:latin typeface="Times" pitchFamily="18" charset="0"/>
        <a:ea typeface="Osaka"/>
        <a:cs typeface="Osaka"/>
      </a:defRPr>
    </a:lvl5pPr>
    <a:lvl6pPr marL="2286000" algn="l" defTabSz="914400" rtl="0" eaLnBrk="1" latinLnBrk="0" hangingPunct="1">
      <a:defRPr sz="2400" kern="1200">
        <a:solidFill>
          <a:schemeClr val="tx1"/>
        </a:solidFill>
        <a:latin typeface="Times" pitchFamily="18" charset="0"/>
        <a:ea typeface="Osaka"/>
        <a:cs typeface="Osaka"/>
      </a:defRPr>
    </a:lvl6pPr>
    <a:lvl7pPr marL="2743200" algn="l" defTabSz="914400" rtl="0" eaLnBrk="1" latinLnBrk="0" hangingPunct="1">
      <a:defRPr sz="2400" kern="1200">
        <a:solidFill>
          <a:schemeClr val="tx1"/>
        </a:solidFill>
        <a:latin typeface="Times" pitchFamily="18" charset="0"/>
        <a:ea typeface="Osaka"/>
        <a:cs typeface="Osaka"/>
      </a:defRPr>
    </a:lvl7pPr>
    <a:lvl8pPr marL="3200400" algn="l" defTabSz="914400" rtl="0" eaLnBrk="1" latinLnBrk="0" hangingPunct="1">
      <a:defRPr sz="2400" kern="1200">
        <a:solidFill>
          <a:schemeClr val="tx1"/>
        </a:solidFill>
        <a:latin typeface="Times" pitchFamily="18" charset="0"/>
        <a:ea typeface="Osaka"/>
        <a:cs typeface="Osaka"/>
      </a:defRPr>
    </a:lvl8pPr>
    <a:lvl9pPr marL="3657600" algn="l" defTabSz="914400" rtl="0" eaLnBrk="1" latinLnBrk="0" hangingPunct="1">
      <a:defRPr sz="2400" kern="1200">
        <a:solidFill>
          <a:schemeClr val="tx1"/>
        </a:solidFill>
        <a:latin typeface="Times" pitchFamily="18" charset="0"/>
        <a:ea typeface="Osaka"/>
        <a:cs typeface="Osak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A2"/>
    <a:srgbClr val="7E43B9"/>
    <a:srgbClr val="B97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60"/>
  </p:normalViewPr>
  <p:slideViewPr>
    <p:cSldViewPr snapToGrid="0">
      <p:cViewPr varScale="1">
        <p:scale>
          <a:sx n="122" d="100"/>
          <a:sy n="122" d="100"/>
        </p:scale>
        <p:origin x="24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Line 10"/>
          <p:cNvSpPr>
            <a:spLocks noChangeShapeType="1"/>
          </p:cNvSpPr>
          <p:nvPr/>
        </p:nvSpPr>
        <p:spPr bwMode="auto">
          <a:xfrm>
            <a:off x="0" y="5638800"/>
            <a:ext cx="12192000" cy="0"/>
          </a:xfrm>
          <a:prstGeom prst="line">
            <a:avLst/>
          </a:prstGeom>
          <a:noFill/>
          <a:ln w="6350">
            <a:solidFill>
              <a:srgbClr val="4D4D4D"/>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074" name="Rectangle 2"/>
          <p:cNvSpPr>
            <a:spLocks noGrp="1" noChangeArrowheads="1"/>
          </p:cNvSpPr>
          <p:nvPr>
            <p:ph type="ctrTitle"/>
          </p:nvPr>
        </p:nvSpPr>
        <p:spPr>
          <a:xfrm>
            <a:off x="914400" y="1600200"/>
            <a:ext cx="10363200" cy="1143000"/>
          </a:xfrm>
        </p:spPr>
        <p:txBody>
          <a:bodyPr anchor="ctr"/>
          <a:lstStyle>
            <a:lvl1pPr algn="ctr">
              <a:defRPr>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828800" y="3200400"/>
            <a:ext cx="8534400" cy="1752600"/>
          </a:xfrm>
        </p:spPr>
        <p:txBody>
          <a:bodyPr/>
          <a:lstStyle>
            <a:lvl1pPr marL="0" indent="0" algn="ctr">
              <a:buFont typeface="Wingdings" pitchFamily="-64" charset="2"/>
              <a:buNone/>
              <a:defRPr>
                <a:solidFill>
                  <a:srgbClr val="CCCCCC"/>
                </a:solidFill>
              </a:defRPr>
            </a:lvl1pPr>
          </a:lstStyle>
          <a:p>
            <a:r>
              <a:rPr lang="en-US"/>
              <a:t>Click to edit Master subtitle style</a:t>
            </a:r>
          </a:p>
        </p:txBody>
      </p:sp>
    </p:spTree>
    <p:extLst>
      <p:ext uri="{BB962C8B-B14F-4D97-AF65-F5344CB8AC3E}">
        <p14:creationId xmlns:p14="http://schemas.microsoft.com/office/powerpoint/2010/main" val="21664331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25514385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762000"/>
            <a:ext cx="26416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762000"/>
            <a:ext cx="7721600" cy="4953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9544368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D4DB2-1EDA-49CC-8243-0366DE93E13F}" type="slidenum">
              <a:rPr lang="en-US"/>
              <a:pPr>
                <a:defRPr/>
              </a:pPr>
              <a:t>‹#›</a:t>
            </a:fld>
            <a:endParaRPr lang="en-US"/>
          </a:p>
        </p:txBody>
      </p:sp>
    </p:spTree>
    <p:extLst>
      <p:ext uri="{BB962C8B-B14F-4D97-AF65-F5344CB8AC3E}">
        <p14:creationId xmlns:p14="http://schemas.microsoft.com/office/powerpoint/2010/main" val="142525609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181DF5-FA32-44A2-A499-DC6613F58D8B}" type="slidenum">
              <a:rPr lang="en-US"/>
              <a:pPr>
                <a:defRPr/>
              </a:pPr>
              <a:t>‹#›</a:t>
            </a:fld>
            <a:endParaRPr lang="en-US"/>
          </a:p>
        </p:txBody>
      </p:sp>
    </p:spTree>
    <p:extLst>
      <p:ext uri="{BB962C8B-B14F-4D97-AF65-F5344CB8AC3E}">
        <p14:creationId xmlns:p14="http://schemas.microsoft.com/office/powerpoint/2010/main" val="31218312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60177E-E6CE-4485-A918-25EBADE37D72}" type="slidenum">
              <a:rPr lang="en-US"/>
              <a:pPr>
                <a:defRPr/>
              </a:pPr>
              <a:t>‹#›</a:t>
            </a:fld>
            <a:endParaRPr lang="en-US"/>
          </a:p>
        </p:txBody>
      </p:sp>
    </p:spTree>
    <p:extLst>
      <p:ext uri="{BB962C8B-B14F-4D97-AF65-F5344CB8AC3E}">
        <p14:creationId xmlns:p14="http://schemas.microsoft.com/office/powerpoint/2010/main" val="70124705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6B2A0C2-C681-48F0-9675-7738F580389E}" type="slidenum">
              <a:rPr lang="en-US"/>
              <a:pPr>
                <a:defRPr/>
              </a:pPr>
              <a:t>‹#›</a:t>
            </a:fld>
            <a:endParaRPr lang="en-US"/>
          </a:p>
        </p:txBody>
      </p:sp>
    </p:spTree>
    <p:extLst>
      <p:ext uri="{BB962C8B-B14F-4D97-AF65-F5344CB8AC3E}">
        <p14:creationId xmlns:p14="http://schemas.microsoft.com/office/powerpoint/2010/main" val="17174974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9823937-E89E-42E9-B05E-23DCE3DD3F7B}" type="slidenum">
              <a:rPr lang="en-US"/>
              <a:pPr>
                <a:defRPr/>
              </a:pPr>
              <a:t>‹#›</a:t>
            </a:fld>
            <a:endParaRPr lang="en-US"/>
          </a:p>
        </p:txBody>
      </p:sp>
    </p:spTree>
    <p:extLst>
      <p:ext uri="{BB962C8B-B14F-4D97-AF65-F5344CB8AC3E}">
        <p14:creationId xmlns:p14="http://schemas.microsoft.com/office/powerpoint/2010/main" val="2141526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E6ECB5E-4F2F-4F34-ACCD-C45478901DF1}" type="slidenum">
              <a:rPr lang="en-US"/>
              <a:pPr>
                <a:defRPr/>
              </a:pPr>
              <a:t>‹#›</a:t>
            </a:fld>
            <a:endParaRPr lang="en-US"/>
          </a:p>
        </p:txBody>
      </p:sp>
    </p:spTree>
    <p:extLst>
      <p:ext uri="{BB962C8B-B14F-4D97-AF65-F5344CB8AC3E}">
        <p14:creationId xmlns:p14="http://schemas.microsoft.com/office/powerpoint/2010/main" val="23813711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FCF6B75-2CBA-4C55-92AD-ADFC33756109}" type="slidenum">
              <a:rPr lang="en-US"/>
              <a:pPr>
                <a:defRPr/>
              </a:pPr>
              <a:t>‹#›</a:t>
            </a:fld>
            <a:endParaRPr lang="en-US"/>
          </a:p>
        </p:txBody>
      </p:sp>
    </p:spTree>
    <p:extLst>
      <p:ext uri="{BB962C8B-B14F-4D97-AF65-F5344CB8AC3E}">
        <p14:creationId xmlns:p14="http://schemas.microsoft.com/office/powerpoint/2010/main" val="33317667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E9EB4A-CA85-41D6-9437-6CE20D46E666}" type="slidenum">
              <a:rPr lang="en-US"/>
              <a:pPr>
                <a:defRPr/>
              </a:pPr>
              <a:t>‹#›</a:t>
            </a:fld>
            <a:endParaRPr lang="en-US"/>
          </a:p>
        </p:txBody>
      </p:sp>
    </p:spTree>
    <p:extLst>
      <p:ext uri="{BB962C8B-B14F-4D97-AF65-F5344CB8AC3E}">
        <p14:creationId xmlns:p14="http://schemas.microsoft.com/office/powerpoint/2010/main" val="40097374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5374460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AAE931-CE76-4006-90BA-896AF17FD068}" type="slidenum">
              <a:rPr lang="en-US"/>
              <a:pPr>
                <a:defRPr/>
              </a:pPr>
              <a:t>‹#›</a:t>
            </a:fld>
            <a:endParaRPr lang="en-US"/>
          </a:p>
        </p:txBody>
      </p:sp>
    </p:spTree>
    <p:extLst>
      <p:ext uri="{BB962C8B-B14F-4D97-AF65-F5344CB8AC3E}">
        <p14:creationId xmlns:p14="http://schemas.microsoft.com/office/powerpoint/2010/main" val="41883494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C0ACDB-1B3C-482F-B8F2-A678589D1903}" type="slidenum">
              <a:rPr lang="en-US"/>
              <a:pPr>
                <a:defRPr/>
              </a:pPr>
              <a:t>‹#›</a:t>
            </a:fld>
            <a:endParaRPr lang="en-US"/>
          </a:p>
        </p:txBody>
      </p:sp>
    </p:spTree>
    <p:extLst>
      <p:ext uri="{BB962C8B-B14F-4D97-AF65-F5344CB8AC3E}">
        <p14:creationId xmlns:p14="http://schemas.microsoft.com/office/powerpoint/2010/main" val="215764650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72CBB0-64A5-4581-BD54-739AF78EC4C9}" type="slidenum">
              <a:rPr lang="en-US"/>
              <a:pPr>
                <a:defRPr/>
              </a:pPr>
              <a:t>‹#›</a:t>
            </a:fld>
            <a:endParaRPr lang="en-US"/>
          </a:p>
        </p:txBody>
      </p:sp>
    </p:spTree>
    <p:extLst>
      <p:ext uri="{BB962C8B-B14F-4D97-AF65-F5344CB8AC3E}">
        <p14:creationId xmlns:p14="http://schemas.microsoft.com/office/powerpoint/2010/main" val="267385770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CC1432-5143-4B03-BE33-0141D7749992}" type="datetimeFigureOut">
              <a:rPr lang="en-US"/>
              <a:pPr>
                <a:defRPr/>
              </a:pPr>
              <a:t>2/5/24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6B5F3B-D066-4600-BBAB-6A716DEF991A}" type="slidenum">
              <a:rPr lang="en-US"/>
              <a:pPr>
                <a:defRPr/>
              </a:pPr>
              <a:t>‹#›</a:t>
            </a:fld>
            <a:endParaRPr lang="en-US"/>
          </a:p>
        </p:txBody>
      </p:sp>
    </p:spTree>
    <p:extLst>
      <p:ext uri="{BB962C8B-B14F-4D97-AF65-F5344CB8AC3E}">
        <p14:creationId xmlns:p14="http://schemas.microsoft.com/office/powerpoint/2010/main" val="6610208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33932577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828800"/>
            <a:ext cx="5181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181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12764273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9"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15752296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endParaRPr lang="en-US"/>
          </a:p>
        </p:txBody>
      </p:sp>
      <p:sp>
        <p:nvSpPr>
          <p:cNvPr id="4"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5"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27342562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4"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316027385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33635657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18638867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10"/>
          <p:cNvSpPr>
            <a:spLocks noChangeArrowheads="1"/>
          </p:cNvSpPr>
          <p:nvPr/>
        </p:nvSpPr>
        <p:spPr bwMode="auto">
          <a:xfrm>
            <a:off x="0" y="-42863"/>
            <a:ext cx="12192000" cy="347663"/>
          </a:xfrm>
          <a:prstGeom prst="rect">
            <a:avLst/>
          </a:prstGeom>
          <a:gradFill rotWithShape="0">
            <a:gsLst>
              <a:gs pos="0">
                <a:srgbClr val="333333"/>
              </a:gs>
              <a:gs pos="100000">
                <a:schemeClr val="tx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sz="1800"/>
          </a:p>
        </p:txBody>
      </p:sp>
      <p:sp>
        <p:nvSpPr>
          <p:cNvPr id="1027" name="Rectangle 2"/>
          <p:cNvSpPr>
            <a:spLocks noGrp="1" noChangeArrowheads="1"/>
          </p:cNvSpPr>
          <p:nvPr>
            <p:ph type="title"/>
          </p:nvPr>
        </p:nvSpPr>
        <p:spPr bwMode="auto">
          <a:xfrm>
            <a:off x="812800" y="762000"/>
            <a:ext cx="1056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This is the title of this slide.</a:t>
            </a:r>
          </a:p>
        </p:txBody>
      </p:sp>
      <p:sp>
        <p:nvSpPr>
          <p:cNvPr id="1028" name="Rectangle 3"/>
          <p:cNvSpPr>
            <a:spLocks noGrp="1" noChangeArrowheads="1"/>
          </p:cNvSpPr>
          <p:nvPr>
            <p:ph type="body" idx="1"/>
          </p:nvPr>
        </p:nvSpPr>
        <p:spPr bwMode="auto">
          <a:xfrm>
            <a:off x="812800" y="1828800"/>
            <a:ext cx="10566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812800" y="0"/>
            <a:ext cx="6807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bg1"/>
                </a:solidFill>
                <a:latin typeface="+mn-lt"/>
                <a:ea typeface="Osaka" pitchFamily="-64" charset="-128"/>
                <a:cs typeface="+mn-cs"/>
              </a:defRPr>
            </a:lvl1pPr>
          </a:lstStyle>
          <a:p>
            <a:endParaRPr lang="en-US"/>
          </a:p>
        </p:txBody>
      </p:sp>
      <p:sp>
        <p:nvSpPr>
          <p:cNvPr id="1030" name="Rectangle 6"/>
          <p:cNvSpPr>
            <a:spLocks noGrp="1" noChangeArrowheads="1"/>
          </p:cNvSpPr>
          <p:nvPr>
            <p:ph type="sldNum" sz="quarter" idx="4"/>
          </p:nvPr>
        </p:nvSpPr>
        <p:spPr bwMode="auto">
          <a:xfrm>
            <a:off x="9448800" y="5903913"/>
            <a:ext cx="1930400" cy="685800"/>
          </a:xfrm>
          <a:prstGeom prst="rect">
            <a:avLst/>
          </a:prstGeom>
          <a:noFill/>
          <a:ln w="9525">
            <a:noFill/>
            <a:miter lim="800000"/>
            <a:headEnd/>
            <a:tailEnd/>
          </a:ln>
          <a:effectLst/>
        </p:spPr>
        <p:txBody>
          <a:bodyPr vert="horz" wrap="none" lIns="91440" tIns="0" rIns="91440" bIns="0" numCol="1" anchor="t" anchorCtr="0" compatLnSpc="1">
            <a:prstTxWarp prst="textNoShape">
              <a:avLst/>
            </a:prstTxWarp>
          </a:bodyPr>
          <a:lstStyle>
            <a:lvl1pPr algn="r" eaLnBrk="0" hangingPunct="0">
              <a:defRPr sz="4400" b="1">
                <a:solidFill>
                  <a:srgbClr val="D9D9D9"/>
                </a:solidFill>
                <a:latin typeface="+mn-lt"/>
                <a:ea typeface="Osaka" pitchFamily="-64" charset="-128"/>
                <a:cs typeface="+mn-cs"/>
              </a:defRPr>
            </a:lvl1pPr>
          </a:lstStyle>
          <a:p>
            <a:fld id="{109CB268-4E0A-4A28-8082-76D581048D5E}" type="slidenum">
              <a:rPr lang="en-US" smtClean="0"/>
              <a:t>‹#›</a:t>
            </a:fld>
            <a:endParaRPr lang="en-US"/>
          </a:p>
        </p:txBody>
      </p:sp>
      <p:sp>
        <p:nvSpPr>
          <p:cNvPr id="1042" name="Rectangle 18"/>
          <p:cNvSpPr>
            <a:spLocks noGrp="1" noChangeArrowheads="1"/>
          </p:cNvSpPr>
          <p:nvPr>
            <p:ph type="dt" sz="half" idx="2"/>
          </p:nvPr>
        </p:nvSpPr>
        <p:spPr bwMode="auto">
          <a:xfrm>
            <a:off x="8839200" y="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808080"/>
                </a:solidFill>
                <a:latin typeface="+mn-lt"/>
                <a:ea typeface="Osaka" pitchFamily="-64" charset="-128"/>
                <a:cs typeface="+mn-cs"/>
              </a:defRPr>
            </a:lvl1pPr>
          </a:lstStyle>
          <a:p>
            <a:fld id="{EA474AE0-3EDA-40AA-BA5F-3A3DEFA5A680}" type="datetimeFigureOut">
              <a:rPr lang="en-US" smtClean="0"/>
              <a:t>2/5/24</a:t>
            </a:fld>
            <a:endParaRPr lang="en-US"/>
          </a:p>
        </p:txBody>
      </p:sp>
    </p:spTree>
    <p:extLst>
      <p:ext uri="{BB962C8B-B14F-4D97-AF65-F5344CB8AC3E}">
        <p14:creationId xmlns:p14="http://schemas.microsoft.com/office/powerpoint/2010/main" val="1716343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fontAlgn="base" hangingPunct="1">
        <a:spcBef>
          <a:spcPct val="0"/>
        </a:spcBef>
        <a:spcAft>
          <a:spcPct val="0"/>
        </a:spcAft>
        <a:defRPr sz="3600">
          <a:solidFill>
            <a:schemeClr val="tx1"/>
          </a:solidFill>
          <a:latin typeface="+mj-lt"/>
          <a:ea typeface="+mj-ea"/>
          <a:cs typeface="Osaka"/>
        </a:defRPr>
      </a:lvl1pPr>
      <a:lvl2pPr algn="l" rtl="0" eaLnBrk="1" fontAlgn="base" hangingPunct="1">
        <a:spcBef>
          <a:spcPct val="0"/>
        </a:spcBef>
        <a:spcAft>
          <a:spcPct val="0"/>
        </a:spcAft>
        <a:defRPr sz="3600">
          <a:solidFill>
            <a:schemeClr val="tx1"/>
          </a:solidFill>
          <a:latin typeface="Arial" charset="0"/>
          <a:ea typeface="Osaka" pitchFamily="-64" charset="-128"/>
          <a:cs typeface="Osaka"/>
        </a:defRPr>
      </a:lvl2pPr>
      <a:lvl3pPr algn="l" rtl="0" eaLnBrk="1" fontAlgn="base" hangingPunct="1">
        <a:spcBef>
          <a:spcPct val="0"/>
        </a:spcBef>
        <a:spcAft>
          <a:spcPct val="0"/>
        </a:spcAft>
        <a:defRPr sz="3600">
          <a:solidFill>
            <a:schemeClr val="tx1"/>
          </a:solidFill>
          <a:latin typeface="Arial" charset="0"/>
          <a:ea typeface="Osaka" pitchFamily="-64" charset="-128"/>
          <a:cs typeface="Osaka"/>
        </a:defRPr>
      </a:lvl3pPr>
      <a:lvl4pPr algn="l" rtl="0" eaLnBrk="1" fontAlgn="base" hangingPunct="1">
        <a:spcBef>
          <a:spcPct val="0"/>
        </a:spcBef>
        <a:spcAft>
          <a:spcPct val="0"/>
        </a:spcAft>
        <a:defRPr sz="3600">
          <a:solidFill>
            <a:schemeClr val="tx1"/>
          </a:solidFill>
          <a:latin typeface="Arial" charset="0"/>
          <a:ea typeface="Osaka" pitchFamily="-64" charset="-128"/>
          <a:cs typeface="Osaka"/>
        </a:defRPr>
      </a:lvl4pPr>
      <a:lvl5pPr algn="l" rtl="0" eaLnBrk="1" fontAlgn="base" hangingPunct="1">
        <a:spcBef>
          <a:spcPct val="0"/>
        </a:spcBef>
        <a:spcAft>
          <a:spcPct val="0"/>
        </a:spcAft>
        <a:defRPr sz="3600">
          <a:solidFill>
            <a:schemeClr val="tx1"/>
          </a:solidFill>
          <a:latin typeface="Arial" charset="0"/>
          <a:ea typeface="Osaka" pitchFamily="-64" charset="-128"/>
          <a:cs typeface="Osaka"/>
        </a:defRPr>
      </a:lvl5pPr>
      <a:lvl6pPr marL="457200" algn="l" rtl="0" eaLnBrk="1" fontAlgn="base" hangingPunct="1">
        <a:spcBef>
          <a:spcPct val="0"/>
        </a:spcBef>
        <a:spcAft>
          <a:spcPct val="0"/>
        </a:spcAft>
        <a:defRPr sz="3600">
          <a:solidFill>
            <a:schemeClr val="tx1"/>
          </a:solidFill>
          <a:latin typeface="Arial" charset="0"/>
          <a:ea typeface="Osaka" pitchFamily="-64" charset="-128"/>
        </a:defRPr>
      </a:lvl6pPr>
      <a:lvl7pPr marL="914400" algn="l" rtl="0" eaLnBrk="1" fontAlgn="base" hangingPunct="1">
        <a:spcBef>
          <a:spcPct val="0"/>
        </a:spcBef>
        <a:spcAft>
          <a:spcPct val="0"/>
        </a:spcAft>
        <a:defRPr sz="3600">
          <a:solidFill>
            <a:schemeClr val="tx1"/>
          </a:solidFill>
          <a:latin typeface="Arial" charset="0"/>
          <a:ea typeface="Osaka" pitchFamily="-64" charset="-128"/>
        </a:defRPr>
      </a:lvl7pPr>
      <a:lvl8pPr marL="1371600" algn="l" rtl="0" eaLnBrk="1" fontAlgn="base" hangingPunct="1">
        <a:spcBef>
          <a:spcPct val="0"/>
        </a:spcBef>
        <a:spcAft>
          <a:spcPct val="0"/>
        </a:spcAft>
        <a:defRPr sz="3600">
          <a:solidFill>
            <a:schemeClr val="tx1"/>
          </a:solidFill>
          <a:latin typeface="Arial" charset="0"/>
          <a:ea typeface="Osaka" pitchFamily="-64" charset="-128"/>
        </a:defRPr>
      </a:lvl8pPr>
      <a:lvl9pPr marL="1828800" algn="l" rtl="0" eaLnBrk="1" fontAlgn="base" hangingPunct="1">
        <a:spcBef>
          <a:spcPct val="0"/>
        </a:spcBef>
        <a:spcAft>
          <a:spcPct val="0"/>
        </a:spcAft>
        <a:defRPr sz="3600">
          <a:solidFill>
            <a:schemeClr val="tx1"/>
          </a:solidFill>
          <a:latin typeface="Arial" charset="0"/>
          <a:ea typeface="Osaka" pitchFamily="-64" charset="-128"/>
        </a:defRPr>
      </a:lvl9pPr>
    </p:titleStyle>
    <p:bodyStyle>
      <a:lvl1pPr marL="342900" indent="-342900" algn="l" rtl="0" eaLnBrk="1" fontAlgn="base" hangingPunct="1">
        <a:spcBef>
          <a:spcPct val="20000"/>
        </a:spcBef>
        <a:spcAft>
          <a:spcPct val="0"/>
        </a:spcAft>
        <a:buClr>
          <a:srgbClr val="2675B4"/>
        </a:buClr>
        <a:buFont typeface="Wingdings" pitchFamily="2" charset="2"/>
        <a:buChar char="§"/>
        <a:defRPr sz="2400">
          <a:solidFill>
            <a:schemeClr val="tx1"/>
          </a:solidFill>
          <a:latin typeface="+mn-lt"/>
          <a:ea typeface="+mn-ea"/>
          <a:cs typeface="Osaka"/>
        </a:defRPr>
      </a:lvl1pPr>
      <a:lvl2pPr marL="742950" indent="-285750" algn="l" rtl="0" eaLnBrk="1" fontAlgn="base" hangingPunct="1">
        <a:spcBef>
          <a:spcPct val="20000"/>
        </a:spcBef>
        <a:spcAft>
          <a:spcPct val="0"/>
        </a:spcAft>
        <a:buClr>
          <a:srgbClr val="2675B4"/>
        </a:buClr>
        <a:buFont typeface="Wingdings" pitchFamily="2" charset="2"/>
        <a:buChar char="§"/>
        <a:defRPr>
          <a:solidFill>
            <a:schemeClr val="tx1"/>
          </a:solidFill>
          <a:latin typeface="+mn-lt"/>
          <a:ea typeface="+mn-ea"/>
          <a:cs typeface="Osaka"/>
        </a:defRPr>
      </a:lvl2pPr>
      <a:lvl3pPr marL="1143000" indent="-228600" algn="l" rtl="0" eaLnBrk="1" fontAlgn="base" hangingPunct="1">
        <a:spcBef>
          <a:spcPct val="20000"/>
        </a:spcBef>
        <a:spcAft>
          <a:spcPct val="0"/>
        </a:spcAft>
        <a:buClr>
          <a:srgbClr val="2675B4"/>
        </a:buClr>
        <a:buFont typeface="Wingdings" pitchFamily="2" charset="2"/>
        <a:buChar char="§"/>
        <a:defRPr>
          <a:solidFill>
            <a:schemeClr val="tx1"/>
          </a:solidFill>
          <a:latin typeface="+mn-lt"/>
          <a:ea typeface="+mn-ea"/>
          <a:cs typeface="Osaka"/>
        </a:defRPr>
      </a:lvl3pPr>
      <a:lvl4pPr marL="1600200" indent="-228600" algn="l" rtl="0" eaLnBrk="1" fontAlgn="base" hangingPunct="1">
        <a:spcBef>
          <a:spcPct val="20000"/>
        </a:spcBef>
        <a:spcAft>
          <a:spcPct val="0"/>
        </a:spcAft>
        <a:buClr>
          <a:srgbClr val="2675B4"/>
        </a:buClr>
        <a:buFont typeface="Wingdings" pitchFamily="2" charset="2"/>
        <a:buChar char="§"/>
        <a:defRPr>
          <a:solidFill>
            <a:schemeClr val="tx1"/>
          </a:solidFill>
          <a:latin typeface="+mn-lt"/>
          <a:ea typeface="+mn-ea"/>
          <a:cs typeface="Osaka"/>
        </a:defRPr>
      </a:lvl4pPr>
      <a:lvl5pPr marL="2057400" indent="-228600" algn="l" rtl="0" eaLnBrk="1" fontAlgn="base" hangingPunct="1">
        <a:spcBef>
          <a:spcPct val="20000"/>
        </a:spcBef>
        <a:spcAft>
          <a:spcPct val="0"/>
        </a:spcAft>
        <a:buClr>
          <a:srgbClr val="2675B4"/>
        </a:buClr>
        <a:buFont typeface="Wingdings" pitchFamily="2" charset="2"/>
        <a:buChar char="§"/>
        <a:defRPr>
          <a:solidFill>
            <a:schemeClr val="tx1"/>
          </a:solidFill>
          <a:latin typeface="+mn-lt"/>
          <a:ea typeface="+mn-ea"/>
          <a:cs typeface="Osaka"/>
        </a:defRPr>
      </a:lvl5pPr>
      <a:lvl6pPr marL="2514600" indent="-228600" algn="l" rtl="0" eaLnBrk="1" fontAlgn="base" hangingPunct="1">
        <a:spcBef>
          <a:spcPct val="20000"/>
        </a:spcBef>
        <a:spcAft>
          <a:spcPct val="0"/>
        </a:spcAft>
        <a:buClr>
          <a:srgbClr val="2675B4"/>
        </a:buClr>
        <a:buFont typeface="Wingdings" pitchFamily="-64" charset="2"/>
        <a:buChar char="§"/>
        <a:defRPr>
          <a:solidFill>
            <a:schemeClr val="tx1"/>
          </a:solidFill>
          <a:latin typeface="+mn-lt"/>
          <a:ea typeface="+mn-ea"/>
        </a:defRPr>
      </a:lvl6pPr>
      <a:lvl7pPr marL="2971800" indent="-228600" algn="l" rtl="0" eaLnBrk="1" fontAlgn="base" hangingPunct="1">
        <a:spcBef>
          <a:spcPct val="20000"/>
        </a:spcBef>
        <a:spcAft>
          <a:spcPct val="0"/>
        </a:spcAft>
        <a:buClr>
          <a:srgbClr val="2675B4"/>
        </a:buClr>
        <a:buFont typeface="Wingdings" pitchFamily="-64" charset="2"/>
        <a:buChar char="§"/>
        <a:defRPr>
          <a:solidFill>
            <a:schemeClr val="tx1"/>
          </a:solidFill>
          <a:latin typeface="+mn-lt"/>
          <a:ea typeface="+mn-ea"/>
        </a:defRPr>
      </a:lvl7pPr>
      <a:lvl8pPr marL="3429000" indent="-228600" algn="l" rtl="0" eaLnBrk="1" fontAlgn="base" hangingPunct="1">
        <a:spcBef>
          <a:spcPct val="20000"/>
        </a:spcBef>
        <a:spcAft>
          <a:spcPct val="0"/>
        </a:spcAft>
        <a:buClr>
          <a:srgbClr val="2675B4"/>
        </a:buClr>
        <a:buFont typeface="Wingdings" pitchFamily="-64" charset="2"/>
        <a:buChar char="§"/>
        <a:defRPr>
          <a:solidFill>
            <a:schemeClr val="tx1"/>
          </a:solidFill>
          <a:latin typeface="+mn-lt"/>
          <a:ea typeface="+mn-ea"/>
        </a:defRPr>
      </a:lvl8pPr>
      <a:lvl9pPr marL="3886200" indent="-228600" algn="l" rtl="0" eaLnBrk="1" fontAlgn="base" hangingPunct="1">
        <a:spcBef>
          <a:spcPct val="20000"/>
        </a:spcBef>
        <a:spcAft>
          <a:spcPct val="0"/>
        </a:spcAft>
        <a:buClr>
          <a:srgbClr val="2675B4"/>
        </a:buClr>
        <a:buFont typeface="Wingdings" pitchFamily="-64" charset="2"/>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Times" pitchFamily="-64" charset="0"/>
                <a:ea typeface="Osaka" pitchFamily="-64" charset="-128"/>
                <a:cs typeface="+mn-cs"/>
              </a:defRPr>
            </a:lvl1pPr>
          </a:lstStyle>
          <a:p>
            <a:pPr>
              <a:defRPr/>
            </a:pPr>
            <a:fld id="{F4CC1432-5143-4B03-BE33-0141D7749992}" type="datetimeFigureOut">
              <a:rPr lang="en-US"/>
              <a:pPr>
                <a:defRPr/>
              </a:pPr>
              <a:t>2/5/24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Times" pitchFamily="-64" charset="0"/>
                <a:ea typeface="Osaka" pitchFamily="-64" charset="-128"/>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Times" pitchFamily="-64" charset="0"/>
                <a:ea typeface="Osaka" pitchFamily="-64" charset="-128"/>
                <a:cs typeface="+mn-cs"/>
              </a:defRPr>
            </a:lvl1pPr>
          </a:lstStyle>
          <a:p>
            <a:pPr>
              <a:defRPr/>
            </a:pPr>
            <a:fld id="{8C21B9DE-BAC4-4BA4-9677-2003439B0864}" type="slidenum">
              <a:rPr lang="en-US"/>
              <a:pPr>
                <a:defRPr/>
              </a:pPr>
              <a:t>‹#›</a:t>
            </a:fld>
            <a:endParaRPr lang="en-US"/>
          </a:p>
        </p:txBody>
      </p:sp>
    </p:spTree>
    <p:extLst>
      <p:ext uri="{BB962C8B-B14F-4D97-AF65-F5344CB8AC3E}">
        <p14:creationId xmlns:p14="http://schemas.microsoft.com/office/powerpoint/2010/main" val="19308263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fade/>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Linked List variations and applications</a:t>
            </a:r>
            <a:br>
              <a:rPr lang="en-US" dirty="0">
                <a:solidFill>
                  <a:schemeClr val="tx1"/>
                </a:solidFill>
              </a:rPr>
            </a:br>
            <a:r>
              <a:rPr lang="en-US" dirty="0">
                <a:solidFill>
                  <a:schemeClr val="tx1"/>
                </a:solidFill>
              </a:rPr>
              <a:t>Week 4</a:t>
            </a:r>
          </a:p>
        </p:txBody>
      </p:sp>
    </p:spTree>
    <p:extLst>
      <p:ext uri="{BB962C8B-B14F-4D97-AF65-F5344CB8AC3E}">
        <p14:creationId xmlns:p14="http://schemas.microsoft.com/office/powerpoint/2010/main" val="20364138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C749-54C3-58F6-9C41-DA7693E8E31B}"/>
              </a:ext>
            </a:extLst>
          </p:cNvPr>
          <p:cNvSpPr>
            <a:spLocks noGrp="1"/>
          </p:cNvSpPr>
          <p:nvPr>
            <p:ph type="title"/>
          </p:nvPr>
        </p:nvSpPr>
        <p:spPr/>
        <p:txBody>
          <a:bodyPr/>
          <a:lstStyle/>
          <a:p>
            <a:r>
              <a:rPr lang="en-US" dirty="0"/>
              <a:t>Input Iterators</a:t>
            </a:r>
          </a:p>
        </p:txBody>
      </p:sp>
      <p:sp>
        <p:nvSpPr>
          <p:cNvPr id="3" name="Content Placeholder 2">
            <a:extLst>
              <a:ext uri="{FF2B5EF4-FFF2-40B4-BE49-F238E27FC236}">
                <a16:creationId xmlns:a16="http://schemas.microsoft.com/office/drawing/2014/main" id="{5852852E-2B18-CE90-F1A2-D5AA29CA280C}"/>
              </a:ext>
            </a:extLst>
          </p:cNvPr>
          <p:cNvSpPr>
            <a:spLocks noGrp="1"/>
          </p:cNvSpPr>
          <p:nvPr>
            <p:ph idx="1"/>
          </p:nvPr>
        </p:nvSpPr>
        <p:spPr/>
        <p:txBody>
          <a:bodyPr/>
          <a:lstStyle/>
          <a:p>
            <a:r>
              <a:rPr lang="en-US" dirty="0">
                <a:effectLst/>
                <a:latin typeface="Arial" panose="020B0604020202020204" pitchFamily="34" charset="0"/>
              </a:rPr>
              <a:t>Weak</a:t>
            </a:r>
          </a:p>
          <a:p>
            <a:r>
              <a:rPr lang="en-US" dirty="0">
                <a:latin typeface="Arial" panose="020B0604020202020204" pitchFamily="34" charset="0"/>
              </a:rPr>
              <a:t>Simple</a:t>
            </a:r>
            <a:endParaRPr lang="en-US" dirty="0">
              <a:effectLst/>
              <a:latin typeface="Arial" panose="020B0604020202020204" pitchFamily="34" charset="0"/>
            </a:endParaRPr>
          </a:p>
          <a:p>
            <a:r>
              <a:rPr lang="en-US" dirty="0">
                <a:effectLst/>
                <a:latin typeface="Arial" panose="020B0604020202020204" pitchFamily="34" charset="0"/>
              </a:rPr>
              <a:t>used in sequential input operations</a:t>
            </a:r>
          </a:p>
          <a:p>
            <a:r>
              <a:rPr lang="en-US" dirty="0">
                <a:effectLst/>
                <a:latin typeface="Arial" panose="020B0604020202020204" pitchFamily="34" charset="0"/>
              </a:rPr>
              <a:t>value pointed by the iterator is read only once and then the iterator is incremented. </a:t>
            </a:r>
          </a:p>
          <a:p>
            <a:endParaRPr lang="en-US" dirty="0"/>
          </a:p>
        </p:txBody>
      </p:sp>
    </p:spTree>
    <p:extLst>
      <p:ext uri="{BB962C8B-B14F-4D97-AF65-F5344CB8AC3E}">
        <p14:creationId xmlns:p14="http://schemas.microsoft.com/office/powerpoint/2010/main" val="20725835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14A9-3645-5856-0A53-94E1AA527256}"/>
              </a:ext>
            </a:extLst>
          </p:cNvPr>
          <p:cNvSpPr>
            <a:spLocks noGrp="1"/>
          </p:cNvSpPr>
          <p:nvPr>
            <p:ph type="title"/>
          </p:nvPr>
        </p:nvSpPr>
        <p:spPr/>
        <p:txBody>
          <a:bodyPr/>
          <a:lstStyle/>
          <a:p>
            <a:r>
              <a:rPr lang="en-US" dirty="0"/>
              <a:t>Properties of Input Iterators</a:t>
            </a:r>
          </a:p>
        </p:txBody>
      </p:sp>
      <p:sp>
        <p:nvSpPr>
          <p:cNvPr id="3" name="Content Placeholder 2">
            <a:extLst>
              <a:ext uri="{FF2B5EF4-FFF2-40B4-BE49-F238E27FC236}">
                <a16:creationId xmlns:a16="http://schemas.microsoft.com/office/drawing/2014/main" id="{9701AE0A-F368-E06D-04F3-F839C626D8D9}"/>
              </a:ext>
            </a:extLst>
          </p:cNvPr>
          <p:cNvSpPr>
            <a:spLocks noGrp="1"/>
          </p:cNvSpPr>
          <p:nvPr>
            <p:ph idx="1"/>
          </p:nvPr>
        </p:nvSpPr>
        <p:spPr>
          <a:xfrm>
            <a:off x="812800" y="1631852"/>
            <a:ext cx="10566400" cy="3886200"/>
          </a:xfrm>
        </p:spPr>
        <p:txBody>
          <a:bodyPr/>
          <a:lstStyle/>
          <a:p>
            <a:r>
              <a:rPr lang="en-US" b="1" dirty="0">
                <a:effectLst/>
                <a:latin typeface="Arial" panose="020B0604020202020204" pitchFamily="34" charset="0"/>
              </a:rPr>
              <a:t>Usability:</a:t>
            </a:r>
          </a:p>
          <a:p>
            <a:pPr lvl="1"/>
            <a:r>
              <a:rPr lang="en-US" b="1" dirty="0">
                <a:effectLst/>
                <a:latin typeface="Arial" panose="020B0604020202020204" pitchFamily="34" charset="0"/>
              </a:rPr>
              <a:t> </a:t>
            </a:r>
            <a:r>
              <a:rPr lang="en-US" dirty="0">
                <a:effectLst/>
                <a:latin typeface="Arial" panose="020B0604020202020204" pitchFamily="34" charset="0"/>
              </a:rPr>
              <a:t>Use in only </a:t>
            </a:r>
            <a:r>
              <a:rPr lang="en-US" b="1" dirty="0">
                <a:effectLst/>
                <a:latin typeface="Arial" panose="020B0604020202020204" pitchFamily="34" charset="0"/>
              </a:rPr>
              <a:t>single-pass algorithms</a:t>
            </a:r>
            <a:r>
              <a:rPr lang="en-US" dirty="0">
                <a:effectLst/>
                <a:latin typeface="Arial" panose="020B0604020202020204" pitchFamily="34" charset="0"/>
              </a:rPr>
              <a:t> </a:t>
            </a:r>
          </a:p>
          <a:p>
            <a:r>
              <a:rPr lang="en-US" b="1" dirty="0">
                <a:effectLst/>
                <a:latin typeface="Arial" panose="020B0604020202020204" pitchFamily="34" charset="0"/>
              </a:rPr>
              <a:t>Equality / Inequality Comparison: </a:t>
            </a:r>
          </a:p>
          <a:p>
            <a:pPr lvl="1"/>
            <a:r>
              <a:rPr lang="en-US" dirty="0">
                <a:effectLst/>
                <a:latin typeface="Arial" panose="020B0604020202020204" pitchFamily="34" charset="0"/>
              </a:rPr>
              <a:t>An input iterator can be compared for equality with another iterator. So, the following two expressions are valid if A and B are input iterators: </a:t>
            </a:r>
          </a:p>
          <a:p>
            <a:pPr lvl="1"/>
            <a:r>
              <a:rPr lang="en-US" dirty="0">
                <a:effectLst/>
                <a:latin typeface="Arial" panose="020B0604020202020204" pitchFamily="34" charset="0"/>
              </a:rPr>
              <a:t>A == B // Checking for equality </a:t>
            </a:r>
          </a:p>
          <a:p>
            <a:pPr lvl="1"/>
            <a:r>
              <a:rPr lang="en-US" dirty="0">
                <a:effectLst/>
                <a:latin typeface="Arial" panose="020B0604020202020204" pitchFamily="34" charset="0"/>
              </a:rPr>
              <a:t>A != B // Checking for inequality </a:t>
            </a:r>
          </a:p>
          <a:p>
            <a:r>
              <a:rPr lang="en-US" b="1" dirty="0">
                <a:effectLst/>
                <a:latin typeface="Arial" panose="020B0604020202020204" pitchFamily="34" charset="0"/>
              </a:rPr>
              <a:t>Dereferencing: </a:t>
            </a:r>
          </a:p>
          <a:p>
            <a:pPr lvl="1"/>
            <a:r>
              <a:rPr lang="en-US" dirty="0">
                <a:effectLst/>
                <a:latin typeface="Arial" panose="020B0604020202020204" pitchFamily="34" charset="0"/>
              </a:rPr>
              <a:t>An input iterator can be dereferenced, using the operator * and -&gt; as an </a:t>
            </a:r>
            <a:r>
              <a:rPr lang="en-US" dirty="0" err="1">
                <a:effectLst/>
                <a:latin typeface="Arial" panose="020B0604020202020204" pitchFamily="34" charset="0"/>
              </a:rPr>
              <a:t>rvalue</a:t>
            </a:r>
            <a:r>
              <a:rPr lang="en-US" dirty="0">
                <a:effectLst/>
                <a:latin typeface="Arial" panose="020B0604020202020204" pitchFamily="34" charset="0"/>
              </a:rPr>
              <a:t> to obtain the value stored at the position being pointed to by the iterator. </a:t>
            </a:r>
          </a:p>
          <a:p>
            <a:pPr lvl="1"/>
            <a:r>
              <a:rPr lang="en-US" dirty="0">
                <a:effectLst/>
                <a:latin typeface="Helvetica" pitchFamily="2" charset="0"/>
              </a:rPr>
              <a:t>*A // Dereferencing using * </a:t>
            </a:r>
          </a:p>
          <a:p>
            <a:pPr lvl="1"/>
            <a:r>
              <a:rPr lang="en-US" dirty="0">
                <a:effectLst/>
                <a:latin typeface="Helvetica" pitchFamily="2" charset="0"/>
              </a:rPr>
              <a:t>A -&gt; m // Accessing a member element m </a:t>
            </a:r>
          </a:p>
          <a:p>
            <a:pPr lvl="1"/>
            <a:endParaRPr lang="en-US" dirty="0">
              <a:effectLst/>
              <a:latin typeface="Helvetica" pitchFamily="2" charset="0"/>
            </a:endParaRPr>
          </a:p>
          <a:p>
            <a:endParaRPr lang="en-US" dirty="0"/>
          </a:p>
        </p:txBody>
      </p:sp>
    </p:spTree>
    <p:extLst>
      <p:ext uri="{BB962C8B-B14F-4D97-AF65-F5344CB8AC3E}">
        <p14:creationId xmlns:p14="http://schemas.microsoft.com/office/powerpoint/2010/main" val="2116880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68F9-2041-36E5-80C8-EDD11FC84BCA}"/>
              </a:ext>
            </a:extLst>
          </p:cNvPr>
          <p:cNvSpPr>
            <a:spLocks noGrp="1"/>
          </p:cNvSpPr>
          <p:nvPr>
            <p:ph type="title"/>
          </p:nvPr>
        </p:nvSpPr>
        <p:spPr/>
        <p:txBody>
          <a:bodyPr/>
          <a:lstStyle/>
          <a:p>
            <a:r>
              <a:rPr lang="en-US" dirty="0"/>
              <a:t>Properties of Input Iterators – cont’d</a:t>
            </a:r>
          </a:p>
        </p:txBody>
      </p:sp>
      <p:sp>
        <p:nvSpPr>
          <p:cNvPr id="3" name="Content Placeholder 2">
            <a:extLst>
              <a:ext uri="{FF2B5EF4-FFF2-40B4-BE49-F238E27FC236}">
                <a16:creationId xmlns:a16="http://schemas.microsoft.com/office/drawing/2014/main" id="{5200771D-80B2-C683-3D4D-5FDEF622875F}"/>
              </a:ext>
            </a:extLst>
          </p:cNvPr>
          <p:cNvSpPr>
            <a:spLocks noGrp="1"/>
          </p:cNvSpPr>
          <p:nvPr>
            <p:ph idx="1"/>
          </p:nvPr>
        </p:nvSpPr>
        <p:spPr/>
        <p:txBody>
          <a:bodyPr/>
          <a:lstStyle/>
          <a:p>
            <a:r>
              <a:rPr lang="en-US" b="1" dirty="0">
                <a:effectLst/>
                <a:latin typeface="Arial" panose="020B0604020202020204" pitchFamily="34" charset="0"/>
              </a:rPr>
              <a:t>Incremental: </a:t>
            </a:r>
          </a:p>
          <a:p>
            <a:pPr lvl="1"/>
            <a:r>
              <a:rPr lang="en-US" dirty="0">
                <a:effectLst/>
                <a:latin typeface="Arial" panose="020B0604020202020204" pitchFamily="34" charset="0"/>
              </a:rPr>
              <a:t>An input iterator can be incremented, so that it refers to the next element in sequence, using operator ++(). </a:t>
            </a:r>
          </a:p>
          <a:p>
            <a:pPr lvl="1"/>
            <a:r>
              <a:rPr lang="en-US" b="1" dirty="0">
                <a:effectLst/>
                <a:latin typeface="Arial" panose="020B0604020202020204" pitchFamily="34" charset="0"/>
              </a:rPr>
              <a:t>Note: </a:t>
            </a:r>
            <a:r>
              <a:rPr lang="en-US" dirty="0">
                <a:effectLst/>
                <a:latin typeface="Arial" panose="020B0604020202020204" pitchFamily="34" charset="0"/>
              </a:rPr>
              <a:t>operator – -() can not be use as it is unidirectional</a:t>
            </a:r>
          </a:p>
          <a:p>
            <a:endParaRPr lang="en-US" dirty="0">
              <a:effectLst/>
              <a:latin typeface="Arial" panose="020B0604020202020204" pitchFamily="34" charset="0"/>
            </a:endParaRPr>
          </a:p>
          <a:p>
            <a:r>
              <a:rPr lang="en-US" dirty="0">
                <a:effectLst/>
                <a:latin typeface="Arial" panose="020B0604020202020204" pitchFamily="34" charset="0"/>
              </a:rPr>
              <a:t>The following </a:t>
            </a:r>
            <a:r>
              <a:rPr lang="en-US" dirty="0">
                <a:latin typeface="Arial" panose="020B0604020202020204" pitchFamily="34" charset="0"/>
              </a:rPr>
              <a:t>operators are valid</a:t>
            </a:r>
            <a:endParaRPr lang="en-US" dirty="0">
              <a:effectLst/>
              <a:latin typeface="Arial" panose="020B0604020202020204" pitchFamily="34" charset="0"/>
            </a:endParaRPr>
          </a:p>
          <a:p>
            <a:pPr lvl="1"/>
            <a:r>
              <a:rPr lang="en-US" dirty="0">
                <a:effectLst/>
                <a:latin typeface="Helvetica" pitchFamily="2" charset="0"/>
              </a:rPr>
              <a:t>A++ // Using post increment operator </a:t>
            </a:r>
          </a:p>
          <a:p>
            <a:pPr lvl="1"/>
            <a:r>
              <a:rPr lang="en-US" dirty="0">
                <a:effectLst/>
                <a:latin typeface="Helvetica" pitchFamily="2" charset="0"/>
              </a:rPr>
              <a:t>++A // Using pre increment operator </a:t>
            </a:r>
          </a:p>
          <a:p>
            <a:endParaRPr lang="en-US" dirty="0"/>
          </a:p>
        </p:txBody>
      </p:sp>
    </p:spTree>
    <p:extLst>
      <p:ext uri="{BB962C8B-B14F-4D97-AF65-F5344CB8AC3E}">
        <p14:creationId xmlns:p14="http://schemas.microsoft.com/office/powerpoint/2010/main" val="21859260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A100BE-75B5-00FE-1BE6-AD33FBA5F715}"/>
              </a:ext>
            </a:extLst>
          </p:cNvPr>
          <p:cNvSpPr txBox="1"/>
          <p:nvPr/>
        </p:nvSpPr>
        <p:spPr>
          <a:xfrm>
            <a:off x="848895" y="394692"/>
            <a:ext cx="9727532" cy="6463308"/>
          </a:xfrm>
          <a:prstGeom prst="rect">
            <a:avLst/>
          </a:prstGeom>
          <a:noFill/>
        </p:spPr>
        <p:txBody>
          <a:bodyPr wrap="square">
            <a:spAutoFit/>
          </a:bodyPr>
          <a:lstStyle/>
          <a:p>
            <a:r>
              <a:rPr lang="en-US" sz="1800" dirty="0">
                <a:solidFill>
                  <a:srgbClr val="6E200D"/>
                </a:solidFill>
                <a:effectLst/>
                <a:latin typeface="Menlo" panose="020B0609030804020204" pitchFamily="49" charset="0"/>
              </a:rPr>
              <a:t>#include</a:t>
            </a:r>
            <a:r>
              <a:rPr lang="en-US" sz="1800" dirty="0">
                <a:solidFill>
                  <a:srgbClr val="BA0011"/>
                </a:solidFill>
                <a:effectLst/>
                <a:latin typeface="Menlo" panose="020B0609030804020204" pitchFamily="49" charset="0"/>
              </a:rPr>
              <a:t>&lt;iostream&gt;</a:t>
            </a:r>
          </a:p>
          <a:p>
            <a:endParaRPr lang="en-US" sz="1800" dirty="0">
              <a:solidFill>
                <a:srgbClr val="000000"/>
              </a:solidFill>
              <a:effectLst/>
              <a:latin typeface="Menlo" panose="020B0609030804020204" pitchFamily="49" charset="0"/>
            </a:endParaRPr>
          </a:p>
          <a:p>
            <a:r>
              <a:rPr lang="en-US" sz="1800" b="1" dirty="0">
                <a:solidFill>
                  <a:srgbClr val="B40062"/>
                </a:solidFill>
                <a:effectLst/>
                <a:latin typeface="Menlo" panose="020B0609030804020204" pitchFamily="49" charset="0"/>
              </a:rPr>
              <a:t>using</a:t>
            </a:r>
            <a:r>
              <a:rPr lang="en-US" sz="1800" dirty="0">
                <a:solidFill>
                  <a:srgbClr val="000000"/>
                </a:solidFill>
                <a:effectLst/>
                <a:latin typeface="Menlo" panose="020B0609030804020204" pitchFamily="49" charset="0"/>
              </a:rPr>
              <a:t> </a:t>
            </a:r>
            <a:r>
              <a:rPr lang="en-US" sz="1800" b="1" dirty="0">
                <a:solidFill>
                  <a:srgbClr val="B40062"/>
                </a:solidFill>
                <a:effectLst/>
                <a:latin typeface="Menlo" panose="020B0609030804020204" pitchFamily="49" charset="0"/>
              </a:rPr>
              <a:t>namespace</a:t>
            </a:r>
            <a:r>
              <a:rPr lang="en-US" sz="1800" dirty="0">
                <a:solidFill>
                  <a:srgbClr val="000000"/>
                </a:solidFill>
                <a:effectLst/>
                <a:latin typeface="Menlo" panose="020B0609030804020204" pitchFamily="49" charset="0"/>
              </a:rPr>
              <a:t> </a:t>
            </a:r>
            <a:r>
              <a:rPr lang="en-US" sz="1800" dirty="0">
                <a:solidFill>
                  <a:srgbClr val="004975"/>
                </a:solidFill>
                <a:effectLst/>
                <a:latin typeface="Menlo" panose="020B0609030804020204" pitchFamily="49" charset="0"/>
              </a:rPr>
              <a:t>std</a:t>
            </a:r>
            <a:r>
              <a:rPr lang="en-US" sz="1800" dirty="0">
                <a:solidFill>
                  <a:srgbClr val="000000"/>
                </a:solidFill>
                <a:effectLst/>
                <a:latin typeface="Menlo" panose="020B0609030804020204" pitchFamily="49" charset="0"/>
              </a:rPr>
              <a:t>;</a:t>
            </a:r>
            <a:endParaRPr lang="en-US" sz="1800" dirty="0">
              <a:solidFill>
                <a:srgbClr val="B40062"/>
              </a:solidFill>
              <a:effectLst/>
              <a:latin typeface="Menlo" panose="020B0609030804020204" pitchFamily="49" charset="0"/>
            </a:endParaRPr>
          </a:p>
          <a:p>
            <a:endParaRPr lang="en-US" sz="1800" dirty="0">
              <a:solidFill>
                <a:srgbClr val="000000"/>
              </a:solidFill>
              <a:effectLst/>
              <a:latin typeface="Menlo" panose="020B0609030804020204" pitchFamily="49" charset="0"/>
            </a:endParaRPr>
          </a:p>
          <a:p>
            <a:r>
              <a:rPr lang="en-US" sz="1800" b="1" dirty="0">
                <a:solidFill>
                  <a:srgbClr val="0F68A0"/>
                </a:solidFill>
                <a:effectLst/>
                <a:latin typeface="Menlo" panose="020B0609030804020204" pitchFamily="49" charset="0"/>
              </a:rPr>
              <a:t>int</a:t>
            </a:r>
            <a:r>
              <a:rPr lang="en-US" sz="1800" dirty="0">
                <a:solidFill>
                  <a:srgbClr val="000000"/>
                </a:solidFill>
                <a:effectLst/>
                <a:latin typeface="Menlo" panose="020B0609030804020204" pitchFamily="49" charset="0"/>
              </a:rPr>
              <a:t> </a:t>
            </a:r>
            <a:r>
              <a:rPr lang="en-US" sz="1800" dirty="0">
                <a:solidFill>
                  <a:srgbClr val="0F68A0"/>
                </a:solidFill>
                <a:effectLst/>
                <a:latin typeface="Menlo" panose="020B0609030804020204" pitchFamily="49" charset="0"/>
              </a:rPr>
              <a:t>main</a:t>
            </a:r>
            <a:r>
              <a:rPr lang="en-US" sz="1800" dirty="0">
                <a:solidFill>
                  <a:srgbClr val="000000"/>
                </a:solidFill>
                <a:effectLst/>
                <a:latin typeface="Menlo" panose="020B0609030804020204" pitchFamily="49" charset="0"/>
              </a:rPr>
              <a:t>()</a:t>
            </a:r>
            <a:endParaRPr lang="en-US" sz="1800" dirty="0">
              <a:solidFill>
                <a:srgbClr val="0F68A0"/>
              </a:solidFill>
              <a:effectLst/>
              <a:latin typeface="Menlo" panose="020B0609030804020204" pitchFamily="49" charset="0"/>
            </a:endParaRPr>
          </a:p>
          <a:p>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    </a:t>
            </a:r>
            <a:r>
              <a:rPr lang="en-US" sz="1800" dirty="0">
                <a:solidFill>
                  <a:srgbClr val="2E0D6E"/>
                </a:solidFill>
                <a:effectLst/>
                <a:latin typeface="Menlo" panose="020B0609030804020204" pitchFamily="49" charset="0"/>
              </a:rPr>
              <a:t>vector</a:t>
            </a:r>
            <a:r>
              <a:rPr lang="en-US" sz="1800" dirty="0">
                <a:solidFill>
                  <a:srgbClr val="000000"/>
                </a:solidFill>
                <a:effectLst/>
                <a:latin typeface="Menlo" panose="020B0609030804020204" pitchFamily="49" charset="0"/>
              </a:rPr>
              <a:t>&lt;</a:t>
            </a:r>
            <a:r>
              <a:rPr lang="en-US" sz="1800" b="1" dirty="0">
                <a:solidFill>
                  <a:srgbClr val="000000"/>
                </a:solidFill>
                <a:effectLst/>
                <a:latin typeface="Menlo" panose="020B0609030804020204" pitchFamily="49" charset="0"/>
              </a:rPr>
              <a:t>int</a:t>
            </a:r>
            <a:r>
              <a:rPr lang="en-US" sz="1800" dirty="0">
                <a:solidFill>
                  <a:srgbClr val="000000"/>
                </a:solidFill>
                <a:effectLst/>
                <a:latin typeface="Menlo" panose="020B0609030804020204" pitchFamily="49" charset="0"/>
              </a:rPr>
              <a:t>&gt; v{</a:t>
            </a:r>
            <a:r>
              <a:rPr lang="en-US" sz="1800" dirty="0">
                <a:solidFill>
                  <a:srgbClr val="000BFF"/>
                </a:solidFill>
                <a:effectLst/>
                <a:latin typeface="Menlo" panose="020B0609030804020204" pitchFamily="49" charset="0"/>
              </a:rPr>
              <a:t>1</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2</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3</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4</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5</a:t>
            </a:r>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    </a:t>
            </a:r>
            <a:r>
              <a:rPr lang="en-US" sz="1800" dirty="0">
                <a:solidFill>
                  <a:srgbClr val="2E0D6E"/>
                </a:solidFill>
                <a:effectLst/>
                <a:latin typeface="Menlo" panose="020B0609030804020204" pitchFamily="49" charset="0"/>
              </a:rPr>
              <a:t>vector</a:t>
            </a:r>
            <a:r>
              <a:rPr lang="en-US" sz="1800" dirty="0">
                <a:solidFill>
                  <a:srgbClr val="000000"/>
                </a:solidFill>
                <a:effectLst/>
                <a:latin typeface="Menlo" panose="020B0609030804020204" pitchFamily="49" charset="0"/>
              </a:rPr>
              <a:t>&lt;</a:t>
            </a:r>
            <a:r>
              <a:rPr lang="en-US" sz="1800" b="1" dirty="0">
                <a:solidFill>
                  <a:srgbClr val="000000"/>
                </a:solidFill>
                <a:effectLst/>
                <a:latin typeface="Menlo" panose="020B0609030804020204" pitchFamily="49" charset="0"/>
              </a:rPr>
              <a:t>int</a:t>
            </a:r>
            <a:r>
              <a:rPr lang="en-US" sz="1800" dirty="0">
                <a:solidFill>
                  <a:srgbClr val="000000"/>
                </a:solidFill>
                <a:effectLst/>
                <a:latin typeface="Menlo" panose="020B0609030804020204" pitchFamily="49" charset="0"/>
              </a:rPr>
              <a:t>&gt;::</a:t>
            </a:r>
            <a:r>
              <a:rPr lang="en-US" sz="1800" dirty="0">
                <a:solidFill>
                  <a:srgbClr val="2E0D6E"/>
                </a:solidFill>
                <a:effectLst/>
                <a:latin typeface="Menlo" panose="020B0609030804020204" pitchFamily="49" charset="0"/>
              </a:rPr>
              <a:t>iterator</a:t>
            </a:r>
            <a:r>
              <a:rPr lang="en-US" sz="1800" dirty="0">
                <a:solidFill>
                  <a:srgbClr val="000000"/>
                </a:solidFill>
                <a:effectLst/>
                <a:latin typeface="Menlo" panose="020B0609030804020204" pitchFamily="49" charset="0"/>
              </a:rPr>
              <a:t> it1, it2, temp;</a:t>
            </a:r>
          </a:p>
          <a:p>
            <a:r>
              <a:rPr lang="en-US" sz="1800" dirty="0">
                <a:solidFill>
                  <a:srgbClr val="000000"/>
                </a:solidFill>
                <a:effectLst/>
                <a:latin typeface="Menlo" panose="020B0609030804020204" pitchFamily="49" charset="0"/>
              </a:rPr>
              <a:t>    it1 = </a:t>
            </a:r>
            <a:r>
              <a:rPr lang="en-US" sz="1800" dirty="0" err="1">
                <a:solidFill>
                  <a:srgbClr val="000000"/>
                </a:solidFill>
                <a:effectLst/>
                <a:latin typeface="Menlo" panose="020B0609030804020204" pitchFamily="49" charset="0"/>
              </a:rPr>
              <a:t>v.</a:t>
            </a:r>
            <a:r>
              <a:rPr lang="en-US" sz="1800" dirty="0" err="1">
                <a:solidFill>
                  <a:srgbClr val="5C2699"/>
                </a:solidFill>
                <a:effectLst/>
                <a:latin typeface="Menlo" panose="020B0609030804020204" pitchFamily="49" charset="0"/>
              </a:rPr>
              <a:t>begin</a:t>
            </a:r>
            <a:r>
              <a:rPr lang="en-US" sz="1800" dirty="0">
                <a:solidFill>
                  <a:srgbClr val="000000"/>
                </a:solidFill>
                <a:effectLst/>
                <a:latin typeface="Menlo" panose="020B0609030804020204" pitchFamily="49" charset="0"/>
              </a:rPr>
              <a:t>();   </a:t>
            </a:r>
            <a:r>
              <a:rPr lang="en-US" sz="1800" dirty="0">
                <a:solidFill>
                  <a:srgbClr val="56606B"/>
                </a:solidFill>
                <a:effectLst/>
                <a:latin typeface="Menlo" panose="020B0609030804020204" pitchFamily="49" charset="0"/>
              </a:rPr>
              <a:t>// will point to the first element, i.e. 1</a:t>
            </a:r>
          </a:p>
          <a:p>
            <a:r>
              <a:rPr lang="en-US" sz="1800" dirty="0">
                <a:solidFill>
                  <a:srgbClr val="000000"/>
                </a:solidFill>
                <a:effectLst/>
                <a:latin typeface="Menlo" panose="020B0609030804020204" pitchFamily="49" charset="0"/>
              </a:rPr>
              <a:t>    it2 = </a:t>
            </a:r>
            <a:r>
              <a:rPr lang="en-US" sz="1800" dirty="0" err="1">
                <a:solidFill>
                  <a:srgbClr val="000000"/>
                </a:solidFill>
                <a:effectLst/>
                <a:latin typeface="Menlo" panose="020B0609030804020204" pitchFamily="49" charset="0"/>
              </a:rPr>
              <a:t>v.</a:t>
            </a:r>
            <a:r>
              <a:rPr lang="en-US" sz="1800" dirty="0" err="1">
                <a:solidFill>
                  <a:srgbClr val="5C2699"/>
                </a:solidFill>
                <a:effectLst/>
                <a:latin typeface="Menlo" panose="020B0609030804020204" pitchFamily="49" charset="0"/>
              </a:rPr>
              <a:t>end</a:t>
            </a:r>
            <a:r>
              <a:rPr lang="en-US" sz="1800" dirty="0">
                <a:solidFill>
                  <a:srgbClr val="000000"/>
                </a:solidFill>
                <a:effectLst/>
                <a:latin typeface="Menlo" panose="020B0609030804020204" pitchFamily="49" charset="0"/>
              </a:rPr>
              <a:t>() - </a:t>
            </a:r>
            <a:r>
              <a:rPr lang="en-US" sz="1800" dirty="0">
                <a:solidFill>
                  <a:srgbClr val="000BFF"/>
                </a:solidFill>
                <a:effectLst/>
                <a:latin typeface="Menlo" panose="020B0609030804020204" pitchFamily="49" charset="0"/>
              </a:rPr>
              <a:t>1</a:t>
            </a:r>
            <a:r>
              <a:rPr lang="en-US" sz="1800" dirty="0">
                <a:solidFill>
                  <a:srgbClr val="000000"/>
                </a:solidFill>
                <a:effectLst/>
                <a:latin typeface="Menlo" panose="020B0609030804020204" pitchFamily="49" charset="0"/>
              </a:rPr>
              <a:t>;  </a:t>
            </a:r>
            <a:r>
              <a:rPr lang="en-US" sz="1800" dirty="0">
                <a:solidFill>
                  <a:srgbClr val="56606B"/>
                </a:solidFill>
                <a:effectLst/>
                <a:latin typeface="Menlo" panose="020B0609030804020204" pitchFamily="49" charset="0"/>
              </a:rPr>
              <a:t>// will point to the last element, i.e. 5</a:t>
            </a: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a:t>
            </a:r>
            <a:r>
              <a:rPr lang="en-US" sz="1800" dirty="0">
                <a:solidFill>
                  <a:srgbClr val="BA0011"/>
                </a:solidFill>
                <a:effectLst/>
                <a:latin typeface="Menlo" panose="020B0609030804020204" pitchFamily="49" charset="0"/>
              </a:rPr>
              <a:t>"Before Swapping"</a:t>
            </a:r>
            <a:r>
              <a:rPr lang="en-US" sz="1800" dirty="0">
                <a:solidFill>
                  <a:srgbClr val="000000"/>
                </a:solidFill>
                <a:effectLst/>
                <a:latin typeface="Menlo" panose="020B0609030804020204" pitchFamily="49" charset="0"/>
              </a:rPr>
              <a:t> &lt;&lt; </a:t>
            </a:r>
            <a:r>
              <a:rPr lang="en-US" sz="1800" dirty="0" err="1">
                <a:solidFill>
                  <a:srgbClr val="5C2699"/>
                </a:solidFill>
                <a:effectLst/>
                <a:latin typeface="Menlo" panose="020B0609030804020204" pitchFamily="49" charset="0"/>
              </a:rPr>
              <a:t>endl</a:t>
            </a:r>
            <a:r>
              <a:rPr lang="en-US" sz="1800" dirty="0">
                <a:solidFill>
                  <a:srgbClr val="000000"/>
                </a:solidFill>
                <a:effectLst/>
                <a:latin typeface="Menlo" panose="020B0609030804020204" pitchFamily="49" charset="0"/>
              </a:rPr>
              <a:t>;</a:t>
            </a:r>
            <a:endParaRPr lang="en-US" sz="1800" dirty="0">
              <a:solidFill>
                <a:srgbClr val="BA0011"/>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a:t>
            </a:r>
            <a:r>
              <a:rPr lang="en-US" sz="1800" dirty="0">
                <a:solidFill>
                  <a:srgbClr val="BA0011"/>
                </a:solidFill>
                <a:effectLst/>
                <a:latin typeface="Menlo" panose="020B0609030804020204" pitchFamily="49" charset="0"/>
              </a:rPr>
              <a:t>"Dereferenced iterator 1: "</a:t>
            </a:r>
            <a:r>
              <a:rPr lang="en-US" sz="1800" dirty="0">
                <a:solidFill>
                  <a:srgbClr val="000000"/>
                </a:solidFill>
                <a:effectLst/>
                <a:latin typeface="Menlo" panose="020B0609030804020204" pitchFamily="49" charset="0"/>
              </a:rPr>
              <a:t> &lt;&lt; *it1 &lt;&lt; </a:t>
            </a:r>
            <a:r>
              <a:rPr lang="en-US" sz="1800" dirty="0">
                <a:solidFill>
                  <a:srgbClr val="BA0011"/>
                </a:solidFill>
                <a:effectLst/>
                <a:latin typeface="Menlo" panose="020B0609030804020204" pitchFamily="49" charset="0"/>
              </a:rPr>
              <a:t>" \n"</a:t>
            </a:r>
            <a:r>
              <a:rPr lang="en-US" sz="1800" dirty="0">
                <a:solidFill>
                  <a:srgbClr val="000000"/>
                </a:solidFill>
                <a:effectLst/>
                <a:latin typeface="Menlo" panose="020B0609030804020204" pitchFamily="49" charset="0"/>
              </a:rPr>
              <a:t> ;</a:t>
            </a:r>
            <a:endParaRPr lang="en-US" sz="1800" dirty="0">
              <a:solidFill>
                <a:srgbClr val="BA0011"/>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a:t>
            </a:r>
            <a:r>
              <a:rPr lang="en-US" sz="1800" dirty="0">
                <a:solidFill>
                  <a:srgbClr val="BA0011"/>
                </a:solidFill>
                <a:effectLst/>
                <a:latin typeface="Menlo" panose="020B0609030804020204" pitchFamily="49" charset="0"/>
              </a:rPr>
              <a:t>"Dereferenced iterator 2: "</a:t>
            </a:r>
            <a:r>
              <a:rPr lang="en-US" sz="1800" dirty="0">
                <a:solidFill>
                  <a:srgbClr val="000000"/>
                </a:solidFill>
                <a:effectLst/>
                <a:latin typeface="Menlo" panose="020B0609030804020204" pitchFamily="49" charset="0"/>
              </a:rPr>
              <a:t> &lt;&lt; *it2;</a:t>
            </a:r>
            <a:endParaRPr lang="en-US" sz="1800" dirty="0">
              <a:solidFill>
                <a:srgbClr val="BA0011"/>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r>
              <a:rPr lang="en-US" sz="1800" dirty="0">
                <a:solidFill>
                  <a:srgbClr val="56606B"/>
                </a:solidFill>
                <a:effectLst/>
                <a:latin typeface="Menlo" panose="020B0609030804020204" pitchFamily="49" charset="0"/>
              </a:rPr>
              <a:t>// swap the iterators</a:t>
            </a:r>
          </a:p>
          <a:p>
            <a:r>
              <a:rPr lang="en-US" sz="1800" dirty="0">
                <a:solidFill>
                  <a:srgbClr val="000000"/>
                </a:solidFill>
                <a:effectLst/>
                <a:latin typeface="Menlo" panose="020B0609030804020204" pitchFamily="49" charset="0"/>
              </a:rPr>
              <a:t>    temp = it1;</a:t>
            </a:r>
          </a:p>
          <a:p>
            <a:r>
              <a:rPr lang="en-US" sz="1800" dirty="0">
                <a:solidFill>
                  <a:srgbClr val="000000"/>
                </a:solidFill>
                <a:effectLst/>
                <a:latin typeface="Menlo" panose="020B0609030804020204" pitchFamily="49" charset="0"/>
              </a:rPr>
              <a:t>    it1 = it2;</a:t>
            </a:r>
          </a:p>
          <a:p>
            <a:r>
              <a:rPr lang="en-US" sz="1800" dirty="0">
                <a:solidFill>
                  <a:srgbClr val="000000"/>
                </a:solidFill>
                <a:effectLst/>
                <a:latin typeface="Menlo" panose="020B0609030804020204" pitchFamily="49" charset="0"/>
              </a:rPr>
              <a:t>    it2 = temp;</a:t>
            </a: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a:t>
            </a:r>
            <a:r>
              <a:rPr lang="en-US" sz="1800" dirty="0">
                <a:solidFill>
                  <a:srgbClr val="BA0011"/>
                </a:solidFill>
                <a:effectLst/>
                <a:latin typeface="Menlo" panose="020B0609030804020204" pitchFamily="49" charset="0"/>
              </a:rPr>
              <a:t>"Before Swapping"</a:t>
            </a:r>
            <a:r>
              <a:rPr lang="en-US" sz="1800" dirty="0">
                <a:solidFill>
                  <a:srgbClr val="000000"/>
                </a:solidFill>
                <a:effectLst/>
                <a:latin typeface="Menlo" panose="020B0609030804020204" pitchFamily="49" charset="0"/>
              </a:rPr>
              <a:t> &lt;&lt; </a:t>
            </a:r>
            <a:r>
              <a:rPr lang="en-US" sz="1800" dirty="0" err="1">
                <a:solidFill>
                  <a:srgbClr val="5C2699"/>
                </a:solidFill>
                <a:effectLst/>
                <a:latin typeface="Menlo" panose="020B0609030804020204" pitchFamily="49" charset="0"/>
              </a:rPr>
              <a:t>endl</a:t>
            </a:r>
            <a:r>
              <a:rPr lang="en-US" sz="1800" dirty="0">
                <a:solidFill>
                  <a:srgbClr val="000000"/>
                </a:solidFill>
                <a:effectLst/>
                <a:latin typeface="Menlo" panose="020B0609030804020204" pitchFamily="49" charset="0"/>
              </a:rPr>
              <a:t>;</a:t>
            </a:r>
            <a:endParaRPr lang="en-US" sz="1800" dirty="0">
              <a:solidFill>
                <a:srgbClr val="BA0011"/>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a:t>
            </a:r>
            <a:r>
              <a:rPr lang="en-US" sz="1800" dirty="0">
                <a:solidFill>
                  <a:srgbClr val="BA0011"/>
                </a:solidFill>
                <a:effectLst/>
                <a:latin typeface="Menlo" panose="020B0609030804020204" pitchFamily="49" charset="0"/>
              </a:rPr>
              <a:t>"Dereferenced iterator 1: "</a:t>
            </a:r>
            <a:r>
              <a:rPr lang="en-US" sz="1800" dirty="0">
                <a:solidFill>
                  <a:srgbClr val="000000"/>
                </a:solidFill>
                <a:effectLst/>
                <a:latin typeface="Menlo" panose="020B0609030804020204" pitchFamily="49" charset="0"/>
              </a:rPr>
              <a:t> &lt;&lt; *it1 &lt;&lt; </a:t>
            </a:r>
            <a:r>
              <a:rPr lang="en-US" sz="1800" dirty="0">
                <a:solidFill>
                  <a:srgbClr val="BA0011"/>
                </a:solidFill>
                <a:effectLst/>
                <a:latin typeface="Menlo" panose="020B0609030804020204" pitchFamily="49" charset="0"/>
              </a:rPr>
              <a:t>" \n"</a:t>
            </a:r>
            <a:r>
              <a:rPr lang="en-US" sz="1800" dirty="0">
                <a:solidFill>
                  <a:srgbClr val="000000"/>
                </a:solidFill>
                <a:effectLst/>
                <a:latin typeface="Menlo" panose="020B0609030804020204" pitchFamily="49" charset="0"/>
              </a:rPr>
              <a:t> ;</a:t>
            </a:r>
            <a:endParaRPr lang="en-US" sz="1800" dirty="0">
              <a:solidFill>
                <a:srgbClr val="BA0011"/>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a:t>
            </a:r>
            <a:r>
              <a:rPr lang="en-US" sz="1800" dirty="0">
                <a:solidFill>
                  <a:srgbClr val="BA0011"/>
                </a:solidFill>
                <a:effectLst/>
                <a:latin typeface="Menlo" panose="020B0609030804020204" pitchFamily="49" charset="0"/>
              </a:rPr>
              <a:t>"Dereferenced iterator 2: "</a:t>
            </a:r>
            <a:r>
              <a:rPr lang="en-US" sz="1800" dirty="0">
                <a:solidFill>
                  <a:srgbClr val="000000"/>
                </a:solidFill>
                <a:effectLst/>
                <a:latin typeface="Menlo" panose="020B0609030804020204" pitchFamily="49" charset="0"/>
              </a:rPr>
              <a:t> &lt;&lt; *it2;</a:t>
            </a:r>
            <a:endParaRPr lang="en-US" sz="1800" dirty="0">
              <a:solidFill>
                <a:srgbClr val="BA0011"/>
              </a:solidFill>
              <a:effectLst/>
              <a:latin typeface="Menlo" panose="020B0609030804020204" pitchFamily="49" charset="0"/>
            </a:endParaRPr>
          </a:p>
          <a:p>
            <a:endParaRPr lang="en-US" sz="1800" dirty="0">
              <a:solidFill>
                <a:srgbClr val="000000"/>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r>
              <a:rPr lang="en-US" sz="1800" b="1" dirty="0">
                <a:solidFill>
                  <a:srgbClr val="000000"/>
                </a:solidFill>
                <a:effectLst/>
                <a:latin typeface="Menlo" panose="020B0609030804020204" pitchFamily="49" charset="0"/>
              </a:rPr>
              <a:t>return</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0</a:t>
            </a:r>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4917695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0C1A-D862-F799-9501-7CD4EF326B96}"/>
              </a:ext>
            </a:extLst>
          </p:cNvPr>
          <p:cNvSpPr>
            <a:spLocks noGrp="1"/>
          </p:cNvSpPr>
          <p:nvPr>
            <p:ph type="title"/>
          </p:nvPr>
        </p:nvSpPr>
        <p:spPr/>
        <p:txBody>
          <a:bodyPr/>
          <a:lstStyle/>
          <a:p>
            <a:r>
              <a:rPr lang="en-US" dirty="0">
                <a:effectLst/>
                <a:latin typeface="Arial" panose="020B0604020202020204" pitchFamily="34" charset="0"/>
              </a:rPr>
              <a:t>Output Iterators </a:t>
            </a:r>
            <a:br>
              <a:rPr lang="en-US"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95C3439-E507-3AF1-7724-CEE7239939AE}"/>
              </a:ext>
            </a:extLst>
          </p:cNvPr>
          <p:cNvSpPr>
            <a:spLocks noGrp="1"/>
          </p:cNvSpPr>
          <p:nvPr>
            <p:ph idx="1"/>
          </p:nvPr>
        </p:nvSpPr>
        <p:spPr/>
        <p:txBody>
          <a:bodyPr/>
          <a:lstStyle/>
          <a:p>
            <a:r>
              <a:rPr lang="en-US" dirty="0"/>
              <a:t>Exact opposite of Input Iterators</a:t>
            </a:r>
          </a:p>
          <a:p>
            <a:r>
              <a:rPr lang="en-US" dirty="0">
                <a:effectLst/>
                <a:latin typeface="Arial" panose="020B0604020202020204" pitchFamily="34" charset="0"/>
              </a:rPr>
              <a:t>can be </a:t>
            </a:r>
            <a:r>
              <a:rPr lang="en-US" dirty="0">
                <a:effectLst/>
                <a:latin typeface="Calibri" panose="020F0502020204030204" pitchFamily="34" charset="0"/>
              </a:rPr>
              <a:t>assigned values in a sequence</a:t>
            </a:r>
            <a:r>
              <a:rPr lang="en-US" dirty="0">
                <a:effectLst/>
                <a:latin typeface="Arial" panose="020B0604020202020204" pitchFamily="34" charset="0"/>
              </a:rPr>
              <a:t>, but cannot be used to access values, </a:t>
            </a:r>
          </a:p>
          <a:p>
            <a:endParaRPr lang="en-US" dirty="0"/>
          </a:p>
        </p:txBody>
      </p:sp>
    </p:spTree>
    <p:extLst>
      <p:ext uri="{BB962C8B-B14F-4D97-AF65-F5344CB8AC3E}">
        <p14:creationId xmlns:p14="http://schemas.microsoft.com/office/powerpoint/2010/main" val="7467484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624E-F1B5-527E-D09B-30777C6CA510}"/>
              </a:ext>
            </a:extLst>
          </p:cNvPr>
          <p:cNvSpPr>
            <a:spLocks noGrp="1"/>
          </p:cNvSpPr>
          <p:nvPr>
            <p:ph type="title"/>
          </p:nvPr>
        </p:nvSpPr>
        <p:spPr/>
        <p:txBody>
          <a:bodyPr/>
          <a:lstStyle/>
          <a:p>
            <a:r>
              <a:rPr lang="en-US" dirty="0"/>
              <a:t>Properties of Output Iterator</a:t>
            </a:r>
          </a:p>
        </p:txBody>
      </p:sp>
      <p:sp>
        <p:nvSpPr>
          <p:cNvPr id="3" name="Content Placeholder 2">
            <a:extLst>
              <a:ext uri="{FF2B5EF4-FFF2-40B4-BE49-F238E27FC236}">
                <a16:creationId xmlns:a16="http://schemas.microsoft.com/office/drawing/2014/main" id="{0C6715D5-CAEE-2E25-46A3-6F83282BC671}"/>
              </a:ext>
            </a:extLst>
          </p:cNvPr>
          <p:cNvSpPr>
            <a:spLocks noGrp="1"/>
          </p:cNvSpPr>
          <p:nvPr>
            <p:ph idx="1"/>
          </p:nvPr>
        </p:nvSpPr>
        <p:spPr/>
        <p:txBody>
          <a:bodyPr/>
          <a:lstStyle/>
          <a:p>
            <a:r>
              <a:rPr lang="en-US" b="1" dirty="0">
                <a:effectLst/>
                <a:latin typeface="Arial" panose="020B0604020202020204" pitchFamily="34" charset="0"/>
              </a:rPr>
              <a:t>Usability: </a:t>
            </a:r>
          </a:p>
          <a:p>
            <a:pPr lvl="1"/>
            <a:r>
              <a:rPr lang="en-US" dirty="0">
                <a:effectLst/>
                <a:latin typeface="Arial" panose="020B0604020202020204" pitchFamily="34" charset="0"/>
              </a:rPr>
              <a:t>used only with </a:t>
            </a:r>
            <a:r>
              <a:rPr lang="en-US" b="1" dirty="0">
                <a:effectLst/>
                <a:latin typeface="Arial" panose="020B0604020202020204" pitchFamily="34" charset="0"/>
              </a:rPr>
              <a:t>single-pass algorithms</a:t>
            </a:r>
          </a:p>
          <a:p>
            <a:r>
              <a:rPr lang="en-US" b="1" dirty="0">
                <a:effectLst/>
                <a:latin typeface="Arial" panose="020B0604020202020204" pitchFamily="34" charset="0"/>
              </a:rPr>
              <a:t>Equality / Inequality Comparison: </a:t>
            </a:r>
          </a:p>
          <a:p>
            <a:pPr lvl="1"/>
            <a:r>
              <a:rPr lang="en-US" dirty="0">
                <a:effectLst/>
                <a:latin typeface="Arial" panose="020B0604020202020204" pitchFamily="34" charset="0"/>
              </a:rPr>
              <a:t>Unlike input iterators, output iterators cannot be compared for equality with another iterator. </a:t>
            </a:r>
          </a:p>
          <a:p>
            <a:pPr lvl="1"/>
            <a:r>
              <a:rPr lang="en-US" dirty="0">
                <a:effectLst/>
                <a:latin typeface="Arial" panose="020B0604020202020204" pitchFamily="34" charset="0"/>
              </a:rPr>
              <a:t>So, the following two expressions are invalid if A and B are output iterators: </a:t>
            </a:r>
          </a:p>
          <a:p>
            <a:pPr lvl="1"/>
            <a:r>
              <a:rPr lang="en-US" dirty="0">
                <a:effectLst/>
                <a:latin typeface="Helvetica" pitchFamily="2" charset="0"/>
              </a:rPr>
              <a:t>A == B // Invalid - Checking for equality </a:t>
            </a:r>
          </a:p>
          <a:p>
            <a:pPr lvl="1"/>
            <a:r>
              <a:rPr lang="en-US" dirty="0">
                <a:effectLst/>
                <a:latin typeface="Helvetica" pitchFamily="2" charset="0"/>
              </a:rPr>
              <a:t>A != B // Invalid - Checking for inequality </a:t>
            </a:r>
          </a:p>
          <a:p>
            <a:r>
              <a:rPr lang="en-US" b="1" dirty="0">
                <a:effectLst/>
                <a:latin typeface="Arial" panose="020B0604020202020204" pitchFamily="34" charset="0"/>
              </a:rPr>
              <a:t>Dereferencing: </a:t>
            </a:r>
          </a:p>
          <a:p>
            <a:pPr lvl="1"/>
            <a:r>
              <a:rPr lang="en-US" b="1" dirty="0">
                <a:effectLst/>
                <a:latin typeface="Arial" panose="020B0604020202020204" pitchFamily="34" charset="0"/>
              </a:rPr>
              <a:t>output iterator can be dereferenced as an </a:t>
            </a:r>
            <a:r>
              <a:rPr lang="en-US" b="1" dirty="0" err="1">
                <a:effectLst/>
                <a:latin typeface="Arial" panose="020B0604020202020204" pitchFamily="34" charset="0"/>
              </a:rPr>
              <a:t>lvalue</a:t>
            </a:r>
            <a:r>
              <a:rPr lang="en-US" b="1" dirty="0">
                <a:effectLst/>
                <a:latin typeface="Arial" panose="020B0604020202020204" pitchFamily="34" charset="0"/>
              </a:rPr>
              <a:t> </a:t>
            </a:r>
            <a:r>
              <a:rPr lang="en-US" dirty="0">
                <a:effectLst/>
                <a:latin typeface="Arial" panose="020B0604020202020204" pitchFamily="34" charset="0"/>
              </a:rPr>
              <a:t>to provide the location to store the value. </a:t>
            </a:r>
          </a:p>
          <a:p>
            <a:pPr lvl="1"/>
            <a:r>
              <a:rPr lang="en-US" dirty="0">
                <a:effectLst/>
                <a:latin typeface="Arial" panose="020B0604020202020204" pitchFamily="34" charset="0"/>
              </a:rPr>
              <a:t>So, the following two expressions are valid if A is an output iterator: </a:t>
            </a:r>
          </a:p>
          <a:p>
            <a:pPr lvl="1"/>
            <a:r>
              <a:rPr lang="en-US" dirty="0">
                <a:effectLst/>
                <a:latin typeface="Helvetica" pitchFamily="2" charset="0"/>
              </a:rPr>
              <a:t>*A = 1 // Dereferencing using * </a:t>
            </a:r>
          </a:p>
          <a:p>
            <a:pPr lvl="1"/>
            <a:r>
              <a:rPr lang="en-US" dirty="0">
                <a:effectLst/>
                <a:latin typeface="Helvetica" pitchFamily="2" charset="0"/>
              </a:rPr>
              <a:t>A -&gt; m = 7 // Assigning a member element m </a:t>
            </a:r>
          </a:p>
          <a:p>
            <a:endParaRPr lang="en-US" dirty="0"/>
          </a:p>
        </p:txBody>
      </p:sp>
    </p:spTree>
    <p:extLst>
      <p:ext uri="{BB962C8B-B14F-4D97-AF65-F5344CB8AC3E}">
        <p14:creationId xmlns:p14="http://schemas.microsoft.com/office/powerpoint/2010/main" val="22284248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B549-B666-D6BC-2D46-2F655E4EE4CF}"/>
              </a:ext>
            </a:extLst>
          </p:cNvPr>
          <p:cNvSpPr>
            <a:spLocks noGrp="1"/>
          </p:cNvSpPr>
          <p:nvPr>
            <p:ph type="title"/>
          </p:nvPr>
        </p:nvSpPr>
        <p:spPr/>
        <p:txBody>
          <a:bodyPr/>
          <a:lstStyle/>
          <a:p>
            <a:r>
              <a:rPr lang="en-US" dirty="0"/>
              <a:t>Properties of Output Iterator – Cont’d</a:t>
            </a:r>
          </a:p>
        </p:txBody>
      </p:sp>
      <p:sp>
        <p:nvSpPr>
          <p:cNvPr id="3" name="Content Placeholder 2">
            <a:extLst>
              <a:ext uri="{FF2B5EF4-FFF2-40B4-BE49-F238E27FC236}">
                <a16:creationId xmlns:a16="http://schemas.microsoft.com/office/drawing/2014/main" id="{7ADEF371-336B-4038-E9AF-DABB757EE83F}"/>
              </a:ext>
            </a:extLst>
          </p:cNvPr>
          <p:cNvSpPr>
            <a:spLocks noGrp="1"/>
          </p:cNvSpPr>
          <p:nvPr>
            <p:ph idx="1"/>
          </p:nvPr>
        </p:nvSpPr>
        <p:spPr/>
        <p:txBody>
          <a:bodyPr/>
          <a:lstStyle/>
          <a:p>
            <a:r>
              <a:rPr lang="en-US" b="1" dirty="0">
                <a:effectLst/>
                <a:latin typeface="Arial" panose="020B0604020202020204" pitchFamily="34" charset="0"/>
              </a:rPr>
              <a:t>Incrementable: </a:t>
            </a:r>
          </a:p>
          <a:p>
            <a:pPr lvl="1"/>
            <a:r>
              <a:rPr lang="en-US" dirty="0">
                <a:effectLst/>
                <a:latin typeface="Arial" panose="020B0604020202020204" pitchFamily="34" charset="0"/>
              </a:rPr>
              <a:t>An output iterator can be incremented, so that it refers to the next element in sequence, using operator ++(). </a:t>
            </a:r>
          </a:p>
          <a:p>
            <a:pPr lvl="1"/>
            <a:r>
              <a:rPr lang="en-US" dirty="0">
                <a:effectLst/>
                <a:latin typeface="Arial" panose="020B0604020202020204" pitchFamily="34" charset="0"/>
              </a:rPr>
              <a:t>So, the following two expressions are valid if A is an output iterator: </a:t>
            </a:r>
          </a:p>
          <a:p>
            <a:pPr lvl="1"/>
            <a:r>
              <a:rPr lang="en-US" dirty="0">
                <a:effectLst/>
                <a:latin typeface="Helvetica" pitchFamily="2" charset="0"/>
              </a:rPr>
              <a:t>A++ // Using post increment operator </a:t>
            </a:r>
          </a:p>
          <a:p>
            <a:pPr lvl="1"/>
            <a:r>
              <a:rPr lang="en-US" dirty="0">
                <a:effectLst/>
                <a:latin typeface="Helvetica" pitchFamily="2" charset="0"/>
              </a:rPr>
              <a:t>++A // Using pre increment operator </a:t>
            </a:r>
          </a:p>
          <a:p>
            <a:r>
              <a:rPr lang="en-US" b="1" dirty="0">
                <a:effectLst/>
                <a:latin typeface="Arial" panose="020B0604020202020204" pitchFamily="34" charset="0"/>
              </a:rPr>
              <a:t>Swappable: </a:t>
            </a:r>
          </a:p>
          <a:p>
            <a:pPr lvl="1"/>
            <a:r>
              <a:rPr lang="en-US" dirty="0">
                <a:effectLst/>
                <a:latin typeface="Arial" panose="020B0604020202020204" pitchFamily="34" charset="0"/>
              </a:rPr>
              <a:t>The value pointed to by these iterators can be exchanged or swapped. </a:t>
            </a:r>
          </a:p>
          <a:p>
            <a:endParaRPr lang="en-US" dirty="0"/>
          </a:p>
        </p:txBody>
      </p:sp>
    </p:spTree>
    <p:extLst>
      <p:ext uri="{BB962C8B-B14F-4D97-AF65-F5344CB8AC3E}">
        <p14:creationId xmlns:p14="http://schemas.microsoft.com/office/powerpoint/2010/main" val="7466290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63A0-58B9-834F-9491-5212BF7EF533}"/>
              </a:ext>
            </a:extLst>
          </p:cNvPr>
          <p:cNvSpPr>
            <a:spLocks noGrp="1"/>
          </p:cNvSpPr>
          <p:nvPr>
            <p:ph type="title"/>
          </p:nvPr>
        </p:nvSpPr>
        <p:spPr/>
        <p:txBody>
          <a:bodyPr/>
          <a:lstStyle/>
          <a:p>
            <a:r>
              <a:rPr lang="en-US" dirty="0">
                <a:effectLst/>
                <a:latin typeface="Arial" panose="020B0604020202020204" pitchFamily="34" charset="0"/>
              </a:rPr>
              <a:t>Forward Iterators </a:t>
            </a:r>
            <a:br>
              <a:rPr lang="en-US" dirty="0">
                <a:effectLst/>
                <a:latin typeface="Arial" panose="020B0604020202020204" pitchFamily="34" charset="0"/>
              </a:rPr>
            </a:br>
            <a:endParaRPr lang="en-US" dirty="0"/>
          </a:p>
        </p:txBody>
      </p:sp>
      <p:sp>
        <p:nvSpPr>
          <p:cNvPr id="7" name="TextBox 6">
            <a:extLst>
              <a:ext uri="{FF2B5EF4-FFF2-40B4-BE49-F238E27FC236}">
                <a16:creationId xmlns:a16="http://schemas.microsoft.com/office/drawing/2014/main" id="{0BC00A18-7A2D-C003-8067-EFF5A1D0B456}"/>
              </a:ext>
            </a:extLst>
          </p:cNvPr>
          <p:cNvSpPr txBox="1"/>
          <p:nvPr/>
        </p:nvSpPr>
        <p:spPr>
          <a:xfrm>
            <a:off x="1341520" y="1753288"/>
            <a:ext cx="9234238" cy="1569660"/>
          </a:xfrm>
          <a:prstGeom prst="rect">
            <a:avLst/>
          </a:prstGeom>
          <a:noFill/>
        </p:spPr>
        <p:txBody>
          <a:bodyPr wrap="square">
            <a:spAutoFit/>
          </a:bodyPr>
          <a:lstStyle/>
          <a:p>
            <a:r>
              <a:rPr lang="en-US" b="0" i="0" dirty="0">
                <a:solidFill>
                  <a:srgbClr val="51565E"/>
                </a:solidFill>
                <a:effectLst/>
                <a:latin typeface="Roboto" panose="020F0502020204030204" pitchFamily="34" charset="0"/>
              </a:rPr>
              <a:t>Forward iterators serve the purpose of both the input and output iterators. </a:t>
            </a:r>
          </a:p>
          <a:p>
            <a:r>
              <a:rPr lang="en-US" b="0" i="0" dirty="0">
                <a:solidFill>
                  <a:srgbClr val="51565E"/>
                </a:solidFill>
                <a:effectLst/>
                <a:latin typeface="Roboto" panose="020F0502020204030204" pitchFamily="34" charset="0"/>
              </a:rPr>
              <a:t>You can access the values (functionality of input iterators) as well as assign the values (functionality of output iterators). </a:t>
            </a:r>
            <a:endParaRPr lang="en-US" dirty="0"/>
          </a:p>
        </p:txBody>
      </p:sp>
    </p:spTree>
    <p:extLst>
      <p:ext uri="{BB962C8B-B14F-4D97-AF65-F5344CB8AC3E}">
        <p14:creationId xmlns:p14="http://schemas.microsoft.com/office/powerpoint/2010/main" val="19412002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5E8-F4C3-57A5-E21B-F6A51C357E84}"/>
              </a:ext>
            </a:extLst>
          </p:cNvPr>
          <p:cNvSpPr>
            <a:spLocks noGrp="1"/>
          </p:cNvSpPr>
          <p:nvPr>
            <p:ph type="title"/>
          </p:nvPr>
        </p:nvSpPr>
        <p:spPr/>
        <p:txBody>
          <a:bodyPr/>
          <a:lstStyle/>
          <a:p>
            <a:r>
              <a:rPr lang="en-US" dirty="0">
                <a:effectLst/>
                <a:latin typeface="Arial" panose="020B0604020202020204" pitchFamily="34" charset="0"/>
              </a:rPr>
              <a:t>Bidirectional Iterators </a:t>
            </a:r>
            <a:br>
              <a:rPr lang="en-US"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F010EAE-D20E-1AEB-AB5F-931F416C0DE6}"/>
              </a:ext>
            </a:extLst>
          </p:cNvPr>
          <p:cNvSpPr>
            <a:spLocks noGrp="1"/>
          </p:cNvSpPr>
          <p:nvPr>
            <p:ph idx="1"/>
          </p:nvPr>
        </p:nvSpPr>
        <p:spPr/>
        <p:txBody>
          <a:bodyPr/>
          <a:lstStyle/>
          <a:p>
            <a:r>
              <a:rPr lang="en-US" dirty="0">
                <a:effectLst/>
                <a:latin typeface="Arial" panose="020B0604020202020204" pitchFamily="34" charset="0"/>
              </a:rPr>
              <a:t>Bidirectional iterators are iterators that can be used to access the sequence of elements in a range in </a:t>
            </a:r>
            <a:r>
              <a:rPr lang="en-US" b="1" dirty="0">
                <a:effectLst/>
                <a:latin typeface="Arial" panose="020B0604020202020204" pitchFamily="34" charset="0"/>
              </a:rPr>
              <a:t>both directions </a:t>
            </a:r>
            <a:endParaRPr lang="en-US"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5816688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BC49-9799-3290-AEF5-FD63E67394A6}"/>
              </a:ext>
            </a:extLst>
          </p:cNvPr>
          <p:cNvSpPr>
            <a:spLocks noGrp="1"/>
          </p:cNvSpPr>
          <p:nvPr>
            <p:ph type="title"/>
          </p:nvPr>
        </p:nvSpPr>
        <p:spPr/>
        <p:txBody>
          <a:bodyPr/>
          <a:lstStyle/>
          <a:p>
            <a:r>
              <a:rPr lang="en-US" dirty="0"/>
              <a:t>Random Access Iterators</a:t>
            </a:r>
          </a:p>
        </p:txBody>
      </p:sp>
      <p:graphicFrame>
        <p:nvGraphicFramePr>
          <p:cNvPr id="7" name="Content Placeholder 6">
            <a:extLst>
              <a:ext uri="{FF2B5EF4-FFF2-40B4-BE49-F238E27FC236}">
                <a16:creationId xmlns:a16="http://schemas.microsoft.com/office/drawing/2014/main" id="{3AF456EF-DBB8-F91A-986F-2534DA048524}"/>
              </a:ext>
            </a:extLst>
          </p:cNvPr>
          <p:cNvGraphicFramePr>
            <a:graphicFrameLocks noGrp="1"/>
          </p:cNvGraphicFramePr>
          <p:nvPr>
            <p:ph idx="1"/>
            <p:extLst>
              <p:ext uri="{D42A27DB-BD31-4B8C-83A1-F6EECF244321}">
                <p14:modId xmlns:p14="http://schemas.microsoft.com/office/powerpoint/2010/main" val="3082482991"/>
              </p:ext>
            </p:extLst>
          </p:nvPr>
        </p:nvGraphicFramePr>
        <p:xfrm>
          <a:off x="981612" y="1696915"/>
          <a:ext cx="10566400" cy="2565595"/>
        </p:xfrm>
        <a:graphic>
          <a:graphicData uri="http://schemas.openxmlformats.org/drawingml/2006/table">
            <a:tbl>
              <a:tblPr/>
              <a:tblGrid>
                <a:gridCol w="10566400">
                  <a:extLst>
                    <a:ext uri="{9D8B030D-6E8A-4147-A177-3AD203B41FA5}">
                      <a16:colId xmlns:a16="http://schemas.microsoft.com/office/drawing/2014/main" val="4251666185"/>
                    </a:ext>
                  </a:extLst>
                </a:gridCol>
              </a:tblGrid>
              <a:tr h="2565595">
                <a:tc>
                  <a:txBody>
                    <a:bodyPr/>
                    <a:lstStyle/>
                    <a:p>
                      <a:r>
                        <a:rPr lang="en-US" sz="2400" dirty="0">
                          <a:effectLst/>
                          <a:latin typeface="Arial" panose="020B0604020202020204" pitchFamily="34" charset="0"/>
                        </a:rPr>
                        <a:t>Random-access iterators are iterators that can be used to </a:t>
                      </a:r>
                      <a:r>
                        <a:rPr lang="en-US" sz="2400" b="1" dirty="0">
                          <a:effectLst/>
                          <a:latin typeface="Arial" panose="020B0604020202020204" pitchFamily="34" charset="0"/>
                        </a:rPr>
                        <a:t>access elements at an arbitrary offset position </a:t>
                      </a:r>
                      <a:r>
                        <a:rPr lang="en-US" sz="2400" dirty="0">
                          <a:effectLst/>
                          <a:latin typeface="Arial" panose="020B0604020202020204" pitchFamily="34" charset="0"/>
                        </a:rPr>
                        <a:t>relative to the element they point to, offering the same functionality as pointers. </a:t>
                      </a:r>
                    </a:p>
                  </a:txBody>
                  <a:tcPr marL="47625" marR="47625" marT="0" marB="0">
                    <a:lnL>
                      <a:noFill/>
                    </a:lnL>
                    <a:lnR>
                      <a:noFill/>
                    </a:lnR>
                    <a:lnT>
                      <a:noFill/>
                    </a:lnT>
                    <a:lnB>
                      <a:noFill/>
                    </a:lnB>
                    <a:noFill/>
                  </a:tcPr>
                </a:tc>
                <a:extLst>
                  <a:ext uri="{0D108BD9-81ED-4DB2-BD59-A6C34878D82A}">
                    <a16:rowId xmlns:a16="http://schemas.microsoft.com/office/drawing/2014/main" val="1944613833"/>
                  </a:ext>
                </a:extLst>
              </a:tr>
            </a:tbl>
          </a:graphicData>
        </a:graphic>
      </p:graphicFrame>
    </p:spTree>
    <p:extLst>
      <p:ext uri="{BB962C8B-B14F-4D97-AF65-F5344CB8AC3E}">
        <p14:creationId xmlns:p14="http://schemas.microsoft.com/office/powerpoint/2010/main" val="2237308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6AB0-819B-E20B-F89F-818317274166}"/>
              </a:ext>
            </a:extLst>
          </p:cNvPr>
          <p:cNvSpPr>
            <a:spLocks noGrp="1"/>
          </p:cNvSpPr>
          <p:nvPr>
            <p:ph type="title"/>
          </p:nvPr>
        </p:nvSpPr>
        <p:spPr>
          <a:xfrm>
            <a:off x="812800" y="762000"/>
            <a:ext cx="10566400" cy="685800"/>
          </a:xfrm>
        </p:spPr>
        <p:txBody>
          <a:bodyPr wrap="square" anchor="t">
            <a:normAutofit/>
          </a:bodyPr>
          <a:lstStyle/>
          <a:p>
            <a:r>
              <a:rPr lang="en-US" sz="3300"/>
              <a:t>Usage of Iterators to navigate through the linked list</a:t>
            </a:r>
          </a:p>
        </p:txBody>
      </p:sp>
      <p:sp>
        <p:nvSpPr>
          <p:cNvPr id="5" name="TextBox 4">
            <a:extLst>
              <a:ext uri="{FF2B5EF4-FFF2-40B4-BE49-F238E27FC236}">
                <a16:creationId xmlns:a16="http://schemas.microsoft.com/office/drawing/2014/main" id="{43F9E65C-D2BD-CBA2-9FEF-84D974BF95CD}"/>
              </a:ext>
            </a:extLst>
          </p:cNvPr>
          <p:cNvSpPr txBox="1"/>
          <p:nvPr/>
        </p:nvSpPr>
        <p:spPr>
          <a:xfrm>
            <a:off x="1555530" y="1878072"/>
            <a:ext cx="9459311" cy="1938992"/>
          </a:xfrm>
          <a:prstGeom prst="rect">
            <a:avLst/>
          </a:prstGeom>
          <a:noFill/>
        </p:spPr>
        <p:txBody>
          <a:bodyPr wrap="square">
            <a:spAutoFit/>
          </a:bodyPr>
          <a:lstStyle/>
          <a:p>
            <a:br>
              <a:rPr lang="en-US" dirty="0">
                <a:effectLst/>
                <a:latin typeface="Arial" panose="020B0604020202020204" pitchFamily="34" charset="0"/>
              </a:rPr>
            </a:br>
            <a:endParaRPr lang="en-US" dirty="0">
              <a:effectLst/>
              <a:latin typeface="Arial" panose="020B0604020202020204" pitchFamily="34" charset="0"/>
            </a:endParaRPr>
          </a:p>
          <a:p>
            <a:r>
              <a:rPr lang="en-US" dirty="0">
                <a:effectLst/>
                <a:latin typeface="Arial" panose="020B0604020202020204" pitchFamily="34" charset="0"/>
              </a:rPr>
              <a:t> An </a:t>
            </a:r>
            <a:r>
              <a:rPr lang="en-US" b="1" dirty="0">
                <a:effectLst/>
                <a:latin typeface="Arial" panose="020B0604020202020204" pitchFamily="34" charset="0"/>
              </a:rPr>
              <a:t>iterator </a:t>
            </a:r>
            <a:r>
              <a:rPr lang="en-US" dirty="0">
                <a:effectLst/>
                <a:latin typeface="Arial" panose="020B0604020202020204" pitchFamily="34" charset="0"/>
              </a:rPr>
              <a:t>is an object (like a pointer) that points to an element inside the container. We can use iterators to move through the contents of the container. </a:t>
            </a:r>
          </a:p>
        </p:txBody>
      </p:sp>
    </p:spTree>
    <p:extLst>
      <p:ext uri="{BB962C8B-B14F-4D97-AF65-F5344CB8AC3E}">
        <p14:creationId xmlns:p14="http://schemas.microsoft.com/office/powerpoint/2010/main" val="37694818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42AE-3F95-6939-BAE5-D3234A0E6BF9}"/>
              </a:ext>
            </a:extLst>
          </p:cNvPr>
          <p:cNvSpPr>
            <a:spLocks noGrp="1"/>
          </p:cNvSpPr>
          <p:nvPr>
            <p:ph type="title"/>
          </p:nvPr>
        </p:nvSpPr>
        <p:spPr/>
        <p:txBody>
          <a:bodyPr/>
          <a:lstStyle/>
          <a:p>
            <a:r>
              <a:rPr lang="en-US" dirty="0"/>
              <a:t>Properties of Random-Access Iterators</a:t>
            </a:r>
          </a:p>
        </p:txBody>
      </p:sp>
      <p:sp>
        <p:nvSpPr>
          <p:cNvPr id="8" name="Content Placeholder 7">
            <a:extLst>
              <a:ext uri="{FF2B5EF4-FFF2-40B4-BE49-F238E27FC236}">
                <a16:creationId xmlns:a16="http://schemas.microsoft.com/office/drawing/2014/main" id="{B4F8BBC0-F69F-BC5B-C218-1516A6509AEE}"/>
              </a:ext>
            </a:extLst>
          </p:cNvPr>
          <p:cNvSpPr>
            <a:spLocks noGrp="1"/>
          </p:cNvSpPr>
          <p:nvPr>
            <p:ph idx="1"/>
          </p:nvPr>
        </p:nvSpPr>
        <p:spPr/>
        <p:txBody>
          <a:bodyPr/>
          <a:lstStyle/>
          <a:p>
            <a:pPr marL="0" algn="l" rtl="0" latinLnBrk="0">
              <a:spcBef>
                <a:spcPts val="0"/>
              </a:spcBef>
              <a:spcAft>
                <a:spcPts val="0"/>
              </a:spcAft>
            </a:pPr>
            <a:r>
              <a:rPr lang="en-US" sz="1800" b="1" i="0" u="none" strike="noStrike" dirty="0">
                <a:solidFill>
                  <a:srgbClr val="000000"/>
                </a:solidFill>
                <a:effectLst/>
                <a:latin typeface="Arial" panose="020B0604020202020204" pitchFamily="34" charset="0"/>
              </a:rPr>
              <a:t>Usability:</a:t>
            </a:r>
            <a:endParaRPr lang="en-US" b="0" i="0" u="none" strike="noStrike" dirty="0">
              <a:solidFill>
                <a:srgbClr val="000000"/>
              </a:solidFill>
              <a:effectLst/>
              <a:latin typeface="-apple-system-font"/>
            </a:endParaRPr>
          </a:p>
          <a:p>
            <a:pPr marL="400050" lvl="1">
              <a:spcBef>
                <a:spcPts val="0"/>
              </a:spcBef>
              <a:spcAft>
                <a:spcPts val="0"/>
              </a:spcAft>
            </a:pPr>
            <a:r>
              <a:rPr lang="en-US" b="0" i="0" u="none" strike="noStrike" dirty="0">
                <a:solidFill>
                  <a:srgbClr val="000000"/>
                </a:solidFill>
                <a:effectLst/>
                <a:latin typeface="Arial" panose="020B0604020202020204" pitchFamily="34" charset="0"/>
              </a:rPr>
              <a:t>Random-access iterators can be </a:t>
            </a:r>
            <a:r>
              <a:rPr lang="en-US" b="1" i="0" u="none" strike="noStrike" dirty="0">
                <a:solidFill>
                  <a:srgbClr val="000000"/>
                </a:solidFill>
                <a:effectLst/>
                <a:latin typeface="Arial" panose="020B0604020202020204" pitchFamily="34" charset="0"/>
              </a:rPr>
              <a:t>used in multi-pass algorithms</a:t>
            </a:r>
            <a:endParaRPr lang="en-US" b="0" i="0" u="none" strike="noStrike" dirty="0">
              <a:solidFill>
                <a:srgbClr val="000000"/>
              </a:solidFill>
              <a:effectLst/>
              <a:latin typeface="-apple-system-font"/>
            </a:endParaRPr>
          </a:p>
          <a:p>
            <a:pPr marL="0" algn="l" rtl="0" latinLnBrk="0">
              <a:spcBef>
                <a:spcPts val="0"/>
              </a:spcBef>
              <a:spcAft>
                <a:spcPts val="0"/>
              </a:spcAft>
            </a:pPr>
            <a:r>
              <a:rPr lang="en-US" sz="1800" b="1" i="0" u="none" strike="noStrike" dirty="0">
                <a:solidFill>
                  <a:srgbClr val="000000"/>
                </a:solidFill>
                <a:effectLst/>
                <a:latin typeface="Arial" panose="020B0604020202020204" pitchFamily="34" charset="0"/>
              </a:rPr>
              <a:t>Equality / Inequality Comparison: </a:t>
            </a:r>
          </a:p>
          <a:p>
            <a:pPr marL="400050" lvl="1">
              <a:spcBef>
                <a:spcPts val="0"/>
              </a:spcBef>
              <a:spcAft>
                <a:spcPts val="0"/>
              </a:spcAft>
            </a:pPr>
            <a:r>
              <a:rPr lang="en-US" b="0" i="0" u="none" strike="noStrike" dirty="0">
                <a:solidFill>
                  <a:srgbClr val="000000"/>
                </a:solidFill>
                <a:effectLst/>
                <a:latin typeface="Arial" panose="020B0604020202020204" pitchFamily="34" charset="0"/>
              </a:rPr>
              <a:t>A Random-access iterator can be compared for equality with another iterator. Since, iterators point to some location, so the two iterators will be equal only when they point to the same position, otherwise not. </a:t>
            </a:r>
            <a:endParaRPr lang="en-US" b="0" i="0" u="none" strike="noStrike" dirty="0">
              <a:solidFill>
                <a:srgbClr val="000000"/>
              </a:solidFill>
              <a:effectLst/>
              <a:latin typeface="-apple-system-font"/>
            </a:endParaRPr>
          </a:p>
          <a:p>
            <a:pPr marL="400050" lvl="1">
              <a:spcBef>
                <a:spcPts val="0"/>
              </a:spcBef>
              <a:spcAft>
                <a:spcPts val="0"/>
              </a:spcAft>
            </a:pPr>
            <a:r>
              <a:rPr lang="en-US" b="0" i="0" u="none" strike="noStrike" dirty="0">
                <a:solidFill>
                  <a:srgbClr val="000000"/>
                </a:solidFill>
                <a:effectLst/>
                <a:latin typeface="Helvetica" pitchFamily="2" charset="0"/>
              </a:rPr>
              <a:t>A == B // Checking for equality </a:t>
            </a:r>
            <a:endParaRPr lang="en-US" b="0" i="0" u="none" strike="noStrike" dirty="0">
              <a:solidFill>
                <a:srgbClr val="000000"/>
              </a:solidFill>
              <a:effectLst/>
              <a:latin typeface="-apple-system-font"/>
            </a:endParaRPr>
          </a:p>
          <a:p>
            <a:pPr marL="400050" lvl="1">
              <a:spcBef>
                <a:spcPts val="0"/>
              </a:spcBef>
              <a:spcAft>
                <a:spcPts val="0"/>
              </a:spcAft>
            </a:pPr>
            <a:r>
              <a:rPr lang="en-US" b="0" i="0" u="none" strike="noStrike" dirty="0">
                <a:solidFill>
                  <a:srgbClr val="000000"/>
                </a:solidFill>
                <a:effectLst/>
                <a:latin typeface="Helvetica" pitchFamily="2" charset="0"/>
              </a:rPr>
              <a:t>A != B // Checking for inequality </a:t>
            </a:r>
            <a:endParaRPr lang="en-US" b="0" i="0" u="none" strike="noStrike" dirty="0">
              <a:solidFill>
                <a:srgbClr val="000000"/>
              </a:solidFill>
              <a:effectLst/>
              <a:latin typeface="-apple-system-font"/>
            </a:endParaRPr>
          </a:p>
          <a:p>
            <a:pPr marL="0" algn="l" rtl="0" latinLnBrk="0">
              <a:spcBef>
                <a:spcPts val="0"/>
              </a:spcBef>
              <a:spcAft>
                <a:spcPts val="0"/>
              </a:spcAft>
            </a:pPr>
            <a:r>
              <a:rPr lang="en-US" sz="1800" b="1" i="0" u="none" strike="noStrike" dirty="0">
                <a:solidFill>
                  <a:srgbClr val="000000"/>
                </a:solidFill>
                <a:effectLst/>
                <a:latin typeface="Arial" panose="020B0604020202020204" pitchFamily="34" charset="0"/>
              </a:rPr>
              <a:t>Dereferencing: </a:t>
            </a:r>
          </a:p>
          <a:p>
            <a:pPr marL="400050" lvl="1">
              <a:spcBef>
                <a:spcPts val="0"/>
              </a:spcBef>
              <a:spcAft>
                <a:spcPts val="0"/>
              </a:spcAft>
            </a:pPr>
            <a:r>
              <a:rPr lang="en-US" b="0" i="0" u="none" strike="noStrike" dirty="0">
                <a:solidFill>
                  <a:srgbClr val="000000"/>
                </a:solidFill>
                <a:effectLst/>
                <a:latin typeface="Arial" panose="020B0604020202020204" pitchFamily="34" charset="0"/>
              </a:rPr>
              <a:t>A random-access iterator can be </a:t>
            </a:r>
            <a:r>
              <a:rPr lang="en-US" b="1" i="0" u="none" strike="noStrike" dirty="0">
                <a:solidFill>
                  <a:srgbClr val="000000"/>
                </a:solidFill>
                <a:effectLst/>
                <a:latin typeface="Arial" panose="020B0604020202020204" pitchFamily="34" charset="0"/>
              </a:rPr>
              <a:t>dereferenced both as a </a:t>
            </a:r>
            <a:r>
              <a:rPr lang="en-US" b="1" i="0" u="none" strike="noStrike" dirty="0" err="1">
                <a:solidFill>
                  <a:srgbClr val="000000"/>
                </a:solidFill>
                <a:effectLst/>
                <a:latin typeface="Arial" panose="020B0604020202020204" pitchFamily="34" charset="0"/>
              </a:rPr>
              <a:t>rvalue</a:t>
            </a:r>
            <a:r>
              <a:rPr lang="en-US" b="1" i="0" u="none" strike="noStrike" dirty="0">
                <a:solidFill>
                  <a:srgbClr val="000000"/>
                </a:solidFill>
                <a:effectLst/>
                <a:latin typeface="Arial" panose="020B0604020202020204" pitchFamily="34" charset="0"/>
              </a:rPr>
              <a:t> as well as a </a:t>
            </a:r>
            <a:r>
              <a:rPr lang="en-US" b="1" i="0" u="none" strike="noStrike" dirty="0" err="1">
                <a:solidFill>
                  <a:srgbClr val="000000"/>
                </a:solidFill>
                <a:effectLst/>
                <a:latin typeface="Arial" panose="020B0604020202020204" pitchFamily="34" charset="0"/>
              </a:rPr>
              <a:t>lvalue</a:t>
            </a:r>
            <a:r>
              <a:rPr lang="en-US" b="1" i="0" u="none" strike="noStrike" dirty="0">
                <a:solidFill>
                  <a:srgbClr val="000000"/>
                </a:solidFill>
                <a:effectLst/>
                <a:latin typeface="Arial" panose="020B0604020202020204" pitchFamily="34" charset="0"/>
              </a:rPr>
              <a:t>. </a:t>
            </a:r>
          </a:p>
          <a:p>
            <a:pPr marL="400050" lvl="1">
              <a:spcBef>
                <a:spcPts val="0"/>
              </a:spcBef>
              <a:spcAft>
                <a:spcPts val="0"/>
              </a:spcAft>
            </a:pPr>
            <a:endParaRPr lang="en-US" b="1" dirty="0">
              <a:solidFill>
                <a:srgbClr val="000000"/>
              </a:solidFill>
              <a:latin typeface="Arial" panose="020B0604020202020204" pitchFamily="34" charset="0"/>
            </a:endParaRPr>
          </a:p>
          <a:p>
            <a:pPr marL="0">
              <a:spcBef>
                <a:spcPts val="0"/>
              </a:spcBef>
              <a:spcAft>
                <a:spcPts val="0"/>
              </a:spcAft>
            </a:pPr>
            <a:r>
              <a:rPr lang="en-US" i="0" u="none" strike="noStrike" dirty="0">
                <a:solidFill>
                  <a:srgbClr val="000000"/>
                </a:solidFill>
                <a:effectLst/>
                <a:latin typeface="Arial" panose="020B0604020202020204" pitchFamily="34" charset="0"/>
              </a:rPr>
              <a:t>You can even use indexing</a:t>
            </a:r>
          </a:p>
          <a:p>
            <a:pPr marL="400050" lvl="1">
              <a:spcBef>
                <a:spcPts val="0"/>
              </a:spcBef>
              <a:spcAft>
                <a:spcPts val="0"/>
              </a:spcAft>
            </a:pPr>
            <a:r>
              <a:rPr lang="en-US" dirty="0">
                <a:solidFill>
                  <a:srgbClr val="000000"/>
                </a:solidFill>
                <a:latin typeface="Arial" panose="020B0604020202020204" pitchFamily="34" charset="0"/>
              </a:rPr>
              <a:t>A[3]</a:t>
            </a:r>
            <a:endParaRPr lang="en-US" i="0" u="none" strike="noStrike" dirty="0">
              <a:solidFill>
                <a:srgbClr val="000000"/>
              </a:solidFill>
              <a:effectLst/>
              <a:latin typeface="-apple-system-font"/>
            </a:endParaRPr>
          </a:p>
          <a:p>
            <a:endParaRPr lang="en-US" dirty="0"/>
          </a:p>
        </p:txBody>
      </p:sp>
    </p:spTree>
    <p:extLst>
      <p:ext uri="{BB962C8B-B14F-4D97-AF65-F5344CB8AC3E}">
        <p14:creationId xmlns:p14="http://schemas.microsoft.com/office/powerpoint/2010/main" val="4449844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4A155-615B-EF16-AC15-F933CA4E32E7}"/>
              </a:ext>
            </a:extLst>
          </p:cNvPr>
          <p:cNvSpPr txBox="1"/>
          <p:nvPr/>
        </p:nvSpPr>
        <p:spPr>
          <a:xfrm>
            <a:off x="1006641" y="394692"/>
            <a:ext cx="10972800" cy="6463308"/>
          </a:xfrm>
          <a:prstGeom prst="rect">
            <a:avLst/>
          </a:prstGeom>
          <a:noFill/>
        </p:spPr>
        <p:txBody>
          <a:bodyPr wrap="square">
            <a:spAutoFit/>
          </a:bodyPr>
          <a:lstStyle/>
          <a:p>
            <a:r>
              <a:rPr lang="en-US" sz="1800" dirty="0">
                <a:solidFill>
                  <a:srgbClr val="56606B"/>
                </a:solidFill>
                <a:effectLst/>
                <a:latin typeface="Menlo" panose="020B0609030804020204" pitchFamily="49" charset="0"/>
              </a:rPr>
              <a:t>// C++ program to demonstrate Random-access iterator</a:t>
            </a:r>
          </a:p>
          <a:p>
            <a:r>
              <a:rPr lang="en-US" sz="1800" dirty="0">
                <a:solidFill>
                  <a:srgbClr val="6E200D"/>
                </a:solidFill>
                <a:effectLst/>
                <a:latin typeface="Menlo" panose="020B0609030804020204" pitchFamily="49" charset="0"/>
              </a:rPr>
              <a:t>#include</a:t>
            </a:r>
            <a:r>
              <a:rPr lang="en-US" sz="1800" dirty="0">
                <a:solidFill>
                  <a:srgbClr val="BA0011"/>
                </a:solidFill>
                <a:effectLst/>
                <a:latin typeface="Menlo" panose="020B0609030804020204" pitchFamily="49" charset="0"/>
              </a:rPr>
              <a:t>&lt;iostream&gt;</a:t>
            </a:r>
          </a:p>
          <a:p>
            <a:r>
              <a:rPr lang="en-US" sz="1800" dirty="0">
                <a:solidFill>
                  <a:srgbClr val="6E200D"/>
                </a:solidFill>
                <a:effectLst/>
                <a:latin typeface="Menlo" panose="020B0609030804020204" pitchFamily="49" charset="0"/>
              </a:rPr>
              <a:t>#include</a:t>
            </a:r>
            <a:r>
              <a:rPr lang="en-US" sz="1800" dirty="0">
                <a:solidFill>
                  <a:srgbClr val="BA0011"/>
                </a:solidFill>
                <a:effectLst/>
                <a:latin typeface="Menlo" panose="020B0609030804020204" pitchFamily="49" charset="0"/>
              </a:rPr>
              <a:t>&lt;vector&gt;</a:t>
            </a:r>
            <a:endParaRPr lang="en-US" sz="1800" dirty="0">
              <a:solidFill>
                <a:srgbClr val="6E200D"/>
              </a:solidFill>
              <a:effectLst/>
              <a:latin typeface="Menlo" panose="020B0609030804020204" pitchFamily="49" charset="0"/>
            </a:endParaRPr>
          </a:p>
          <a:p>
            <a:br>
              <a:rPr lang="en-US" sz="1800" dirty="0">
                <a:solidFill>
                  <a:srgbClr val="000000"/>
                </a:solidFill>
                <a:effectLst/>
                <a:latin typeface="Menlo" panose="020B0609030804020204" pitchFamily="49" charset="0"/>
              </a:rPr>
            </a:br>
            <a:endParaRPr lang="en-US" sz="1800" dirty="0">
              <a:solidFill>
                <a:srgbClr val="000000"/>
              </a:solidFill>
              <a:effectLst/>
              <a:latin typeface="Menlo" panose="020B0609030804020204" pitchFamily="49" charset="0"/>
            </a:endParaRPr>
          </a:p>
          <a:p>
            <a:r>
              <a:rPr lang="en-US" sz="1800" b="1" dirty="0">
                <a:solidFill>
                  <a:srgbClr val="B40062"/>
                </a:solidFill>
                <a:effectLst/>
                <a:latin typeface="Menlo" panose="020B0609030804020204" pitchFamily="49" charset="0"/>
              </a:rPr>
              <a:t>using</a:t>
            </a:r>
            <a:r>
              <a:rPr lang="en-US" sz="1800" dirty="0">
                <a:solidFill>
                  <a:srgbClr val="000000"/>
                </a:solidFill>
                <a:effectLst/>
                <a:latin typeface="Menlo" panose="020B0609030804020204" pitchFamily="49" charset="0"/>
              </a:rPr>
              <a:t> </a:t>
            </a:r>
            <a:r>
              <a:rPr lang="en-US" sz="1800" b="1" dirty="0">
                <a:solidFill>
                  <a:srgbClr val="B40062"/>
                </a:solidFill>
                <a:effectLst/>
                <a:latin typeface="Menlo" panose="020B0609030804020204" pitchFamily="49" charset="0"/>
              </a:rPr>
              <a:t>namespace</a:t>
            </a:r>
            <a:r>
              <a:rPr lang="en-US" sz="1800" dirty="0">
                <a:solidFill>
                  <a:srgbClr val="000000"/>
                </a:solidFill>
                <a:effectLst/>
                <a:latin typeface="Menlo" panose="020B0609030804020204" pitchFamily="49" charset="0"/>
              </a:rPr>
              <a:t> </a:t>
            </a:r>
            <a:r>
              <a:rPr lang="en-US" sz="1800" dirty="0">
                <a:solidFill>
                  <a:srgbClr val="2E0D6E"/>
                </a:solidFill>
                <a:effectLst/>
                <a:latin typeface="Menlo" panose="020B0609030804020204" pitchFamily="49" charset="0"/>
              </a:rPr>
              <a:t>std</a:t>
            </a:r>
            <a:r>
              <a:rPr lang="en-US" sz="1800" dirty="0">
                <a:solidFill>
                  <a:srgbClr val="000000"/>
                </a:solidFill>
                <a:effectLst/>
                <a:latin typeface="Menlo" panose="020B0609030804020204" pitchFamily="49" charset="0"/>
              </a:rPr>
              <a:t>;</a:t>
            </a:r>
            <a:endParaRPr lang="en-US" sz="1800" dirty="0">
              <a:solidFill>
                <a:srgbClr val="B40062"/>
              </a:solidFill>
              <a:effectLst/>
              <a:latin typeface="Menlo" panose="020B0609030804020204" pitchFamily="49" charset="0"/>
            </a:endParaRPr>
          </a:p>
          <a:p>
            <a:r>
              <a:rPr lang="en-US" sz="1800" b="1" dirty="0">
                <a:solidFill>
                  <a:srgbClr val="000000"/>
                </a:solidFill>
                <a:effectLst/>
                <a:latin typeface="Menlo" panose="020B0609030804020204" pitchFamily="49" charset="0"/>
              </a:rPr>
              <a:t>int</a:t>
            </a:r>
            <a:r>
              <a:rPr lang="en-US" sz="1800" dirty="0">
                <a:solidFill>
                  <a:srgbClr val="000000"/>
                </a:solidFill>
                <a:effectLst/>
                <a:latin typeface="Menlo" panose="020B0609030804020204" pitchFamily="49" charset="0"/>
              </a:rPr>
              <a:t> </a:t>
            </a:r>
            <a:r>
              <a:rPr lang="en-US" sz="1800" dirty="0">
                <a:solidFill>
                  <a:srgbClr val="0F68A0"/>
                </a:solidFill>
                <a:effectLst/>
                <a:latin typeface="Menlo" panose="020B0609030804020204" pitchFamily="49" charset="0"/>
              </a:rPr>
              <a:t>main</a:t>
            </a:r>
            <a:r>
              <a:rPr lang="en-US" sz="1800" dirty="0">
                <a:solidFill>
                  <a:srgbClr val="000000"/>
                </a:solidFill>
                <a:effectLst/>
                <a:latin typeface="Menlo" panose="020B0609030804020204" pitchFamily="49" charset="0"/>
              </a:rPr>
              <a:t>() {</a:t>
            </a:r>
          </a:p>
          <a:p>
            <a:r>
              <a:rPr lang="en-US" sz="1800" dirty="0">
                <a:solidFill>
                  <a:srgbClr val="000000"/>
                </a:solidFill>
                <a:effectLst/>
                <a:latin typeface="Menlo" panose="020B0609030804020204" pitchFamily="49" charset="0"/>
              </a:rPr>
              <a:t>    </a:t>
            </a:r>
            <a:r>
              <a:rPr lang="en-US" sz="1800" dirty="0">
                <a:solidFill>
                  <a:srgbClr val="2E0D6E"/>
                </a:solidFill>
                <a:effectLst/>
                <a:latin typeface="Menlo" panose="020B0609030804020204" pitchFamily="49" charset="0"/>
              </a:rPr>
              <a:t>vector</a:t>
            </a:r>
            <a:r>
              <a:rPr lang="en-US" sz="1800" dirty="0">
                <a:solidFill>
                  <a:srgbClr val="000000"/>
                </a:solidFill>
                <a:effectLst/>
                <a:latin typeface="Menlo" panose="020B0609030804020204" pitchFamily="49" charset="0"/>
              </a:rPr>
              <a:t>&lt;</a:t>
            </a:r>
            <a:r>
              <a:rPr lang="en-US" sz="1800" b="1" dirty="0">
                <a:solidFill>
                  <a:srgbClr val="000000"/>
                </a:solidFill>
                <a:effectLst/>
                <a:latin typeface="Menlo" panose="020B0609030804020204" pitchFamily="49" charset="0"/>
              </a:rPr>
              <a:t>int</a:t>
            </a:r>
            <a:r>
              <a:rPr lang="en-US" sz="1800" dirty="0">
                <a:solidFill>
                  <a:srgbClr val="000000"/>
                </a:solidFill>
                <a:effectLst/>
                <a:latin typeface="Menlo" panose="020B0609030804020204" pitchFamily="49" charset="0"/>
              </a:rPr>
              <a:t>&gt;v1 = {</a:t>
            </a:r>
            <a:r>
              <a:rPr lang="en-US" sz="1800" dirty="0">
                <a:solidFill>
                  <a:srgbClr val="000BFF"/>
                </a:solidFill>
                <a:effectLst/>
                <a:latin typeface="Menlo" panose="020B0609030804020204" pitchFamily="49" charset="0"/>
              </a:rPr>
              <a:t>10</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20</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30</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40</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50</a:t>
            </a:r>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    </a:t>
            </a:r>
            <a:r>
              <a:rPr lang="en-US" sz="1800" dirty="0">
                <a:solidFill>
                  <a:srgbClr val="56606B"/>
                </a:solidFill>
                <a:effectLst/>
                <a:latin typeface="Menlo" panose="020B0609030804020204" pitchFamily="49" charset="0"/>
              </a:rPr>
              <a:t>// Declaring an iterator</a:t>
            </a:r>
          </a:p>
          <a:p>
            <a:r>
              <a:rPr lang="en-US" sz="1800" dirty="0">
                <a:solidFill>
                  <a:srgbClr val="000000"/>
                </a:solidFill>
                <a:effectLst/>
                <a:latin typeface="Menlo" panose="020B0609030804020204" pitchFamily="49" charset="0"/>
              </a:rPr>
              <a:t>    </a:t>
            </a:r>
            <a:r>
              <a:rPr lang="en-US" sz="1800" dirty="0">
                <a:solidFill>
                  <a:srgbClr val="2E0D6E"/>
                </a:solidFill>
                <a:effectLst/>
                <a:latin typeface="Menlo" panose="020B0609030804020204" pitchFamily="49" charset="0"/>
              </a:rPr>
              <a:t>vector</a:t>
            </a:r>
            <a:r>
              <a:rPr lang="en-US" sz="1800" dirty="0">
                <a:solidFill>
                  <a:srgbClr val="000000"/>
                </a:solidFill>
                <a:effectLst/>
                <a:latin typeface="Menlo" panose="020B0609030804020204" pitchFamily="49" charset="0"/>
              </a:rPr>
              <a:t>&lt;</a:t>
            </a:r>
            <a:r>
              <a:rPr lang="en-US" sz="1800" b="1" dirty="0">
                <a:solidFill>
                  <a:srgbClr val="2E0D6E"/>
                </a:solidFill>
                <a:effectLst/>
                <a:latin typeface="Menlo" panose="020B0609030804020204" pitchFamily="49" charset="0"/>
              </a:rPr>
              <a:t>int</a:t>
            </a:r>
            <a:r>
              <a:rPr lang="en-US" sz="1800" dirty="0">
                <a:solidFill>
                  <a:srgbClr val="000000"/>
                </a:solidFill>
                <a:effectLst/>
                <a:latin typeface="Menlo" panose="020B0609030804020204" pitchFamily="49" charset="0"/>
              </a:rPr>
              <a:t>&gt;::</a:t>
            </a:r>
            <a:r>
              <a:rPr lang="en-US" sz="1800" dirty="0">
                <a:solidFill>
                  <a:srgbClr val="2E0D6E"/>
                </a:solidFill>
                <a:effectLst/>
                <a:latin typeface="Menlo" panose="020B0609030804020204" pitchFamily="49" charset="0"/>
              </a:rPr>
              <a:t>iterator</a:t>
            </a:r>
            <a:r>
              <a:rPr lang="en-US" sz="1800" dirty="0">
                <a:solidFill>
                  <a:srgbClr val="000000"/>
                </a:solidFill>
                <a:effectLst/>
                <a:latin typeface="Menlo" panose="020B0609030804020204" pitchFamily="49" charset="0"/>
              </a:rPr>
              <a:t> i1;</a:t>
            </a:r>
            <a:endParaRPr lang="en-US" sz="1800" dirty="0">
              <a:solidFill>
                <a:srgbClr val="2E0D6E"/>
              </a:solidFill>
              <a:effectLst/>
              <a:latin typeface="Menlo" panose="020B0609030804020204" pitchFamily="49" charset="0"/>
            </a:endParaRPr>
          </a:p>
          <a:p>
            <a:r>
              <a:rPr lang="en-US" sz="1800" dirty="0">
                <a:solidFill>
                  <a:srgbClr val="000000"/>
                </a:solidFill>
                <a:effectLst/>
                <a:latin typeface="Menlo" panose="020B0609030804020204" pitchFamily="49" charset="0"/>
              </a:rPr>
              <a:t>    </a:t>
            </a:r>
          </a:p>
          <a:p>
            <a:r>
              <a:rPr lang="en-US" sz="1800" dirty="0">
                <a:solidFill>
                  <a:srgbClr val="000000"/>
                </a:solidFill>
                <a:effectLst/>
                <a:latin typeface="Menlo" panose="020B0609030804020204" pitchFamily="49" charset="0"/>
              </a:rPr>
              <a:t>    </a:t>
            </a:r>
            <a:r>
              <a:rPr lang="en-US" sz="1800" b="1" dirty="0">
                <a:solidFill>
                  <a:srgbClr val="000000"/>
                </a:solidFill>
                <a:effectLst/>
                <a:latin typeface="Menlo" panose="020B0609030804020204" pitchFamily="49" charset="0"/>
              </a:rPr>
              <a:t>for</a:t>
            </a:r>
            <a:r>
              <a:rPr lang="en-US" sz="1800" dirty="0">
                <a:solidFill>
                  <a:srgbClr val="000000"/>
                </a:solidFill>
                <a:effectLst/>
                <a:latin typeface="Menlo" panose="020B0609030804020204" pitchFamily="49" charset="0"/>
              </a:rPr>
              <a:t> (i1=v1.</a:t>
            </a:r>
            <a:r>
              <a:rPr lang="en-US" sz="1800" dirty="0">
                <a:solidFill>
                  <a:srgbClr val="5C2699"/>
                </a:solidFill>
                <a:effectLst/>
                <a:latin typeface="Menlo" panose="020B0609030804020204" pitchFamily="49" charset="0"/>
              </a:rPr>
              <a:t>begin</a:t>
            </a:r>
            <a:r>
              <a:rPr lang="en-US" sz="1800" dirty="0">
                <a:solidFill>
                  <a:srgbClr val="000000"/>
                </a:solidFill>
                <a:effectLst/>
                <a:latin typeface="Menlo" panose="020B0609030804020204" pitchFamily="49" charset="0"/>
              </a:rPr>
              <a:t>();i1!=v1.</a:t>
            </a:r>
            <a:r>
              <a:rPr lang="en-US" sz="1800" dirty="0">
                <a:solidFill>
                  <a:srgbClr val="5C2699"/>
                </a:solidFill>
                <a:effectLst/>
                <a:latin typeface="Menlo" panose="020B0609030804020204" pitchFamily="49" charset="0"/>
              </a:rPr>
              <a:t>end</a:t>
            </a:r>
            <a:r>
              <a:rPr lang="en-US" sz="1800" dirty="0">
                <a:solidFill>
                  <a:srgbClr val="000000"/>
                </a:solidFill>
                <a:effectLst/>
                <a:latin typeface="Menlo" panose="020B0609030804020204" pitchFamily="49" charset="0"/>
              </a:rPr>
              <a:t>();++i1) {</a:t>
            </a:r>
          </a:p>
          <a:p>
            <a:r>
              <a:rPr lang="en-US" sz="1800" dirty="0">
                <a:solidFill>
                  <a:srgbClr val="000000"/>
                </a:solidFill>
                <a:effectLst/>
                <a:latin typeface="Menlo" panose="020B0609030804020204" pitchFamily="49" charset="0"/>
              </a:rPr>
              <a:t>        </a:t>
            </a:r>
            <a:r>
              <a:rPr lang="en-US" sz="1800" dirty="0">
                <a:solidFill>
                  <a:srgbClr val="56606B"/>
                </a:solidFill>
                <a:effectLst/>
                <a:latin typeface="Menlo" panose="020B0609030804020204" pitchFamily="49" charset="0"/>
              </a:rPr>
              <a:t>// Assigning values to locations pointed by iterator</a:t>
            </a:r>
          </a:p>
          <a:p>
            <a:r>
              <a:rPr lang="en-US" sz="1800" dirty="0">
                <a:solidFill>
                  <a:srgbClr val="000000"/>
                </a:solidFill>
                <a:effectLst/>
                <a:latin typeface="Menlo" panose="020B0609030804020204" pitchFamily="49" charset="0"/>
              </a:rPr>
              <a:t>            *i1 = </a:t>
            </a:r>
            <a:r>
              <a:rPr lang="en-US" sz="1800" dirty="0">
                <a:solidFill>
                  <a:srgbClr val="000BFF"/>
                </a:solidFill>
                <a:effectLst/>
                <a:latin typeface="Menlo" panose="020B0609030804020204" pitchFamily="49" charset="0"/>
              </a:rPr>
              <a:t>7</a:t>
            </a:r>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        </a:t>
            </a:r>
          </a:p>
          <a:p>
            <a:r>
              <a:rPr lang="en-US" sz="1800" dirty="0">
                <a:solidFill>
                  <a:srgbClr val="000000"/>
                </a:solidFill>
                <a:effectLst/>
                <a:latin typeface="Menlo" panose="020B0609030804020204" pitchFamily="49" charset="0"/>
              </a:rPr>
              <a:t>    }</a:t>
            </a:r>
          </a:p>
          <a:p>
            <a:r>
              <a:rPr lang="en-US" sz="1800" dirty="0">
                <a:solidFill>
                  <a:srgbClr val="000000"/>
                </a:solidFill>
                <a:effectLst/>
                <a:latin typeface="Menlo" panose="020B0609030804020204" pitchFamily="49" charset="0"/>
              </a:rPr>
              <a:t>    </a:t>
            </a:r>
            <a:r>
              <a:rPr lang="en-US" sz="1800" b="1" dirty="0">
                <a:solidFill>
                  <a:srgbClr val="000000"/>
                </a:solidFill>
                <a:effectLst/>
                <a:latin typeface="Menlo" panose="020B0609030804020204" pitchFamily="49" charset="0"/>
              </a:rPr>
              <a:t>for</a:t>
            </a:r>
            <a:r>
              <a:rPr lang="en-US" sz="1800" dirty="0">
                <a:solidFill>
                  <a:srgbClr val="000000"/>
                </a:solidFill>
                <a:effectLst/>
                <a:latin typeface="Menlo" panose="020B0609030804020204" pitchFamily="49" charset="0"/>
              </a:rPr>
              <a:t> (i1=v1.</a:t>
            </a:r>
            <a:r>
              <a:rPr lang="en-US" sz="1800" dirty="0">
                <a:solidFill>
                  <a:srgbClr val="5C2699"/>
                </a:solidFill>
                <a:effectLst/>
                <a:latin typeface="Menlo" panose="020B0609030804020204" pitchFamily="49" charset="0"/>
              </a:rPr>
              <a:t>begin</a:t>
            </a:r>
            <a:r>
              <a:rPr lang="en-US" sz="1800" dirty="0">
                <a:solidFill>
                  <a:srgbClr val="000000"/>
                </a:solidFill>
                <a:effectLst/>
                <a:latin typeface="Menlo" panose="020B0609030804020204" pitchFamily="49" charset="0"/>
              </a:rPr>
              <a:t>();i1!=v1.</a:t>
            </a:r>
            <a:r>
              <a:rPr lang="en-US" sz="1800" dirty="0">
                <a:solidFill>
                  <a:srgbClr val="5C2699"/>
                </a:solidFill>
                <a:effectLst/>
                <a:latin typeface="Menlo" panose="020B0609030804020204" pitchFamily="49" charset="0"/>
              </a:rPr>
              <a:t>end</a:t>
            </a:r>
            <a:r>
              <a:rPr lang="en-US" sz="1800" dirty="0">
                <a:solidFill>
                  <a:srgbClr val="000000"/>
                </a:solidFill>
                <a:effectLst/>
                <a:latin typeface="Menlo" panose="020B0609030804020204" pitchFamily="49" charset="0"/>
              </a:rPr>
              <a:t>();++i1) {</a:t>
            </a:r>
          </a:p>
          <a:p>
            <a:r>
              <a:rPr lang="en-US" sz="1800" dirty="0">
                <a:solidFill>
                  <a:srgbClr val="000000"/>
                </a:solidFill>
                <a:effectLst/>
                <a:latin typeface="Menlo" panose="020B0609030804020204" pitchFamily="49" charset="0"/>
              </a:rPr>
              <a:t>        </a:t>
            </a:r>
            <a:r>
              <a:rPr lang="en-US" sz="1800" dirty="0">
                <a:solidFill>
                  <a:srgbClr val="56606B"/>
                </a:solidFill>
                <a:effectLst/>
                <a:latin typeface="Menlo" panose="020B0609030804020204" pitchFamily="49" charset="0"/>
              </a:rPr>
              <a:t>// Accessing values at locations pointed by iterator</a:t>
            </a:r>
          </a:p>
          <a:p>
            <a:r>
              <a:rPr lang="en-US" sz="1800" dirty="0">
                <a:solidFill>
                  <a:srgbClr val="000000"/>
                </a:solidFill>
                <a:effectLst/>
                <a:latin typeface="Menlo" panose="020B0609030804020204" pitchFamily="49" charset="0"/>
              </a:rPr>
              <a:t>        </a:t>
            </a:r>
            <a:r>
              <a:rPr lang="en-US" sz="1800" dirty="0" err="1">
                <a:solidFill>
                  <a:srgbClr val="5C2699"/>
                </a:solidFill>
                <a:effectLst/>
                <a:latin typeface="Menlo" panose="020B0609030804020204" pitchFamily="49" charset="0"/>
              </a:rPr>
              <a:t>cout</a:t>
            </a:r>
            <a:r>
              <a:rPr lang="en-US" sz="1800" dirty="0">
                <a:solidFill>
                  <a:srgbClr val="000000"/>
                </a:solidFill>
                <a:effectLst/>
                <a:latin typeface="Menlo" panose="020B0609030804020204" pitchFamily="49" charset="0"/>
              </a:rPr>
              <a:t> &lt;&lt; (*i1) &lt;&lt; </a:t>
            </a:r>
            <a:r>
              <a:rPr lang="en-US" sz="1800" dirty="0">
                <a:solidFill>
                  <a:srgbClr val="BA0011"/>
                </a:solidFill>
                <a:effectLst/>
                <a:latin typeface="Menlo" panose="020B0609030804020204" pitchFamily="49" charset="0"/>
              </a:rPr>
              <a:t>" "</a:t>
            </a:r>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        </a:t>
            </a:r>
          </a:p>
          <a:p>
            <a:r>
              <a:rPr lang="en-US" sz="1800" dirty="0">
                <a:solidFill>
                  <a:srgbClr val="000000"/>
                </a:solidFill>
                <a:effectLst/>
                <a:latin typeface="Menlo" panose="020B0609030804020204" pitchFamily="49" charset="0"/>
              </a:rPr>
              <a:t>    }</a:t>
            </a:r>
          </a:p>
          <a:p>
            <a:r>
              <a:rPr lang="en-US" sz="1800" dirty="0">
                <a:solidFill>
                  <a:srgbClr val="000000"/>
                </a:solidFill>
                <a:effectLst/>
                <a:latin typeface="Menlo" panose="020B0609030804020204" pitchFamily="49" charset="0"/>
              </a:rPr>
              <a:t>    </a:t>
            </a:r>
            <a:r>
              <a:rPr lang="en-US" sz="1800" b="1" dirty="0">
                <a:solidFill>
                  <a:srgbClr val="000000"/>
                </a:solidFill>
                <a:effectLst/>
                <a:latin typeface="Menlo" panose="020B0609030804020204" pitchFamily="49" charset="0"/>
              </a:rPr>
              <a:t>return</a:t>
            </a:r>
            <a:r>
              <a:rPr lang="en-US" sz="1800" dirty="0">
                <a:solidFill>
                  <a:srgbClr val="000000"/>
                </a:solidFill>
                <a:effectLst/>
                <a:latin typeface="Menlo" panose="020B0609030804020204" pitchFamily="49" charset="0"/>
              </a:rPr>
              <a:t> </a:t>
            </a:r>
            <a:r>
              <a:rPr lang="en-US" sz="1800" dirty="0">
                <a:solidFill>
                  <a:srgbClr val="000BFF"/>
                </a:solidFill>
                <a:effectLst/>
                <a:latin typeface="Menlo" panose="020B0609030804020204" pitchFamily="49" charset="0"/>
              </a:rPr>
              <a:t>0</a:t>
            </a:r>
            <a:r>
              <a:rPr lang="en-US" sz="1800" dirty="0">
                <a:solidFill>
                  <a:srgbClr val="000000"/>
                </a:solidFill>
                <a:effectLst/>
                <a:latin typeface="Menlo" panose="020B0609030804020204" pitchFamily="49" charset="0"/>
              </a:rPr>
              <a:t>;</a:t>
            </a:r>
          </a:p>
          <a:p>
            <a:r>
              <a:rPr lang="en-US" sz="18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490340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8DB7E8-8CB3-0D1B-B092-11D0BB0327A4}"/>
              </a:ext>
            </a:extLst>
          </p:cNvPr>
          <p:cNvSpPr txBox="1"/>
          <p:nvPr/>
        </p:nvSpPr>
        <p:spPr>
          <a:xfrm>
            <a:off x="661738" y="455344"/>
            <a:ext cx="10599820" cy="6370975"/>
          </a:xfrm>
          <a:prstGeom prst="rect">
            <a:avLst/>
          </a:prstGeom>
          <a:noFill/>
        </p:spPr>
        <p:txBody>
          <a:bodyPr wrap="square">
            <a:spAutoFit/>
          </a:bodyPr>
          <a:lstStyle/>
          <a:p>
            <a:r>
              <a:rPr lang="en-US" dirty="0">
                <a:solidFill>
                  <a:srgbClr val="56606B"/>
                </a:solidFill>
                <a:effectLst/>
                <a:latin typeface="Menlo" panose="020B0609030804020204" pitchFamily="49" charset="0"/>
              </a:rPr>
              <a:t>// C++ program to demonstrate Random-access iterator</a:t>
            </a:r>
          </a:p>
          <a:p>
            <a:r>
              <a:rPr lang="en-US" dirty="0">
                <a:solidFill>
                  <a:srgbClr val="6E200D"/>
                </a:solidFill>
                <a:effectLst/>
                <a:latin typeface="Menlo" panose="020B0609030804020204" pitchFamily="49" charset="0"/>
              </a:rPr>
              <a:t>#include</a:t>
            </a:r>
            <a:r>
              <a:rPr lang="en-US" dirty="0">
                <a:solidFill>
                  <a:srgbClr val="BA0011"/>
                </a:solidFill>
                <a:effectLst/>
                <a:latin typeface="Menlo" panose="020B0609030804020204" pitchFamily="49" charset="0"/>
              </a:rPr>
              <a:t>&lt;iostream&gt;</a:t>
            </a:r>
          </a:p>
          <a:p>
            <a:r>
              <a:rPr lang="en-US" dirty="0">
                <a:solidFill>
                  <a:srgbClr val="6E200D"/>
                </a:solidFill>
                <a:effectLst/>
                <a:latin typeface="Menlo" panose="020B0609030804020204" pitchFamily="49" charset="0"/>
              </a:rPr>
              <a:t>#include</a:t>
            </a:r>
            <a:r>
              <a:rPr lang="en-US" dirty="0">
                <a:solidFill>
                  <a:srgbClr val="BA0011"/>
                </a:solidFill>
                <a:effectLst/>
                <a:latin typeface="Menlo" panose="020B0609030804020204" pitchFamily="49" charset="0"/>
              </a:rPr>
              <a:t>&lt;vector&gt;</a:t>
            </a:r>
            <a:endParaRPr lang="en-US" dirty="0">
              <a:solidFill>
                <a:srgbClr val="6E200D"/>
              </a:solidFill>
              <a:effectLst/>
              <a:latin typeface="Menlo" panose="020B0609030804020204" pitchFamily="49" charset="0"/>
            </a:endParaRPr>
          </a:p>
          <a:p>
            <a:endParaRPr lang="en-US" dirty="0">
              <a:solidFill>
                <a:srgbClr val="000000"/>
              </a:solidFill>
              <a:effectLst/>
              <a:latin typeface="Menlo" panose="020B0609030804020204" pitchFamily="49" charset="0"/>
            </a:endParaRPr>
          </a:p>
          <a:p>
            <a:r>
              <a:rPr lang="en-US" b="1" dirty="0">
                <a:solidFill>
                  <a:srgbClr val="B40062"/>
                </a:solidFill>
                <a:effectLst/>
                <a:latin typeface="Menlo" panose="020B0609030804020204" pitchFamily="49" charset="0"/>
              </a:rPr>
              <a:t>using</a:t>
            </a:r>
            <a:r>
              <a:rPr lang="en-US" dirty="0">
                <a:solidFill>
                  <a:srgbClr val="000000"/>
                </a:solidFill>
                <a:effectLst/>
                <a:latin typeface="Menlo" panose="020B0609030804020204" pitchFamily="49" charset="0"/>
              </a:rPr>
              <a:t> </a:t>
            </a:r>
            <a:r>
              <a:rPr lang="en-US" b="1" dirty="0">
                <a:solidFill>
                  <a:srgbClr val="B40062"/>
                </a:solidFill>
                <a:effectLst/>
                <a:latin typeface="Menlo" panose="020B0609030804020204" pitchFamily="49" charset="0"/>
              </a:rPr>
              <a:t>namespace</a:t>
            </a:r>
            <a:r>
              <a:rPr lang="en-US" dirty="0">
                <a:solidFill>
                  <a:srgbClr val="000000"/>
                </a:solidFill>
                <a:effectLst/>
                <a:latin typeface="Menlo" panose="020B0609030804020204" pitchFamily="49" charset="0"/>
              </a:rPr>
              <a:t> </a:t>
            </a:r>
            <a:r>
              <a:rPr lang="en-US" dirty="0">
                <a:solidFill>
                  <a:srgbClr val="004975"/>
                </a:solidFill>
                <a:effectLst/>
                <a:latin typeface="Menlo" panose="020B0609030804020204" pitchFamily="49" charset="0"/>
              </a:rPr>
              <a:t>std</a:t>
            </a:r>
            <a:r>
              <a:rPr lang="en-US" dirty="0">
                <a:solidFill>
                  <a:srgbClr val="000000"/>
                </a:solidFill>
                <a:effectLst/>
                <a:latin typeface="Menlo" panose="020B0609030804020204" pitchFamily="49" charset="0"/>
              </a:rPr>
              <a:t>;</a:t>
            </a:r>
            <a:endParaRPr lang="en-US" dirty="0">
              <a:solidFill>
                <a:srgbClr val="B40062"/>
              </a:solidFill>
              <a:effectLst/>
              <a:latin typeface="Menlo" panose="020B0609030804020204" pitchFamily="49" charset="0"/>
            </a:endParaRPr>
          </a:p>
          <a:p>
            <a:r>
              <a:rPr lang="en-US" b="1" dirty="0">
                <a:solidFill>
                  <a:srgbClr val="000000"/>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0F68A0"/>
                </a:solidFill>
                <a:effectLst/>
                <a:latin typeface="Menlo" panose="020B0609030804020204" pitchFamily="49" charset="0"/>
              </a:rPr>
              <a:t>main</a:t>
            </a:r>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    </a:t>
            </a:r>
            <a:r>
              <a:rPr lang="en-US" dirty="0">
                <a:solidFill>
                  <a:srgbClr val="2E0D6E"/>
                </a:solidFill>
                <a:effectLst/>
                <a:latin typeface="Menlo" panose="020B0609030804020204" pitchFamily="49" charset="0"/>
              </a:rPr>
              <a:t>vector</a:t>
            </a:r>
            <a:r>
              <a:rPr lang="en-US" dirty="0">
                <a:solidFill>
                  <a:srgbClr val="000000"/>
                </a:solidFill>
                <a:effectLst/>
                <a:latin typeface="Menlo" panose="020B0609030804020204" pitchFamily="49" charset="0"/>
              </a:rPr>
              <a:t>&lt;</a:t>
            </a:r>
            <a:r>
              <a:rPr lang="en-US" b="1" dirty="0">
                <a:solidFill>
                  <a:srgbClr val="000000"/>
                </a:solidFill>
                <a:effectLst/>
                <a:latin typeface="Menlo" panose="020B0609030804020204" pitchFamily="49" charset="0"/>
              </a:rPr>
              <a:t>int</a:t>
            </a:r>
            <a:r>
              <a:rPr lang="en-US" dirty="0">
                <a:solidFill>
                  <a:srgbClr val="000000"/>
                </a:solidFill>
                <a:effectLst/>
                <a:latin typeface="Menlo" panose="020B0609030804020204" pitchFamily="49" charset="0"/>
              </a:rPr>
              <a:t>&gt;v1 = {</a:t>
            </a:r>
            <a:r>
              <a:rPr lang="en-US" dirty="0">
                <a:solidFill>
                  <a:srgbClr val="000BFF"/>
                </a:solidFill>
                <a:effectLst/>
                <a:latin typeface="Menlo" panose="020B0609030804020204" pitchFamily="49" charset="0"/>
              </a:rPr>
              <a:t>1</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2</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3</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4</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5</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b="1" dirty="0">
                <a:solidFill>
                  <a:srgbClr val="000000"/>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56606B"/>
                </a:solidFill>
                <a:effectLst/>
                <a:latin typeface="Menlo" panose="020B0609030804020204" pitchFamily="49" charset="0"/>
              </a:rPr>
              <a:t>// Accessing elements using offset dereference // operator [ ]</a:t>
            </a:r>
          </a:p>
          <a:p>
            <a:r>
              <a:rPr lang="en-US" dirty="0">
                <a:solidFill>
                  <a:srgbClr val="000000"/>
                </a:solidFill>
                <a:effectLst/>
                <a:latin typeface="Menlo" panose="020B0609030804020204" pitchFamily="49" charset="0"/>
              </a:rPr>
              <a:t>    </a:t>
            </a:r>
            <a:r>
              <a:rPr lang="en-US" b="1" dirty="0">
                <a:solidFill>
                  <a:srgbClr val="000000"/>
                </a:solidFill>
                <a:effectLst/>
                <a:latin typeface="Menlo" panose="020B0609030804020204" pitchFamily="49" charset="0"/>
              </a:rPr>
              <a:t>for</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r>
              <a:rPr lang="en-US" dirty="0">
                <a:solidFill>
                  <a:srgbClr val="000BFF"/>
                </a:solidFill>
                <a:effectLst/>
                <a:latin typeface="Menlo" panose="020B0609030804020204" pitchFamily="49" charset="0"/>
              </a:rPr>
              <a:t>0</a:t>
            </a:r>
            <a:r>
              <a:rPr lang="en-US" dirty="0">
                <a:solidFill>
                  <a:srgbClr val="000000"/>
                </a:solidFill>
                <a:effectLst/>
                <a:latin typeface="Menlo" panose="020B0609030804020204" pitchFamily="49" charset="0"/>
              </a:rPr>
              <a:t>;i&lt;</a:t>
            </a:r>
            <a:r>
              <a:rPr lang="en-US" dirty="0">
                <a:solidFill>
                  <a:srgbClr val="000BFF"/>
                </a:solidFill>
                <a:effectLst/>
                <a:latin typeface="Menlo" panose="020B0609030804020204" pitchFamily="49" charset="0"/>
              </a:rPr>
              <a:t>5</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a:t>
            </a:r>
            <a:r>
              <a:rPr lang="en-US" dirty="0" err="1">
                <a:solidFill>
                  <a:srgbClr val="5C2699"/>
                </a:solidFill>
                <a:effectLst/>
                <a:latin typeface="Menlo" panose="020B0609030804020204" pitchFamily="49" charset="0"/>
              </a:rPr>
              <a:t>cout</a:t>
            </a:r>
            <a:r>
              <a:rPr lang="en-US" dirty="0">
                <a:solidFill>
                  <a:srgbClr val="000000"/>
                </a:solidFill>
                <a:effectLst/>
                <a:latin typeface="Menlo" panose="020B0609030804020204" pitchFamily="49" charset="0"/>
              </a:rPr>
              <a:t> &lt;&lt; v1[</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&lt;&lt; </a:t>
            </a:r>
            <a:r>
              <a:rPr lang="en-US" dirty="0">
                <a:solidFill>
                  <a:srgbClr val="BA0011"/>
                </a:solidFill>
                <a:effectLst/>
                <a:latin typeface="Menlo" panose="020B0609030804020204" pitchFamily="49" charset="0"/>
              </a:rPr>
              <a:t>" "</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    }</a:t>
            </a:r>
          </a:p>
          <a:p>
            <a:r>
              <a:rPr lang="en-US" b="1" dirty="0">
                <a:solidFill>
                  <a:srgbClr val="B40062"/>
                </a:solidFill>
                <a:effectLst/>
                <a:latin typeface="Menlo" panose="020B0609030804020204" pitchFamily="49" charset="0"/>
              </a:rPr>
              <a:t>return</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0</a:t>
            </a:r>
            <a:r>
              <a:rPr lang="en-US" dirty="0">
                <a:solidFill>
                  <a:srgbClr val="000000"/>
                </a:solidFill>
                <a:effectLst/>
                <a:latin typeface="Menlo" panose="020B0609030804020204" pitchFamily="49" charset="0"/>
              </a:rPr>
              <a:t>;</a:t>
            </a:r>
            <a:endParaRPr lang="en-US" dirty="0">
              <a:solidFill>
                <a:srgbClr val="B40062"/>
              </a:solidFill>
              <a:effectLst/>
              <a:latin typeface="Menlo" panose="020B0609030804020204" pitchFamily="49" charset="0"/>
            </a:endParaRP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0722221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A19E-9399-01DA-8736-48200014A0D9}"/>
              </a:ext>
            </a:extLst>
          </p:cNvPr>
          <p:cNvSpPr>
            <a:spLocks noGrp="1"/>
          </p:cNvSpPr>
          <p:nvPr>
            <p:ph type="title"/>
          </p:nvPr>
        </p:nvSpPr>
        <p:spPr>
          <a:xfrm>
            <a:off x="812800" y="419100"/>
            <a:ext cx="10566400" cy="685800"/>
          </a:xfrm>
        </p:spPr>
        <p:txBody>
          <a:bodyPr/>
          <a:lstStyle/>
          <a:p>
            <a:r>
              <a:rPr lang="en-US" dirty="0"/>
              <a:t>Implement a custom iterator</a:t>
            </a:r>
          </a:p>
        </p:txBody>
      </p:sp>
      <p:sp>
        <p:nvSpPr>
          <p:cNvPr id="5" name="TextBox 4">
            <a:extLst>
              <a:ext uri="{FF2B5EF4-FFF2-40B4-BE49-F238E27FC236}">
                <a16:creationId xmlns:a16="http://schemas.microsoft.com/office/drawing/2014/main" id="{7E0F9BB0-3163-ACA1-17DF-0B6B8915C40B}"/>
              </a:ext>
            </a:extLst>
          </p:cNvPr>
          <p:cNvSpPr txBox="1"/>
          <p:nvPr/>
        </p:nvSpPr>
        <p:spPr>
          <a:xfrm>
            <a:off x="1100083" y="1694795"/>
            <a:ext cx="10566400" cy="4401205"/>
          </a:xfrm>
          <a:prstGeom prst="rect">
            <a:avLst/>
          </a:prstGeom>
          <a:noFill/>
        </p:spPr>
        <p:txBody>
          <a:bodyPr wrap="square">
            <a:spAutoFit/>
          </a:bodyPr>
          <a:lstStyle/>
          <a:p>
            <a:r>
              <a:rPr lang="en-US" sz="2000" b="1" dirty="0">
                <a:solidFill>
                  <a:srgbClr val="B40062"/>
                </a:solidFill>
                <a:effectLst/>
                <a:latin typeface="Menlo" panose="020B0609030804020204" pitchFamily="49" charset="0"/>
              </a:rPr>
              <a:t>template</a:t>
            </a:r>
            <a:r>
              <a:rPr lang="en-US" sz="2000" dirty="0">
                <a:solidFill>
                  <a:srgbClr val="000000"/>
                </a:solidFill>
                <a:effectLst/>
                <a:latin typeface="Menlo" panose="020B0609030804020204" pitchFamily="49" charset="0"/>
              </a:rPr>
              <a:t> &lt;</a:t>
            </a:r>
            <a:r>
              <a:rPr lang="en-US" sz="2000" b="1" dirty="0" err="1">
                <a:solidFill>
                  <a:srgbClr val="B40062"/>
                </a:solidFill>
                <a:effectLst/>
                <a:latin typeface="Menlo" panose="020B0609030804020204" pitchFamily="49" charset="0"/>
              </a:rPr>
              <a:t>typename</a:t>
            </a:r>
            <a:r>
              <a:rPr lang="en-US" sz="2000" dirty="0">
                <a:solidFill>
                  <a:srgbClr val="000000"/>
                </a:solidFill>
                <a:effectLst/>
                <a:latin typeface="Menlo" panose="020B0609030804020204" pitchFamily="49" charset="0"/>
              </a:rPr>
              <a:t> T&gt;</a:t>
            </a:r>
            <a:endParaRPr lang="en-US" sz="2000" dirty="0">
              <a:solidFill>
                <a:srgbClr val="B40062"/>
              </a:solidFill>
              <a:effectLst/>
              <a:latin typeface="Menlo" panose="020B0609030804020204" pitchFamily="49" charset="0"/>
            </a:endParaRPr>
          </a:p>
          <a:p>
            <a:r>
              <a:rPr lang="en-US" sz="2000" b="1" dirty="0">
                <a:solidFill>
                  <a:srgbClr val="B40062"/>
                </a:solidFill>
                <a:effectLst/>
                <a:latin typeface="Menlo" panose="020B0609030804020204" pitchFamily="49" charset="0"/>
              </a:rPr>
              <a:t>struct</a:t>
            </a:r>
            <a:r>
              <a:rPr lang="en-US" sz="2000" dirty="0">
                <a:solidFill>
                  <a:srgbClr val="000000"/>
                </a:solidFill>
                <a:effectLst/>
                <a:latin typeface="Menlo" panose="020B0609030804020204" pitchFamily="49" charset="0"/>
              </a:rPr>
              <a:t> </a:t>
            </a:r>
            <a:r>
              <a:rPr lang="en-US" sz="2000" dirty="0">
                <a:solidFill>
                  <a:srgbClr val="004975"/>
                </a:solidFill>
                <a:effectLst/>
                <a:latin typeface="Menlo" panose="020B0609030804020204" pitchFamily="49" charset="0"/>
              </a:rPr>
              <a:t>Node</a:t>
            </a:r>
            <a:r>
              <a:rPr lang="en-US" sz="2000" dirty="0">
                <a:solidFill>
                  <a:srgbClr val="000000"/>
                </a:solidFill>
                <a:effectLst/>
                <a:latin typeface="Menlo" panose="020B0609030804020204" pitchFamily="49" charset="0"/>
              </a:rPr>
              <a:t> {</a:t>
            </a:r>
            <a:endParaRPr lang="en-US" sz="2000" dirty="0">
              <a:solidFill>
                <a:srgbClr val="B40062"/>
              </a:solidFill>
              <a:effectLst/>
              <a:latin typeface="Menlo" panose="020B0609030804020204" pitchFamily="49" charset="0"/>
            </a:endParaRPr>
          </a:p>
          <a:p>
            <a:r>
              <a:rPr lang="en-US" sz="2000" dirty="0">
                <a:solidFill>
                  <a:srgbClr val="000000"/>
                </a:solidFill>
                <a:effectLst/>
                <a:latin typeface="Menlo" panose="020B0609030804020204" pitchFamily="49" charset="0"/>
              </a:rPr>
              <a:t>    T data;</a:t>
            </a:r>
          </a:p>
          <a:p>
            <a:r>
              <a:rPr lang="en-US" sz="2000" dirty="0">
                <a:solidFill>
                  <a:srgbClr val="000000"/>
                </a:solidFill>
                <a:effectLst/>
                <a:latin typeface="Menlo" panose="020B0609030804020204" pitchFamily="49" charset="0"/>
              </a:rPr>
              <a:t>    </a:t>
            </a:r>
            <a:r>
              <a:rPr lang="en-US" sz="2000" dirty="0">
                <a:solidFill>
                  <a:srgbClr val="284B4F"/>
                </a:solidFill>
                <a:effectLst/>
                <a:latin typeface="Menlo" panose="020B0609030804020204" pitchFamily="49" charset="0"/>
              </a:rPr>
              <a:t>Node</a:t>
            </a:r>
            <a:r>
              <a:rPr lang="en-US" sz="2000" dirty="0">
                <a:solidFill>
                  <a:srgbClr val="000000"/>
                </a:solidFill>
                <a:effectLst/>
                <a:latin typeface="Menlo" panose="020B0609030804020204" pitchFamily="49" charset="0"/>
              </a:rPr>
              <a:t>* next;</a:t>
            </a:r>
          </a:p>
          <a:p>
            <a:br>
              <a:rPr lang="en-US" sz="2000" dirty="0">
                <a:solidFill>
                  <a:srgbClr val="000000"/>
                </a:solidFill>
                <a:effectLst/>
                <a:latin typeface="Menlo" panose="020B0609030804020204" pitchFamily="49" charset="0"/>
              </a:rPr>
            </a:br>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0F68A0"/>
                </a:solidFill>
                <a:effectLst/>
                <a:latin typeface="Menlo" panose="020B0609030804020204" pitchFamily="49" charset="0"/>
              </a:rPr>
              <a:t>Node</a:t>
            </a:r>
            <a:r>
              <a:rPr lang="en-US" sz="2000" dirty="0">
                <a:solidFill>
                  <a:srgbClr val="000000"/>
                </a:solidFill>
                <a:effectLst/>
                <a:latin typeface="Menlo" panose="020B0609030804020204" pitchFamily="49" charset="0"/>
              </a:rPr>
              <a:t>(</a:t>
            </a:r>
            <a:r>
              <a:rPr lang="en-US" sz="2000" b="1" dirty="0">
                <a:solidFill>
                  <a:srgbClr val="000000"/>
                </a:solidFill>
                <a:effectLst/>
                <a:latin typeface="Menlo" panose="020B0609030804020204" pitchFamily="49" charset="0"/>
              </a:rPr>
              <a:t>const</a:t>
            </a:r>
            <a:r>
              <a:rPr lang="en-US" sz="2000" dirty="0">
                <a:solidFill>
                  <a:srgbClr val="000000"/>
                </a:solidFill>
                <a:effectLst/>
                <a:latin typeface="Menlo" panose="020B0609030804020204" pitchFamily="49" charset="0"/>
              </a:rPr>
              <a:t> T&amp; value) : </a:t>
            </a:r>
            <a:r>
              <a:rPr lang="en-US" sz="2000" dirty="0">
                <a:solidFill>
                  <a:srgbClr val="3B7F89"/>
                </a:solidFill>
                <a:effectLst/>
                <a:latin typeface="Menlo" panose="020B0609030804020204" pitchFamily="49" charset="0"/>
              </a:rPr>
              <a:t>data</a:t>
            </a:r>
            <a:r>
              <a:rPr lang="en-US" sz="2000" dirty="0">
                <a:solidFill>
                  <a:srgbClr val="000000"/>
                </a:solidFill>
                <a:effectLst/>
                <a:latin typeface="Menlo" panose="020B0609030804020204" pitchFamily="49" charset="0"/>
              </a:rPr>
              <a:t>(value), </a:t>
            </a:r>
            <a:r>
              <a:rPr lang="en-US" sz="2000" dirty="0">
                <a:solidFill>
                  <a:srgbClr val="3B7F89"/>
                </a:solidFill>
                <a:effectLst/>
                <a:latin typeface="Menlo" panose="020B0609030804020204" pitchFamily="49" charset="0"/>
              </a:rPr>
              <a:t>next</a:t>
            </a:r>
            <a:r>
              <a:rPr lang="en-US" sz="2000" dirty="0">
                <a:solidFill>
                  <a:srgbClr val="000000"/>
                </a:solidFill>
                <a:effectLst/>
                <a:latin typeface="Menlo" panose="020B0609030804020204" pitchFamily="49" charset="0"/>
              </a:rPr>
              <a:t>(</a:t>
            </a:r>
            <a:r>
              <a:rPr lang="en-US" sz="2000" b="1" dirty="0" err="1">
                <a:solidFill>
                  <a:srgbClr val="000000"/>
                </a:solidFill>
                <a:effectLst/>
                <a:latin typeface="Menlo" panose="020B0609030804020204" pitchFamily="49" charset="0"/>
              </a:rPr>
              <a:t>nullptr</a:t>
            </a:r>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a:t>
            </a:r>
          </a:p>
          <a:p>
            <a:br>
              <a:rPr lang="en-US" sz="2000" dirty="0">
                <a:solidFill>
                  <a:srgbClr val="000000"/>
                </a:solidFill>
                <a:effectLst/>
                <a:latin typeface="Menlo" panose="020B0609030804020204" pitchFamily="49" charset="0"/>
              </a:rPr>
            </a:br>
            <a:endParaRPr lang="en-US" sz="2000" dirty="0">
              <a:solidFill>
                <a:srgbClr val="000000"/>
              </a:solidFill>
              <a:effectLst/>
              <a:latin typeface="Menlo" panose="020B0609030804020204" pitchFamily="49" charset="0"/>
            </a:endParaRPr>
          </a:p>
          <a:p>
            <a:r>
              <a:rPr lang="en-US" sz="2000" b="1" dirty="0">
                <a:solidFill>
                  <a:srgbClr val="B40062"/>
                </a:solidFill>
                <a:effectLst/>
                <a:latin typeface="Menlo" panose="020B0609030804020204" pitchFamily="49" charset="0"/>
              </a:rPr>
              <a:t>template</a:t>
            </a:r>
            <a:r>
              <a:rPr lang="en-US" sz="2000" dirty="0">
                <a:solidFill>
                  <a:srgbClr val="000000"/>
                </a:solidFill>
                <a:effectLst/>
                <a:latin typeface="Menlo" panose="020B0609030804020204" pitchFamily="49" charset="0"/>
              </a:rPr>
              <a:t> &lt;</a:t>
            </a:r>
            <a:r>
              <a:rPr lang="en-US" sz="2000" b="1" dirty="0" err="1">
                <a:solidFill>
                  <a:srgbClr val="B40062"/>
                </a:solidFill>
                <a:effectLst/>
                <a:latin typeface="Menlo" panose="020B0609030804020204" pitchFamily="49" charset="0"/>
              </a:rPr>
              <a:t>typename</a:t>
            </a:r>
            <a:r>
              <a:rPr lang="en-US" sz="2000" dirty="0">
                <a:solidFill>
                  <a:srgbClr val="000000"/>
                </a:solidFill>
                <a:effectLst/>
                <a:latin typeface="Menlo" panose="020B0609030804020204" pitchFamily="49" charset="0"/>
              </a:rPr>
              <a:t> T&gt;</a:t>
            </a:r>
            <a:endParaRPr lang="en-US" sz="2000" dirty="0">
              <a:solidFill>
                <a:srgbClr val="B40062"/>
              </a:solidFill>
              <a:effectLst/>
              <a:latin typeface="Menlo" panose="020B0609030804020204" pitchFamily="49" charset="0"/>
            </a:endParaRPr>
          </a:p>
          <a:p>
            <a:r>
              <a:rPr lang="en-US" sz="2000" b="1" dirty="0">
                <a:solidFill>
                  <a:srgbClr val="004975"/>
                </a:solidFill>
                <a:effectLst/>
                <a:latin typeface="Menlo" panose="020B0609030804020204" pitchFamily="49" charset="0"/>
              </a:rPr>
              <a:t>class</a:t>
            </a:r>
            <a:r>
              <a:rPr lang="en-US" sz="2000" dirty="0">
                <a:solidFill>
                  <a:srgbClr val="000000"/>
                </a:solidFill>
                <a:effectLst/>
                <a:latin typeface="Menlo" panose="020B0609030804020204" pitchFamily="49" charset="0"/>
              </a:rPr>
              <a:t> </a:t>
            </a:r>
            <a:r>
              <a:rPr lang="en-US" sz="2000" dirty="0">
                <a:solidFill>
                  <a:srgbClr val="004975"/>
                </a:solidFill>
                <a:effectLst/>
                <a:latin typeface="Menlo" panose="020B0609030804020204" pitchFamily="49" charset="0"/>
              </a:rPr>
              <a:t>LinkedList</a:t>
            </a:r>
            <a:r>
              <a:rPr lang="en-US" sz="2000" dirty="0">
                <a:solidFill>
                  <a:srgbClr val="000000"/>
                </a:solidFill>
                <a:effectLst/>
                <a:latin typeface="Menlo" panose="020B0609030804020204" pitchFamily="49" charset="0"/>
              </a:rPr>
              <a:t> {</a:t>
            </a:r>
            <a:endParaRPr lang="en-US" sz="2000" dirty="0">
              <a:solidFill>
                <a:srgbClr val="004975"/>
              </a:solidFill>
              <a:effectLst/>
              <a:latin typeface="Menlo" panose="020B0609030804020204" pitchFamily="49" charset="0"/>
            </a:endParaRPr>
          </a:p>
          <a:p>
            <a:r>
              <a:rPr lang="en-US" sz="2000" b="1" dirty="0">
                <a:solidFill>
                  <a:srgbClr val="B40062"/>
                </a:solidFill>
                <a:effectLst/>
                <a:latin typeface="Menlo" panose="020B0609030804020204" pitchFamily="49" charset="0"/>
              </a:rPr>
              <a:t>private</a:t>
            </a:r>
            <a:r>
              <a:rPr lang="en-US" sz="2000" dirty="0">
                <a:solidFill>
                  <a:srgbClr val="000000"/>
                </a:solidFill>
                <a:effectLst/>
                <a:latin typeface="Menlo" panose="020B0609030804020204" pitchFamily="49" charset="0"/>
              </a:rPr>
              <a:t>:</a:t>
            </a:r>
            <a:endParaRPr lang="en-US" sz="2000" dirty="0">
              <a:solidFill>
                <a:srgbClr val="B40062"/>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284B4F"/>
                </a:solidFill>
                <a:effectLst/>
                <a:latin typeface="Menlo" panose="020B0609030804020204" pitchFamily="49" charset="0"/>
              </a:rPr>
              <a:t>Node</a:t>
            </a:r>
            <a:r>
              <a:rPr lang="en-US" sz="2000" dirty="0">
                <a:solidFill>
                  <a:srgbClr val="000000"/>
                </a:solidFill>
                <a:effectLst/>
                <a:latin typeface="Menlo" panose="020B0609030804020204" pitchFamily="49" charset="0"/>
              </a:rPr>
              <a:t>&lt;T&gt;* head;</a:t>
            </a:r>
          </a:p>
        </p:txBody>
      </p:sp>
    </p:spTree>
    <p:extLst>
      <p:ext uri="{BB962C8B-B14F-4D97-AF65-F5344CB8AC3E}">
        <p14:creationId xmlns:p14="http://schemas.microsoft.com/office/powerpoint/2010/main" val="22073424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D0AAC6-1091-86E5-B304-EA5F7573BE58}"/>
              </a:ext>
            </a:extLst>
          </p:cNvPr>
          <p:cNvSpPr txBox="1"/>
          <p:nvPr/>
        </p:nvSpPr>
        <p:spPr>
          <a:xfrm>
            <a:off x="714703" y="428178"/>
            <a:ext cx="11634951" cy="6001643"/>
          </a:xfrm>
          <a:prstGeom prst="rect">
            <a:avLst/>
          </a:prstGeom>
          <a:noFill/>
        </p:spPr>
        <p:txBody>
          <a:bodyPr wrap="square">
            <a:spAutoFit/>
          </a:bodyPr>
          <a:lstStyle/>
          <a:p>
            <a:r>
              <a:rPr lang="en-US" b="1" dirty="0">
                <a:solidFill>
                  <a:srgbClr val="B40062"/>
                </a:solidFill>
                <a:effectLst/>
                <a:latin typeface="Menlo" panose="020B0609030804020204" pitchFamily="49" charset="0"/>
              </a:rPr>
              <a:t>public</a:t>
            </a:r>
            <a:r>
              <a:rPr lang="en-US" dirty="0">
                <a:solidFill>
                  <a:srgbClr val="000000"/>
                </a:solidFill>
                <a:effectLst/>
                <a:latin typeface="Menlo" panose="020B0609030804020204" pitchFamily="49" charset="0"/>
              </a:rPr>
              <a:t>:</a:t>
            </a:r>
            <a:endParaRPr lang="en-US" dirty="0">
              <a:solidFill>
                <a:srgbClr val="B40062"/>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a:solidFill>
                  <a:srgbClr val="0F68A0"/>
                </a:solidFill>
                <a:effectLst/>
                <a:latin typeface="Menlo" panose="020B0609030804020204" pitchFamily="49" charset="0"/>
              </a:rPr>
              <a:t>LinkedList</a:t>
            </a:r>
            <a:r>
              <a:rPr lang="en-US" dirty="0">
                <a:solidFill>
                  <a:srgbClr val="000000"/>
                </a:solidFill>
                <a:effectLst/>
                <a:latin typeface="Menlo" panose="020B0609030804020204" pitchFamily="49" charset="0"/>
              </a:rPr>
              <a:t>() : </a:t>
            </a:r>
            <a:r>
              <a:rPr lang="en-US" dirty="0">
                <a:solidFill>
                  <a:srgbClr val="3B7F89"/>
                </a:solidFill>
                <a:effectLst/>
                <a:latin typeface="Menlo" panose="020B0609030804020204" pitchFamily="49" charset="0"/>
              </a:rPr>
              <a:t>head</a:t>
            </a:r>
            <a:r>
              <a:rPr lang="en-US" dirty="0">
                <a:solidFill>
                  <a:srgbClr val="000000"/>
                </a:solidFill>
                <a:effectLst/>
                <a:latin typeface="Menlo" panose="020B0609030804020204" pitchFamily="49" charset="0"/>
              </a:rPr>
              <a:t>(</a:t>
            </a:r>
            <a:r>
              <a:rPr lang="en-US" b="1" dirty="0" err="1">
                <a:solidFill>
                  <a:srgbClr val="000000"/>
                </a:solidFill>
                <a:effectLst/>
                <a:latin typeface="Menlo" panose="020B0609030804020204" pitchFamily="49" charset="0"/>
              </a:rPr>
              <a:t>nullptr</a:t>
            </a:r>
            <a:r>
              <a:rPr lang="en-US" dirty="0">
                <a:solidFill>
                  <a:srgbClr val="000000"/>
                </a:solidFill>
                <a:effectLst/>
                <a:latin typeface="Menlo" panose="020B0609030804020204" pitchFamily="49" charset="0"/>
              </a:rPr>
              <a:t>) {}</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Function to add a new node to the linked list</a:t>
            </a:r>
          </a:p>
          <a:p>
            <a:r>
              <a:rPr lang="en-US" dirty="0">
                <a:solidFill>
                  <a:srgbClr val="000000"/>
                </a:solidFill>
                <a:effectLst/>
                <a:latin typeface="Menlo" panose="020B0609030804020204" pitchFamily="49" charset="0"/>
              </a:rPr>
              <a:t>    </a:t>
            </a:r>
            <a:r>
              <a:rPr lang="en-US" b="1" dirty="0">
                <a:solidFill>
                  <a:srgbClr val="000000"/>
                </a:solidFill>
                <a:effectLst/>
                <a:latin typeface="Menlo" panose="020B0609030804020204" pitchFamily="49" charset="0"/>
              </a:rPr>
              <a:t>void</a:t>
            </a:r>
            <a:r>
              <a:rPr lang="en-US" dirty="0">
                <a:solidFill>
                  <a:srgbClr val="000000"/>
                </a:solidFill>
                <a:effectLst/>
                <a:latin typeface="Menlo" panose="020B0609030804020204" pitchFamily="49" charset="0"/>
              </a:rPr>
              <a:t> </a:t>
            </a:r>
            <a:r>
              <a:rPr lang="en-US" dirty="0" err="1">
                <a:solidFill>
                  <a:srgbClr val="0F68A0"/>
                </a:solidFill>
                <a:effectLst/>
                <a:latin typeface="Menlo" panose="020B0609030804020204" pitchFamily="49" charset="0"/>
              </a:rPr>
              <a:t>addNode</a:t>
            </a:r>
            <a:r>
              <a:rPr lang="en-US" dirty="0">
                <a:solidFill>
                  <a:srgbClr val="000000"/>
                </a:solidFill>
                <a:effectLst/>
                <a:latin typeface="Menlo" panose="020B0609030804020204" pitchFamily="49" charset="0"/>
              </a:rPr>
              <a:t>(</a:t>
            </a:r>
            <a:r>
              <a:rPr lang="en-US" b="1" dirty="0">
                <a:solidFill>
                  <a:srgbClr val="000000"/>
                </a:solidFill>
                <a:effectLst/>
                <a:latin typeface="Menlo" panose="020B0609030804020204" pitchFamily="49" charset="0"/>
              </a:rPr>
              <a:t>const</a:t>
            </a:r>
            <a:r>
              <a:rPr lang="en-US" dirty="0">
                <a:solidFill>
                  <a:srgbClr val="000000"/>
                </a:solidFill>
                <a:effectLst/>
                <a:latin typeface="Menlo" panose="020B0609030804020204" pitchFamily="49" charset="0"/>
              </a:rPr>
              <a:t> T&amp; value) {</a:t>
            </a:r>
          </a:p>
          <a:p>
            <a:r>
              <a:rPr lang="en-US" dirty="0">
                <a:solidFill>
                  <a:srgbClr val="000000"/>
                </a:solidFill>
                <a:effectLst/>
                <a:latin typeface="Menlo" panose="020B0609030804020204" pitchFamily="49" charset="0"/>
              </a:rPr>
              <a:t>        </a:t>
            </a:r>
            <a:r>
              <a:rPr lang="en-US" dirty="0">
                <a:solidFill>
                  <a:srgbClr val="284B4F"/>
                </a:solidFill>
                <a:effectLst/>
                <a:latin typeface="Menlo" panose="020B0609030804020204" pitchFamily="49" charset="0"/>
              </a:rPr>
              <a:t>Node</a:t>
            </a:r>
            <a:r>
              <a:rPr lang="en-US" dirty="0">
                <a:solidFill>
                  <a:srgbClr val="000000"/>
                </a:solidFill>
                <a:effectLst/>
                <a:latin typeface="Menlo" panose="020B0609030804020204" pitchFamily="49" charset="0"/>
              </a:rPr>
              <a:t>&lt;T&gt;* </a:t>
            </a:r>
            <a:r>
              <a:rPr lang="en-US" dirty="0" err="1">
                <a:solidFill>
                  <a:srgbClr val="000000"/>
                </a:solidFill>
                <a:effectLst/>
                <a:latin typeface="Menlo" panose="020B0609030804020204" pitchFamily="49" charset="0"/>
              </a:rPr>
              <a:t>newNode</a:t>
            </a:r>
            <a:r>
              <a:rPr lang="en-US" dirty="0">
                <a:solidFill>
                  <a:srgbClr val="000000"/>
                </a:solidFill>
                <a:effectLst/>
                <a:latin typeface="Menlo" panose="020B0609030804020204" pitchFamily="49" charset="0"/>
              </a:rPr>
              <a:t> = </a:t>
            </a:r>
            <a:r>
              <a:rPr lang="en-US" b="1" dirty="0">
                <a:solidFill>
                  <a:srgbClr val="000000"/>
                </a:solidFill>
                <a:effectLst/>
                <a:latin typeface="Menlo" panose="020B0609030804020204" pitchFamily="49" charset="0"/>
              </a:rPr>
              <a:t>new</a:t>
            </a:r>
            <a:r>
              <a:rPr lang="en-US" dirty="0">
                <a:solidFill>
                  <a:srgbClr val="000000"/>
                </a:solidFill>
                <a:effectLst/>
                <a:latin typeface="Menlo" panose="020B0609030804020204" pitchFamily="49" charset="0"/>
              </a:rPr>
              <a:t> </a:t>
            </a:r>
            <a:r>
              <a:rPr lang="en-US" dirty="0">
                <a:solidFill>
                  <a:srgbClr val="284B4F"/>
                </a:solidFill>
                <a:effectLst/>
                <a:latin typeface="Menlo" panose="020B0609030804020204" pitchFamily="49" charset="0"/>
              </a:rPr>
              <a:t>Node</a:t>
            </a:r>
            <a:r>
              <a:rPr lang="en-US" dirty="0">
                <a:solidFill>
                  <a:srgbClr val="000000"/>
                </a:solidFill>
                <a:effectLst/>
                <a:latin typeface="Menlo" panose="020B0609030804020204" pitchFamily="49" charset="0"/>
              </a:rPr>
              <a:t>&lt;T&gt;(value);</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newNode</a:t>
            </a:r>
            <a:r>
              <a:rPr lang="en-US" dirty="0">
                <a:solidFill>
                  <a:srgbClr val="000000"/>
                </a:solidFill>
                <a:effectLst/>
                <a:latin typeface="Menlo" panose="020B0609030804020204" pitchFamily="49" charset="0"/>
              </a:rPr>
              <a:t>-&gt;next = </a:t>
            </a:r>
            <a:r>
              <a:rPr lang="en-US" dirty="0">
                <a:solidFill>
                  <a:srgbClr val="3B7F89"/>
                </a:solidFill>
                <a:effectLst/>
                <a:latin typeface="Menlo" panose="020B0609030804020204" pitchFamily="49" charset="0"/>
              </a:rPr>
              <a:t>head</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a:solidFill>
                  <a:srgbClr val="3B7F89"/>
                </a:solidFill>
                <a:effectLst/>
                <a:latin typeface="Menlo" panose="020B0609030804020204" pitchFamily="49" charset="0"/>
              </a:rPr>
              <a:t>head</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newNode</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Custom iterator class for output</a:t>
            </a:r>
          </a:p>
          <a:p>
            <a:r>
              <a:rPr lang="en-US" dirty="0">
                <a:solidFill>
                  <a:srgbClr val="000000"/>
                </a:solidFill>
                <a:effectLst/>
                <a:latin typeface="Menlo" panose="020B0609030804020204" pitchFamily="49" charset="0"/>
              </a:rPr>
              <a:t>    </a:t>
            </a:r>
            <a:r>
              <a:rPr lang="en-US" b="1" dirty="0">
                <a:solidFill>
                  <a:srgbClr val="004975"/>
                </a:solidFill>
                <a:effectLst/>
                <a:latin typeface="Menlo" panose="020B0609030804020204" pitchFamily="49" charset="0"/>
              </a:rPr>
              <a:t>class</a:t>
            </a:r>
            <a:r>
              <a:rPr lang="en-US" dirty="0">
                <a:solidFill>
                  <a:srgbClr val="000000"/>
                </a:solidFill>
                <a:effectLst/>
                <a:latin typeface="Menlo" panose="020B0609030804020204" pitchFamily="49" charset="0"/>
              </a:rPr>
              <a:t> </a:t>
            </a:r>
            <a:r>
              <a:rPr lang="en-US" dirty="0" err="1">
                <a:solidFill>
                  <a:srgbClr val="004975"/>
                </a:solidFill>
                <a:effectLst/>
                <a:latin typeface="Menlo" panose="020B0609030804020204" pitchFamily="49" charset="0"/>
              </a:rPr>
              <a:t>OutputIterator</a:t>
            </a:r>
            <a:r>
              <a:rPr lang="en-US" dirty="0">
                <a:solidFill>
                  <a:srgbClr val="000000"/>
                </a:solidFill>
                <a:effectLst/>
                <a:latin typeface="Menlo" panose="020B0609030804020204" pitchFamily="49" charset="0"/>
              </a:rPr>
              <a:t> {</a:t>
            </a:r>
            <a:endParaRPr lang="en-US" dirty="0">
              <a:solidFill>
                <a:srgbClr val="004975"/>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b="1" dirty="0">
                <a:solidFill>
                  <a:srgbClr val="B40062"/>
                </a:solidFill>
                <a:effectLst/>
                <a:latin typeface="Menlo" panose="020B0609030804020204" pitchFamily="49" charset="0"/>
              </a:rPr>
              <a:t>private</a:t>
            </a:r>
            <a:r>
              <a:rPr lang="en-US" dirty="0">
                <a:solidFill>
                  <a:srgbClr val="000000"/>
                </a:solidFill>
                <a:effectLst/>
                <a:latin typeface="Menlo" panose="020B0609030804020204" pitchFamily="49" charset="0"/>
              </a:rPr>
              <a:t>:</a:t>
            </a:r>
            <a:endParaRPr lang="en-US" dirty="0">
              <a:solidFill>
                <a:srgbClr val="B40062"/>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a:solidFill>
                  <a:srgbClr val="284B4F"/>
                </a:solidFill>
                <a:effectLst/>
                <a:latin typeface="Menlo" panose="020B0609030804020204" pitchFamily="49" charset="0"/>
              </a:rPr>
              <a:t>Node</a:t>
            </a:r>
            <a:r>
              <a:rPr lang="en-US" dirty="0">
                <a:solidFill>
                  <a:srgbClr val="000000"/>
                </a:solidFill>
                <a:effectLst/>
                <a:latin typeface="Menlo" panose="020B0609030804020204" pitchFamily="49" charset="0"/>
              </a:rPr>
              <a:t>&lt;T&gt;* current;</a:t>
            </a:r>
          </a:p>
        </p:txBody>
      </p:sp>
    </p:spTree>
    <p:extLst>
      <p:ext uri="{BB962C8B-B14F-4D97-AF65-F5344CB8AC3E}">
        <p14:creationId xmlns:p14="http://schemas.microsoft.com/office/powerpoint/2010/main" val="3281481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B23302-CEFF-195B-E648-E10922299843}"/>
              </a:ext>
            </a:extLst>
          </p:cNvPr>
          <p:cNvSpPr txBox="1"/>
          <p:nvPr/>
        </p:nvSpPr>
        <p:spPr>
          <a:xfrm>
            <a:off x="331077" y="304800"/>
            <a:ext cx="11230304" cy="6247864"/>
          </a:xfrm>
          <a:prstGeom prst="rect">
            <a:avLst/>
          </a:prstGeom>
          <a:noFill/>
        </p:spPr>
        <p:txBody>
          <a:bodyPr wrap="square">
            <a:spAutoFit/>
          </a:bodyPr>
          <a:lstStyle/>
          <a:p>
            <a:r>
              <a:rPr lang="en-US" sz="2000" dirty="0">
                <a:solidFill>
                  <a:srgbClr val="000000"/>
                </a:solidFill>
                <a:effectLst/>
                <a:latin typeface="Menlo" panose="020B0609030804020204" pitchFamily="49" charset="0"/>
              </a:rPr>
              <a:t>  </a:t>
            </a:r>
            <a:r>
              <a:rPr lang="en-US" sz="2000" b="1" dirty="0">
                <a:solidFill>
                  <a:srgbClr val="B40062"/>
                </a:solidFill>
                <a:effectLst/>
                <a:latin typeface="Menlo" panose="020B0609030804020204" pitchFamily="49" charset="0"/>
              </a:rPr>
              <a:t>public</a:t>
            </a:r>
            <a:r>
              <a:rPr lang="en-US" sz="2000" dirty="0">
                <a:solidFill>
                  <a:srgbClr val="000000"/>
                </a:solidFill>
                <a:effectLst/>
                <a:latin typeface="Menlo" panose="020B0609030804020204" pitchFamily="49" charset="0"/>
              </a:rPr>
              <a:t>:</a:t>
            </a:r>
            <a:endParaRPr lang="en-US" sz="2000" dirty="0">
              <a:solidFill>
                <a:srgbClr val="B40062"/>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err="1">
                <a:solidFill>
                  <a:srgbClr val="0F68A0"/>
                </a:solidFill>
                <a:effectLst/>
                <a:latin typeface="Menlo" panose="020B0609030804020204" pitchFamily="49" charset="0"/>
              </a:rPr>
              <a:t>OutputIterator</a:t>
            </a:r>
            <a:r>
              <a:rPr lang="en-US" sz="2000" dirty="0">
                <a:solidFill>
                  <a:srgbClr val="000000"/>
                </a:solidFill>
                <a:effectLst/>
                <a:latin typeface="Menlo" panose="020B0609030804020204" pitchFamily="49" charset="0"/>
              </a:rPr>
              <a:t>(</a:t>
            </a:r>
            <a:r>
              <a:rPr lang="en-US" sz="2000" dirty="0">
                <a:solidFill>
                  <a:srgbClr val="284B4F"/>
                </a:solidFill>
                <a:effectLst/>
                <a:latin typeface="Menlo" panose="020B0609030804020204" pitchFamily="49" charset="0"/>
              </a:rPr>
              <a:t>Node</a:t>
            </a:r>
            <a:r>
              <a:rPr lang="en-US" sz="2000" dirty="0">
                <a:solidFill>
                  <a:srgbClr val="000000"/>
                </a:solidFill>
                <a:effectLst/>
                <a:latin typeface="Menlo" panose="020B0609030804020204" pitchFamily="49" charset="0"/>
              </a:rPr>
              <a:t>&lt;T&gt;* start) : </a:t>
            </a:r>
            <a:r>
              <a:rPr lang="en-US" sz="2000" dirty="0">
                <a:solidFill>
                  <a:srgbClr val="3B7F89"/>
                </a:solidFill>
                <a:effectLst/>
                <a:latin typeface="Menlo" panose="020B0609030804020204" pitchFamily="49" charset="0"/>
              </a:rPr>
              <a:t>current</a:t>
            </a:r>
            <a:r>
              <a:rPr lang="en-US" sz="2000" dirty="0">
                <a:solidFill>
                  <a:srgbClr val="000000"/>
                </a:solidFill>
                <a:effectLst/>
                <a:latin typeface="Menlo" panose="020B0609030804020204" pitchFamily="49" charset="0"/>
              </a:rPr>
              <a:t>(start) {}</a:t>
            </a:r>
          </a:p>
          <a:p>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56606B"/>
                </a:solidFill>
                <a:effectLst/>
                <a:latin typeface="Menlo" panose="020B0609030804020204" pitchFamily="49" charset="0"/>
              </a:rPr>
              <a:t>// Overloading the dereference operator</a:t>
            </a:r>
          </a:p>
          <a:p>
            <a:r>
              <a:rPr lang="en-US" sz="2000" dirty="0">
                <a:solidFill>
                  <a:srgbClr val="000000"/>
                </a:solidFill>
                <a:effectLst/>
                <a:latin typeface="Menlo" panose="020B0609030804020204" pitchFamily="49" charset="0"/>
              </a:rPr>
              <a:t>        T&amp; </a:t>
            </a:r>
            <a:r>
              <a:rPr lang="en-US" sz="2000" b="1" dirty="0">
                <a:solidFill>
                  <a:srgbClr val="000000"/>
                </a:solidFill>
                <a:effectLst/>
                <a:latin typeface="Menlo" panose="020B0609030804020204" pitchFamily="49" charset="0"/>
              </a:rPr>
              <a:t>operator</a:t>
            </a:r>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const</a:t>
            </a:r>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return</a:t>
            </a:r>
            <a:r>
              <a:rPr lang="en-US" sz="2000" dirty="0">
                <a:solidFill>
                  <a:srgbClr val="000000"/>
                </a:solidFill>
                <a:effectLst/>
                <a:latin typeface="Menlo" panose="020B0609030804020204" pitchFamily="49" charset="0"/>
              </a:rPr>
              <a:t> </a:t>
            </a:r>
            <a:r>
              <a:rPr lang="en-US" sz="2000" dirty="0">
                <a:solidFill>
                  <a:srgbClr val="3B7F89"/>
                </a:solidFill>
                <a:effectLst/>
                <a:latin typeface="Menlo" panose="020B0609030804020204" pitchFamily="49" charset="0"/>
              </a:rPr>
              <a:t>current</a:t>
            </a:r>
            <a:r>
              <a:rPr lang="en-US" sz="2000" dirty="0">
                <a:solidFill>
                  <a:srgbClr val="000000"/>
                </a:solidFill>
                <a:effectLst/>
                <a:latin typeface="Menlo" panose="020B0609030804020204" pitchFamily="49" charset="0"/>
              </a:rPr>
              <a:t>-&gt;data;</a:t>
            </a:r>
          </a:p>
          <a:p>
            <a:r>
              <a:rPr lang="en-US" sz="2000" dirty="0">
                <a:solidFill>
                  <a:srgbClr val="000000"/>
                </a:solidFill>
                <a:effectLst/>
                <a:latin typeface="Menlo" panose="020B0609030804020204" pitchFamily="49" charset="0"/>
              </a:rPr>
              <a:t>        }</a:t>
            </a:r>
          </a:p>
          <a:p>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56606B"/>
                </a:solidFill>
                <a:effectLst/>
                <a:latin typeface="Menlo" panose="020B0609030804020204" pitchFamily="49" charset="0"/>
              </a:rPr>
              <a:t>// Overloading the pre-increment operator</a:t>
            </a:r>
          </a:p>
          <a:p>
            <a:r>
              <a:rPr lang="en-US" sz="2000" dirty="0">
                <a:solidFill>
                  <a:srgbClr val="000000"/>
                </a:solidFill>
                <a:effectLst/>
                <a:latin typeface="Menlo" panose="020B0609030804020204" pitchFamily="49" charset="0"/>
              </a:rPr>
              <a:t>        </a:t>
            </a:r>
            <a:r>
              <a:rPr lang="en-US" sz="2000" dirty="0" err="1">
                <a:solidFill>
                  <a:srgbClr val="284B4F"/>
                </a:solidFill>
                <a:effectLst/>
                <a:latin typeface="Menlo" panose="020B0609030804020204" pitchFamily="49" charset="0"/>
              </a:rPr>
              <a:t>OutputIterator</a:t>
            </a:r>
            <a:r>
              <a:rPr lang="en-US" sz="2000" dirty="0">
                <a:solidFill>
                  <a:srgbClr val="000000"/>
                </a:solidFill>
                <a:effectLst/>
                <a:latin typeface="Menlo" panose="020B0609030804020204" pitchFamily="49" charset="0"/>
              </a:rPr>
              <a:t>&amp; </a:t>
            </a:r>
            <a:r>
              <a:rPr lang="en-US" sz="2000" b="1" dirty="0">
                <a:solidFill>
                  <a:srgbClr val="000000"/>
                </a:solidFill>
                <a:effectLst/>
                <a:latin typeface="Menlo" panose="020B0609030804020204" pitchFamily="49" charset="0"/>
              </a:rPr>
              <a:t>operator</a:t>
            </a:r>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            </a:t>
            </a:r>
            <a:r>
              <a:rPr lang="en-US" sz="2000" dirty="0">
                <a:solidFill>
                  <a:srgbClr val="3B7F89"/>
                </a:solidFill>
                <a:effectLst/>
                <a:latin typeface="Menlo" panose="020B0609030804020204" pitchFamily="49" charset="0"/>
              </a:rPr>
              <a:t>current</a:t>
            </a:r>
            <a:r>
              <a:rPr lang="en-US" sz="2000" dirty="0">
                <a:solidFill>
                  <a:srgbClr val="000000"/>
                </a:solidFill>
                <a:effectLst/>
                <a:latin typeface="Menlo" panose="020B0609030804020204" pitchFamily="49" charset="0"/>
              </a:rPr>
              <a:t> = </a:t>
            </a:r>
            <a:r>
              <a:rPr lang="en-US" sz="2000" dirty="0">
                <a:solidFill>
                  <a:srgbClr val="3B7F89"/>
                </a:solidFill>
                <a:effectLst/>
                <a:latin typeface="Menlo" panose="020B0609030804020204" pitchFamily="49" charset="0"/>
              </a:rPr>
              <a:t>current</a:t>
            </a:r>
            <a:r>
              <a:rPr lang="en-US" sz="2000" dirty="0">
                <a:solidFill>
                  <a:srgbClr val="000000"/>
                </a:solidFill>
                <a:effectLst/>
                <a:latin typeface="Menlo" panose="020B0609030804020204" pitchFamily="49" charset="0"/>
              </a:rPr>
              <a:t>-&gt;next;</a:t>
            </a:r>
          </a:p>
          <a:p>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return</a:t>
            </a:r>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this</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        }</a:t>
            </a:r>
          </a:p>
          <a:p>
            <a:br>
              <a:rPr lang="en-US" sz="2000" dirty="0">
                <a:solidFill>
                  <a:srgbClr val="000000"/>
                </a:solidFill>
                <a:effectLst/>
                <a:latin typeface="Menlo" panose="020B0609030804020204" pitchFamily="49" charset="0"/>
              </a:rPr>
            </a:br>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56606B"/>
                </a:solidFill>
                <a:effectLst/>
                <a:latin typeface="Menlo" panose="020B0609030804020204" pitchFamily="49" charset="0"/>
              </a:rPr>
              <a:t>// Overloading the equality operator</a:t>
            </a:r>
          </a:p>
          <a:p>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bool</a:t>
            </a:r>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operator</a:t>
            </a:r>
            <a:r>
              <a:rPr lang="en-US" sz="2000" dirty="0">
                <a:solidFill>
                  <a:srgbClr val="000000"/>
                </a:solidFill>
                <a:effectLst/>
                <a:latin typeface="Menlo" panose="020B0609030804020204" pitchFamily="49" charset="0"/>
              </a:rPr>
              <a:t>!=(</a:t>
            </a:r>
            <a:r>
              <a:rPr lang="en-US" sz="2000" b="1" dirty="0">
                <a:solidFill>
                  <a:srgbClr val="000000"/>
                </a:solidFill>
                <a:effectLst/>
                <a:latin typeface="Menlo" panose="020B0609030804020204" pitchFamily="49" charset="0"/>
              </a:rPr>
              <a:t>const</a:t>
            </a:r>
            <a:r>
              <a:rPr lang="en-US" sz="2000" dirty="0">
                <a:solidFill>
                  <a:srgbClr val="000000"/>
                </a:solidFill>
                <a:effectLst/>
                <a:latin typeface="Menlo" panose="020B0609030804020204" pitchFamily="49" charset="0"/>
              </a:rPr>
              <a:t> </a:t>
            </a:r>
            <a:r>
              <a:rPr lang="en-US" sz="2000" dirty="0" err="1">
                <a:solidFill>
                  <a:srgbClr val="284B4F"/>
                </a:solidFill>
                <a:effectLst/>
                <a:latin typeface="Menlo" panose="020B0609030804020204" pitchFamily="49" charset="0"/>
              </a:rPr>
              <a:t>OutputIterator</a:t>
            </a:r>
            <a:r>
              <a:rPr lang="en-US" sz="2000" dirty="0">
                <a:solidFill>
                  <a:srgbClr val="000000"/>
                </a:solidFill>
                <a:effectLst/>
                <a:latin typeface="Menlo" panose="020B0609030804020204" pitchFamily="49" charset="0"/>
              </a:rPr>
              <a:t>&amp; other) </a:t>
            </a:r>
            <a:r>
              <a:rPr lang="en-US" sz="2000" b="1" dirty="0">
                <a:solidFill>
                  <a:srgbClr val="000000"/>
                </a:solidFill>
                <a:effectLst/>
                <a:latin typeface="Menlo" panose="020B0609030804020204" pitchFamily="49" charset="0"/>
              </a:rPr>
              <a:t>const</a:t>
            </a:r>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return</a:t>
            </a:r>
            <a:r>
              <a:rPr lang="en-US" sz="2000" dirty="0">
                <a:solidFill>
                  <a:srgbClr val="000000"/>
                </a:solidFill>
                <a:effectLst/>
                <a:latin typeface="Menlo" panose="020B0609030804020204" pitchFamily="49" charset="0"/>
              </a:rPr>
              <a:t> </a:t>
            </a:r>
            <a:r>
              <a:rPr lang="en-US" sz="2000" dirty="0">
                <a:solidFill>
                  <a:srgbClr val="3B7F89"/>
                </a:solidFill>
                <a:effectLst/>
                <a:latin typeface="Menlo" panose="020B0609030804020204" pitchFamily="49" charset="0"/>
              </a:rPr>
              <a:t>current</a:t>
            </a:r>
            <a:r>
              <a:rPr lang="en-US" sz="2000" dirty="0">
                <a:solidFill>
                  <a:srgbClr val="000000"/>
                </a:solidFill>
                <a:effectLst/>
                <a:latin typeface="Menlo" panose="020B0609030804020204" pitchFamily="49" charset="0"/>
              </a:rPr>
              <a:t> != </a:t>
            </a:r>
            <a:r>
              <a:rPr lang="en-US" sz="2000" dirty="0" err="1">
                <a:solidFill>
                  <a:srgbClr val="000000"/>
                </a:solidFill>
                <a:effectLst/>
                <a:latin typeface="Menlo" panose="020B0609030804020204" pitchFamily="49" charset="0"/>
              </a:rPr>
              <a:t>other.current</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3434819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8106EB-4EA7-0CB5-F170-ED45E43D8054}"/>
              </a:ext>
            </a:extLst>
          </p:cNvPr>
          <p:cNvSpPr txBox="1"/>
          <p:nvPr/>
        </p:nvSpPr>
        <p:spPr>
          <a:xfrm>
            <a:off x="739228" y="1166842"/>
            <a:ext cx="10958786" cy="4524315"/>
          </a:xfrm>
          <a:prstGeom prst="rect">
            <a:avLst/>
          </a:prstGeom>
          <a:noFill/>
        </p:spPr>
        <p:txBody>
          <a:bodyPr wrap="square">
            <a:spAutoFit/>
          </a:bodyPr>
          <a:lstStyle/>
          <a:p>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Function to get the starting iterator</a:t>
            </a:r>
          </a:p>
          <a:p>
            <a:r>
              <a:rPr lang="en-US" dirty="0">
                <a:solidFill>
                  <a:srgbClr val="000000"/>
                </a:solidFill>
                <a:effectLst/>
                <a:latin typeface="Menlo" panose="020B0609030804020204" pitchFamily="49" charset="0"/>
              </a:rPr>
              <a:t>    </a:t>
            </a:r>
            <a:r>
              <a:rPr lang="en-US" dirty="0" err="1">
                <a:solidFill>
                  <a:srgbClr val="284B4F"/>
                </a:solidFill>
                <a:effectLst/>
                <a:latin typeface="Menlo" panose="020B0609030804020204" pitchFamily="49" charset="0"/>
              </a:rPr>
              <a:t>OutputIterator</a:t>
            </a:r>
            <a:r>
              <a:rPr lang="en-US" dirty="0">
                <a:solidFill>
                  <a:srgbClr val="000000"/>
                </a:solidFill>
                <a:effectLst/>
                <a:latin typeface="Menlo" panose="020B0609030804020204" pitchFamily="49" charset="0"/>
              </a:rPr>
              <a:t> </a:t>
            </a:r>
            <a:r>
              <a:rPr lang="en-US" dirty="0">
                <a:solidFill>
                  <a:srgbClr val="0F68A0"/>
                </a:solidFill>
                <a:effectLst/>
                <a:latin typeface="Menlo" panose="020B0609030804020204" pitchFamily="49" charset="0"/>
              </a:rPr>
              <a:t>begin</a:t>
            </a:r>
            <a:r>
              <a:rPr lang="en-US" dirty="0">
                <a:solidFill>
                  <a:srgbClr val="000000"/>
                </a:solidFill>
                <a:effectLst/>
                <a:latin typeface="Menlo" panose="020B0609030804020204" pitchFamily="49" charset="0"/>
              </a:rPr>
              <a:t>() {</a:t>
            </a:r>
            <a:endParaRPr lang="en-US" dirty="0">
              <a:solidFill>
                <a:srgbClr val="284B4F"/>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b="1" dirty="0">
                <a:solidFill>
                  <a:srgbClr val="284B4F"/>
                </a:solidFill>
                <a:effectLst/>
                <a:latin typeface="Menlo" panose="020B0609030804020204" pitchFamily="49" charset="0"/>
              </a:rPr>
              <a:t>return</a:t>
            </a:r>
            <a:r>
              <a:rPr lang="en-US" dirty="0">
                <a:solidFill>
                  <a:srgbClr val="000000"/>
                </a:solidFill>
                <a:effectLst/>
                <a:latin typeface="Menlo" panose="020B0609030804020204" pitchFamily="49" charset="0"/>
              </a:rPr>
              <a:t> </a:t>
            </a:r>
            <a:r>
              <a:rPr lang="en-US" dirty="0" err="1">
                <a:solidFill>
                  <a:srgbClr val="284B4F"/>
                </a:solidFill>
                <a:effectLst/>
                <a:latin typeface="Menlo" panose="020B0609030804020204" pitchFamily="49" charset="0"/>
              </a:rPr>
              <a:t>OutputIterator</a:t>
            </a:r>
            <a:r>
              <a:rPr lang="en-US" dirty="0">
                <a:solidFill>
                  <a:srgbClr val="000000"/>
                </a:solidFill>
                <a:effectLst/>
                <a:latin typeface="Menlo" panose="020B0609030804020204" pitchFamily="49" charset="0"/>
              </a:rPr>
              <a:t>(</a:t>
            </a:r>
            <a:r>
              <a:rPr lang="en-US" dirty="0">
                <a:solidFill>
                  <a:srgbClr val="3B7F89"/>
                </a:solidFill>
                <a:effectLst/>
                <a:latin typeface="Menlo" panose="020B0609030804020204" pitchFamily="49" charset="0"/>
              </a:rPr>
              <a:t>head</a:t>
            </a:r>
            <a:r>
              <a:rPr lang="en-US" dirty="0">
                <a:solidFill>
                  <a:srgbClr val="000000"/>
                </a:solidFill>
                <a:effectLst/>
                <a:latin typeface="Menlo" panose="020B0609030804020204" pitchFamily="49" charset="0"/>
              </a:rPr>
              <a:t>);</a:t>
            </a:r>
            <a:endParaRPr lang="en-US" dirty="0">
              <a:solidFill>
                <a:srgbClr val="284B4F"/>
              </a:solidFill>
              <a:effectLst/>
              <a:latin typeface="Menlo" panose="020B0609030804020204" pitchFamily="49" charset="0"/>
            </a:endParaRPr>
          </a:p>
          <a:p>
            <a:r>
              <a:rPr lang="en-US" dirty="0">
                <a:solidFill>
                  <a:srgbClr val="000000"/>
                </a:solidFill>
                <a:effectLst/>
                <a:latin typeface="Menlo" panose="020B0609030804020204" pitchFamily="49" charset="0"/>
              </a:rPr>
              <a:t>    }</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Function to get the ending iterator (</a:t>
            </a:r>
            <a:r>
              <a:rPr lang="en-US" dirty="0" err="1">
                <a:solidFill>
                  <a:srgbClr val="56606B"/>
                </a:solidFill>
                <a:effectLst/>
                <a:latin typeface="Menlo" panose="020B0609030804020204" pitchFamily="49" charset="0"/>
              </a:rPr>
              <a:t>nullptr</a:t>
            </a:r>
            <a:r>
              <a:rPr lang="en-US" dirty="0">
                <a:solidFill>
                  <a:srgbClr val="56606B"/>
                </a:solidFill>
                <a:effectLst/>
                <a:latin typeface="Menlo" panose="020B0609030804020204" pitchFamily="49" charset="0"/>
              </a:rPr>
              <a:t> indicates the end)</a:t>
            </a:r>
          </a:p>
          <a:p>
            <a:r>
              <a:rPr lang="en-US" dirty="0">
                <a:solidFill>
                  <a:srgbClr val="000000"/>
                </a:solidFill>
                <a:effectLst/>
                <a:latin typeface="Menlo" panose="020B0609030804020204" pitchFamily="49" charset="0"/>
              </a:rPr>
              <a:t>    </a:t>
            </a:r>
            <a:r>
              <a:rPr lang="en-US" dirty="0" err="1">
                <a:solidFill>
                  <a:srgbClr val="284B4F"/>
                </a:solidFill>
                <a:effectLst/>
                <a:latin typeface="Menlo" panose="020B0609030804020204" pitchFamily="49" charset="0"/>
              </a:rPr>
              <a:t>OutputIterator</a:t>
            </a:r>
            <a:r>
              <a:rPr lang="en-US" dirty="0">
                <a:solidFill>
                  <a:srgbClr val="000000"/>
                </a:solidFill>
                <a:effectLst/>
                <a:latin typeface="Menlo" panose="020B0609030804020204" pitchFamily="49" charset="0"/>
              </a:rPr>
              <a:t> </a:t>
            </a:r>
            <a:r>
              <a:rPr lang="en-US" dirty="0">
                <a:solidFill>
                  <a:srgbClr val="0F68A0"/>
                </a:solidFill>
                <a:effectLst/>
                <a:latin typeface="Menlo" panose="020B0609030804020204" pitchFamily="49" charset="0"/>
              </a:rPr>
              <a:t>end</a:t>
            </a:r>
            <a:r>
              <a:rPr lang="en-US" dirty="0">
                <a:solidFill>
                  <a:srgbClr val="000000"/>
                </a:solidFill>
                <a:effectLst/>
                <a:latin typeface="Menlo" panose="020B0609030804020204" pitchFamily="49" charset="0"/>
              </a:rPr>
              <a:t>() {</a:t>
            </a:r>
            <a:endParaRPr lang="en-US" dirty="0">
              <a:solidFill>
                <a:srgbClr val="284B4F"/>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b="1" dirty="0">
                <a:solidFill>
                  <a:srgbClr val="284B4F"/>
                </a:solidFill>
                <a:effectLst/>
                <a:latin typeface="Menlo" panose="020B0609030804020204" pitchFamily="49" charset="0"/>
              </a:rPr>
              <a:t>return</a:t>
            </a:r>
            <a:r>
              <a:rPr lang="en-US" dirty="0">
                <a:solidFill>
                  <a:srgbClr val="000000"/>
                </a:solidFill>
                <a:effectLst/>
                <a:latin typeface="Menlo" panose="020B0609030804020204" pitchFamily="49" charset="0"/>
              </a:rPr>
              <a:t> </a:t>
            </a:r>
            <a:r>
              <a:rPr lang="en-US" dirty="0" err="1">
                <a:solidFill>
                  <a:srgbClr val="284B4F"/>
                </a:solidFill>
                <a:effectLst/>
                <a:latin typeface="Menlo" panose="020B0609030804020204" pitchFamily="49" charset="0"/>
              </a:rPr>
              <a:t>OutputIterator</a:t>
            </a:r>
            <a:r>
              <a:rPr lang="en-US" dirty="0">
                <a:solidFill>
                  <a:srgbClr val="000000"/>
                </a:solidFill>
                <a:effectLst/>
                <a:latin typeface="Menlo" panose="020B0609030804020204" pitchFamily="49" charset="0"/>
              </a:rPr>
              <a:t>(</a:t>
            </a:r>
            <a:r>
              <a:rPr lang="en-US" b="1" dirty="0" err="1">
                <a:solidFill>
                  <a:srgbClr val="284B4F"/>
                </a:solidFill>
                <a:effectLst/>
                <a:latin typeface="Menlo" panose="020B0609030804020204" pitchFamily="49" charset="0"/>
              </a:rPr>
              <a:t>nullptr</a:t>
            </a:r>
            <a:r>
              <a:rPr lang="en-US" dirty="0">
                <a:solidFill>
                  <a:srgbClr val="000000"/>
                </a:solidFill>
                <a:effectLst/>
                <a:latin typeface="Menlo" panose="020B0609030804020204" pitchFamily="49" charset="0"/>
              </a:rPr>
              <a:t>);</a:t>
            </a:r>
            <a:endParaRPr lang="en-US" dirty="0">
              <a:solidFill>
                <a:srgbClr val="284B4F"/>
              </a:solidFill>
              <a:effectLst/>
              <a:latin typeface="Menlo" panose="020B0609030804020204" pitchFamily="49" charset="0"/>
            </a:endParaRP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252240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36147-90EF-47DD-2E87-D614EE9F9815}"/>
              </a:ext>
            </a:extLst>
          </p:cNvPr>
          <p:cNvSpPr txBox="1"/>
          <p:nvPr/>
        </p:nvSpPr>
        <p:spPr>
          <a:xfrm>
            <a:off x="903889" y="725208"/>
            <a:ext cx="11130455" cy="5940088"/>
          </a:xfrm>
          <a:prstGeom prst="rect">
            <a:avLst/>
          </a:prstGeom>
          <a:noFill/>
        </p:spPr>
        <p:txBody>
          <a:bodyPr wrap="square">
            <a:spAutoFit/>
          </a:bodyPr>
          <a:lstStyle/>
          <a:p>
            <a:r>
              <a:rPr lang="en-US" sz="2000" b="1" dirty="0">
                <a:solidFill>
                  <a:srgbClr val="000000"/>
                </a:solidFill>
                <a:effectLst/>
                <a:latin typeface="Menlo" panose="020B0609030804020204" pitchFamily="49" charset="0"/>
              </a:rPr>
              <a:t>int</a:t>
            </a:r>
            <a:r>
              <a:rPr lang="en-US" sz="2000" dirty="0">
                <a:solidFill>
                  <a:srgbClr val="000000"/>
                </a:solidFill>
                <a:effectLst/>
                <a:latin typeface="Menlo" panose="020B0609030804020204" pitchFamily="49" charset="0"/>
              </a:rPr>
              <a:t> </a:t>
            </a:r>
            <a:r>
              <a:rPr lang="en-US" sz="2000" dirty="0">
                <a:solidFill>
                  <a:srgbClr val="0F68A0"/>
                </a:solidFill>
                <a:effectLst/>
                <a:latin typeface="Menlo" panose="020B0609030804020204" pitchFamily="49" charset="0"/>
              </a:rPr>
              <a:t>main</a:t>
            </a:r>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    </a:t>
            </a:r>
            <a:r>
              <a:rPr lang="en-US" sz="2000" dirty="0">
                <a:solidFill>
                  <a:srgbClr val="284B4F"/>
                </a:solidFill>
                <a:effectLst/>
                <a:latin typeface="Menlo" panose="020B0609030804020204" pitchFamily="49" charset="0"/>
              </a:rPr>
              <a:t>LinkedList</a:t>
            </a:r>
            <a:r>
              <a:rPr lang="en-US" sz="2000" dirty="0">
                <a:solidFill>
                  <a:srgbClr val="000000"/>
                </a:solidFill>
                <a:effectLst/>
                <a:latin typeface="Menlo" panose="020B0609030804020204" pitchFamily="49" charset="0"/>
              </a:rPr>
              <a:t>&lt;</a:t>
            </a:r>
            <a:r>
              <a:rPr lang="en-US" sz="2000" b="1" dirty="0">
                <a:solidFill>
                  <a:srgbClr val="000000"/>
                </a:solidFill>
                <a:effectLst/>
                <a:latin typeface="Menlo" panose="020B0609030804020204" pitchFamily="49" charset="0"/>
              </a:rPr>
              <a:t>int</a:t>
            </a:r>
            <a:r>
              <a:rPr lang="en-US" sz="2000" dirty="0">
                <a:solidFill>
                  <a:srgbClr val="000000"/>
                </a:solidFill>
                <a:effectLst/>
                <a:latin typeface="Menlo" panose="020B0609030804020204" pitchFamily="49" charset="0"/>
              </a:rPr>
              <a:t>&gt; </a:t>
            </a:r>
            <a:r>
              <a:rPr lang="en-US" sz="2000" dirty="0" err="1">
                <a:solidFill>
                  <a:srgbClr val="000000"/>
                </a:solidFill>
                <a:effectLst/>
                <a:latin typeface="Menlo" panose="020B0609030804020204" pitchFamily="49" charset="0"/>
              </a:rPr>
              <a:t>myList</a:t>
            </a:r>
            <a:r>
              <a:rPr lang="en-US" sz="2000" dirty="0">
                <a:solidFill>
                  <a:srgbClr val="000000"/>
                </a:solidFill>
                <a:effectLst/>
                <a:latin typeface="Menlo" panose="020B0609030804020204" pitchFamily="49" charset="0"/>
              </a:rPr>
              <a:t>;</a:t>
            </a:r>
          </a:p>
          <a:p>
            <a:br>
              <a:rPr lang="en-US" sz="2000" dirty="0">
                <a:solidFill>
                  <a:srgbClr val="000000"/>
                </a:solidFill>
                <a:effectLst/>
                <a:latin typeface="Menlo" panose="020B0609030804020204" pitchFamily="49" charset="0"/>
              </a:rPr>
            </a:br>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err="1">
                <a:solidFill>
                  <a:srgbClr val="000000"/>
                </a:solidFill>
                <a:effectLst/>
                <a:latin typeface="Menlo" panose="020B0609030804020204" pitchFamily="49" charset="0"/>
              </a:rPr>
              <a:t>myList.</a:t>
            </a:r>
            <a:r>
              <a:rPr lang="en-US" sz="2000" dirty="0" err="1">
                <a:solidFill>
                  <a:srgbClr val="3B7F89"/>
                </a:solidFill>
                <a:effectLst/>
                <a:latin typeface="Menlo" panose="020B0609030804020204" pitchFamily="49" charset="0"/>
              </a:rPr>
              <a:t>addNode</a:t>
            </a:r>
            <a:r>
              <a:rPr lang="en-US" sz="2000" dirty="0">
                <a:solidFill>
                  <a:srgbClr val="000000"/>
                </a:solidFill>
                <a:effectLst/>
                <a:latin typeface="Menlo" panose="020B0609030804020204" pitchFamily="49" charset="0"/>
              </a:rPr>
              <a:t>(</a:t>
            </a:r>
            <a:r>
              <a:rPr lang="en-US" sz="2000" dirty="0">
                <a:solidFill>
                  <a:srgbClr val="000BFF"/>
                </a:solidFill>
                <a:effectLst/>
                <a:latin typeface="Menlo" panose="020B0609030804020204" pitchFamily="49" charset="0"/>
              </a:rPr>
              <a:t>3</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    </a:t>
            </a:r>
            <a:r>
              <a:rPr lang="en-US" sz="2000" dirty="0" err="1">
                <a:solidFill>
                  <a:srgbClr val="000000"/>
                </a:solidFill>
                <a:effectLst/>
                <a:latin typeface="Menlo" panose="020B0609030804020204" pitchFamily="49" charset="0"/>
              </a:rPr>
              <a:t>myList.</a:t>
            </a:r>
            <a:r>
              <a:rPr lang="en-US" sz="2000" dirty="0" err="1">
                <a:solidFill>
                  <a:srgbClr val="3B7F89"/>
                </a:solidFill>
                <a:effectLst/>
                <a:latin typeface="Menlo" panose="020B0609030804020204" pitchFamily="49" charset="0"/>
              </a:rPr>
              <a:t>addNode</a:t>
            </a:r>
            <a:r>
              <a:rPr lang="en-US" sz="2000" dirty="0">
                <a:solidFill>
                  <a:srgbClr val="000000"/>
                </a:solidFill>
                <a:effectLst/>
                <a:latin typeface="Menlo" panose="020B0609030804020204" pitchFamily="49" charset="0"/>
              </a:rPr>
              <a:t>(</a:t>
            </a:r>
            <a:r>
              <a:rPr lang="en-US" sz="2000" dirty="0">
                <a:solidFill>
                  <a:srgbClr val="000BFF"/>
                </a:solidFill>
                <a:effectLst/>
                <a:latin typeface="Menlo" panose="020B0609030804020204" pitchFamily="49" charset="0"/>
              </a:rPr>
              <a:t>7</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    </a:t>
            </a:r>
            <a:r>
              <a:rPr lang="en-US" sz="2000" dirty="0" err="1">
                <a:solidFill>
                  <a:srgbClr val="000000"/>
                </a:solidFill>
                <a:effectLst/>
                <a:latin typeface="Menlo" panose="020B0609030804020204" pitchFamily="49" charset="0"/>
              </a:rPr>
              <a:t>myList.</a:t>
            </a:r>
            <a:r>
              <a:rPr lang="en-US" sz="2000" dirty="0" err="1">
                <a:solidFill>
                  <a:srgbClr val="3B7F89"/>
                </a:solidFill>
                <a:effectLst/>
                <a:latin typeface="Menlo" panose="020B0609030804020204" pitchFamily="49" charset="0"/>
              </a:rPr>
              <a:t>addNode</a:t>
            </a:r>
            <a:r>
              <a:rPr lang="en-US" sz="2000" dirty="0">
                <a:solidFill>
                  <a:srgbClr val="000000"/>
                </a:solidFill>
                <a:effectLst/>
                <a:latin typeface="Menlo" panose="020B0609030804020204" pitchFamily="49" charset="0"/>
              </a:rPr>
              <a:t>(</a:t>
            </a:r>
            <a:r>
              <a:rPr lang="en-US" sz="2000" dirty="0">
                <a:solidFill>
                  <a:srgbClr val="000BFF"/>
                </a:solidFill>
                <a:effectLst/>
                <a:latin typeface="Menlo" panose="020B0609030804020204" pitchFamily="49" charset="0"/>
              </a:rPr>
              <a:t>10</a:t>
            </a:r>
            <a:r>
              <a:rPr lang="en-US" sz="2000" dirty="0">
                <a:solidFill>
                  <a:srgbClr val="000000"/>
                </a:solidFill>
                <a:effectLst/>
                <a:latin typeface="Menlo" panose="020B0609030804020204" pitchFamily="49" charset="0"/>
              </a:rPr>
              <a:t>);</a:t>
            </a:r>
          </a:p>
          <a:p>
            <a:br>
              <a:rPr lang="en-US" sz="2000" dirty="0">
                <a:solidFill>
                  <a:srgbClr val="000000"/>
                </a:solidFill>
                <a:effectLst/>
                <a:latin typeface="Menlo" panose="020B0609030804020204" pitchFamily="49" charset="0"/>
              </a:rPr>
            </a:br>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56606B"/>
                </a:solidFill>
                <a:effectLst/>
                <a:latin typeface="Menlo" panose="020B0609030804020204" pitchFamily="49" charset="0"/>
              </a:rPr>
              <a:t>// Using the custom iterator to output elements</a:t>
            </a:r>
          </a:p>
          <a:p>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for</a:t>
            </a:r>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auto</a:t>
            </a:r>
            <a:r>
              <a:rPr lang="en-US" sz="2000" dirty="0">
                <a:solidFill>
                  <a:srgbClr val="000000"/>
                </a:solidFill>
                <a:effectLst/>
                <a:latin typeface="Menlo" panose="020B0609030804020204" pitchFamily="49" charset="0"/>
              </a:rPr>
              <a:t> it = </a:t>
            </a:r>
            <a:r>
              <a:rPr lang="en-US" sz="2000" dirty="0" err="1">
                <a:solidFill>
                  <a:srgbClr val="000000"/>
                </a:solidFill>
                <a:effectLst/>
                <a:latin typeface="Menlo" panose="020B0609030804020204" pitchFamily="49" charset="0"/>
              </a:rPr>
              <a:t>myList.</a:t>
            </a:r>
            <a:r>
              <a:rPr lang="en-US" sz="2000" dirty="0" err="1">
                <a:solidFill>
                  <a:srgbClr val="3B7F89"/>
                </a:solidFill>
                <a:effectLst/>
                <a:latin typeface="Menlo" panose="020B0609030804020204" pitchFamily="49" charset="0"/>
              </a:rPr>
              <a:t>begin</a:t>
            </a:r>
            <a:r>
              <a:rPr lang="en-US" sz="2000" dirty="0">
                <a:solidFill>
                  <a:srgbClr val="000000"/>
                </a:solidFill>
                <a:effectLst/>
                <a:latin typeface="Menlo" panose="020B0609030804020204" pitchFamily="49" charset="0"/>
              </a:rPr>
              <a:t>(); it != </a:t>
            </a:r>
            <a:r>
              <a:rPr lang="en-US" sz="2000" dirty="0" err="1">
                <a:solidFill>
                  <a:srgbClr val="000000"/>
                </a:solidFill>
                <a:effectLst/>
                <a:latin typeface="Menlo" panose="020B0609030804020204" pitchFamily="49" charset="0"/>
              </a:rPr>
              <a:t>myList.</a:t>
            </a:r>
            <a:r>
              <a:rPr lang="en-US" sz="2000" dirty="0" err="1">
                <a:solidFill>
                  <a:srgbClr val="3B7F89"/>
                </a:solidFill>
                <a:effectLst/>
                <a:latin typeface="Menlo" panose="020B0609030804020204" pitchFamily="49" charset="0"/>
              </a:rPr>
              <a:t>end</a:t>
            </a:r>
            <a:r>
              <a:rPr lang="en-US" sz="2000" dirty="0">
                <a:solidFill>
                  <a:srgbClr val="000000"/>
                </a:solidFill>
                <a:effectLst/>
                <a:latin typeface="Menlo" panose="020B0609030804020204" pitchFamily="49" charset="0"/>
              </a:rPr>
              <a:t>(); ++it) {</a:t>
            </a:r>
          </a:p>
          <a:p>
            <a:r>
              <a:rPr lang="en-US" sz="2000" dirty="0">
                <a:solidFill>
                  <a:srgbClr val="000000"/>
                </a:solidFill>
                <a:effectLst/>
                <a:latin typeface="Menlo" panose="020B0609030804020204" pitchFamily="49" charset="0"/>
              </a:rPr>
              <a:t>        </a:t>
            </a:r>
            <a:r>
              <a:rPr lang="en-US" sz="2000" dirty="0">
                <a:solidFill>
                  <a:srgbClr val="2E0D6E"/>
                </a:solidFill>
                <a:effectLst/>
                <a:latin typeface="Menlo" panose="020B0609030804020204" pitchFamily="49" charset="0"/>
              </a:rPr>
              <a:t>std</a:t>
            </a:r>
            <a:r>
              <a:rPr lang="en-US" sz="2000" dirty="0">
                <a:solidFill>
                  <a:srgbClr val="000000"/>
                </a:solidFill>
                <a:effectLst/>
                <a:latin typeface="Menlo" panose="020B0609030804020204" pitchFamily="49" charset="0"/>
              </a:rPr>
              <a:t>::</a:t>
            </a:r>
            <a:r>
              <a:rPr lang="en-US" sz="2000" dirty="0" err="1">
                <a:solidFill>
                  <a:srgbClr val="5C2699"/>
                </a:solidFill>
                <a:effectLst/>
                <a:latin typeface="Menlo" panose="020B0609030804020204" pitchFamily="49" charset="0"/>
              </a:rPr>
              <a:t>cout</a:t>
            </a:r>
            <a:r>
              <a:rPr lang="en-US" sz="2000" dirty="0">
                <a:solidFill>
                  <a:srgbClr val="000000"/>
                </a:solidFill>
                <a:effectLst/>
                <a:latin typeface="Menlo" panose="020B0609030804020204" pitchFamily="49" charset="0"/>
              </a:rPr>
              <a:t> &lt;&lt; *it &lt;&lt; </a:t>
            </a:r>
            <a:r>
              <a:rPr lang="en-US" sz="2000" dirty="0">
                <a:solidFill>
                  <a:srgbClr val="BA0011"/>
                </a:solidFill>
                <a:effectLst/>
                <a:latin typeface="Menlo" panose="020B0609030804020204" pitchFamily="49" charset="0"/>
              </a:rPr>
              <a:t>" "</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    }</a:t>
            </a:r>
          </a:p>
          <a:p>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dirty="0">
                <a:solidFill>
                  <a:srgbClr val="2E0D6E"/>
                </a:solidFill>
                <a:effectLst/>
                <a:latin typeface="Menlo" panose="020B0609030804020204" pitchFamily="49" charset="0"/>
              </a:rPr>
              <a:t>std</a:t>
            </a:r>
            <a:r>
              <a:rPr lang="en-US" sz="2000" dirty="0">
                <a:solidFill>
                  <a:srgbClr val="000000"/>
                </a:solidFill>
                <a:effectLst/>
                <a:latin typeface="Menlo" panose="020B0609030804020204" pitchFamily="49" charset="0"/>
              </a:rPr>
              <a:t>::</a:t>
            </a:r>
            <a:r>
              <a:rPr lang="en-US" sz="2000" dirty="0" err="1">
                <a:solidFill>
                  <a:srgbClr val="5C2699"/>
                </a:solidFill>
                <a:effectLst/>
                <a:latin typeface="Menlo" panose="020B0609030804020204" pitchFamily="49" charset="0"/>
              </a:rPr>
              <a:t>cout</a:t>
            </a:r>
            <a:r>
              <a:rPr lang="en-US" sz="2000" dirty="0">
                <a:solidFill>
                  <a:srgbClr val="000000"/>
                </a:solidFill>
                <a:effectLst/>
                <a:latin typeface="Menlo" panose="020B0609030804020204" pitchFamily="49" charset="0"/>
              </a:rPr>
              <a:t> &lt;&lt; </a:t>
            </a:r>
            <a:r>
              <a:rPr lang="en-US" sz="2000" dirty="0">
                <a:solidFill>
                  <a:srgbClr val="2E0D6E"/>
                </a:solidFill>
                <a:effectLst/>
                <a:latin typeface="Menlo" panose="020B0609030804020204" pitchFamily="49" charset="0"/>
              </a:rPr>
              <a:t>std</a:t>
            </a:r>
            <a:r>
              <a:rPr lang="en-US" sz="2000" dirty="0">
                <a:solidFill>
                  <a:srgbClr val="000000"/>
                </a:solidFill>
                <a:effectLst/>
                <a:latin typeface="Menlo" panose="020B0609030804020204" pitchFamily="49" charset="0"/>
              </a:rPr>
              <a:t>::</a:t>
            </a:r>
            <a:r>
              <a:rPr lang="en-US" sz="2000" dirty="0" err="1">
                <a:solidFill>
                  <a:srgbClr val="5C2699"/>
                </a:solidFill>
                <a:effectLst/>
                <a:latin typeface="Menlo" panose="020B0609030804020204" pitchFamily="49" charset="0"/>
              </a:rPr>
              <a:t>endl</a:t>
            </a:r>
            <a:r>
              <a:rPr lang="en-US" sz="2000" dirty="0">
                <a:solidFill>
                  <a:srgbClr val="000000"/>
                </a:solidFill>
                <a:effectLst/>
                <a:latin typeface="Menlo" panose="020B0609030804020204" pitchFamily="49" charset="0"/>
              </a:rPr>
              <a:t>;</a:t>
            </a:r>
          </a:p>
          <a:p>
            <a:br>
              <a:rPr lang="en-US" sz="2000" dirty="0">
                <a:solidFill>
                  <a:srgbClr val="000000"/>
                </a:solidFill>
                <a:effectLst/>
                <a:latin typeface="Menlo" panose="020B0609030804020204" pitchFamily="49" charset="0"/>
              </a:rPr>
            </a:br>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    </a:t>
            </a:r>
            <a:r>
              <a:rPr lang="en-US" sz="2000" b="1" dirty="0">
                <a:solidFill>
                  <a:srgbClr val="000000"/>
                </a:solidFill>
                <a:effectLst/>
                <a:latin typeface="Menlo" panose="020B0609030804020204" pitchFamily="49" charset="0"/>
              </a:rPr>
              <a:t>return</a:t>
            </a:r>
            <a:r>
              <a:rPr lang="en-US" sz="2000" dirty="0">
                <a:solidFill>
                  <a:srgbClr val="000000"/>
                </a:solidFill>
                <a:effectLst/>
                <a:latin typeface="Menlo" panose="020B0609030804020204" pitchFamily="49" charset="0"/>
              </a:rPr>
              <a:t> </a:t>
            </a:r>
            <a:r>
              <a:rPr lang="en-US" sz="2000" dirty="0">
                <a:solidFill>
                  <a:srgbClr val="000BFF"/>
                </a:solidFill>
                <a:effectLst/>
                <a:latin typeface="Menlo" panose="020B0609030804020204" pitchFamily="49" charset="0"/>
              </a:rPr>
              <a:t>0</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2654905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656B-085D-D910-6590-B5B9D8DEA1D2}"/>
              </a:ext>
            </a:extLst>
          </p:cNvPr>
          <p:cNvSpPr>
            <a:spLocks noGrp="1"/>
          </p:cNvSpPr>
          <p:nvPr>
            <p:ph type="title"/>
          </p:nvPr>
        </p:nvSpPr>
        <p:spPr/>
        <p:txBody>
          <a:bodyPr/>
          <a:lstStyle/>
          <a:p>
            <a:r>
              <a:rPr lang="en-US" dirty="0"/>
              <a:t>Circular Linked List</a:t>
            </a:r>
          </a:p>
        </p:txBody>
      </p:sp>
      <p:pic>
        <p:nvPicPr>
          <p:cNvPr id="5122" name="Picture 2" descr="Circularly Linked Lists in Java: Creation &amp; Uses | Study.com">
            <a:extLst>
              <a:ext uri="{FF2B5EF4-FFF2-40B4-BE49-F238E27FC236}">
                <a16:creationId xmlns:a16="http://schemas.microsoft.com/office/drawing/2014/main" id="{CA2E6104-3898-072C-7D4B-5D73B6B56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751" y="1930733"/>
            <a:ext cx="6449595" cy="399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681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53B7-AE12-B049-AF2F-982A2755ED25}"/>
              </a:ext>
            </a:extLst>
          </p:cNvPr>
          <p:cNvSpPr>
            <a:spLocks noGrp="1"/>
          </p:cNvSpPr>
          <p:nvPr>
            <p:ph type="title"/>
          </p:nvPr>
        </p:nvSpPr>
        <p:spPr/>
        <p:txBody>
          <a:bodyPr/>
          <a:lstStyle/>
          <a:p>
            <a:r>
              <a:rPr lang="en-US" dirty="0"/>
              <a:t>Applications of Circular Linked List</a:t>
            </a:r>
          </a:p>
        </p:txBody>
      </p:sp>
      <p:sp>
        <p:nvSpPr>
          <p:cNvPr id="3" name="Content Placeholder 2">
            <a:extLst>
              <a:ext uri="{FF2B5EF4-FFF2-40B4-BE49-F238E27FC236}">
                <a16:creationId xmlns:a16="http://schemas.microsoft.com/office/drawing/2014/main" id="{F770FC10-46FA-B8CE-BD82-0796EBD22075}"/>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It can also be used by the Operating System to share time with different users. Generally, it uses a Round Robin time-sharing method.</a:t>
            </a:r>
          </a:p>
          <a:p>
            <a:pPr algn="just">
              <a:buFont typeface="+mj-lt"/>
              <a:buAutoNum type="arabicPeriod"/>
            </a:pPr>
            <a:r>
              <a:rPr lang="en-US" b="0" i="0" dirty="0">
                <a:solidFill>
                  <a:srgbClr val="000000"/>
                </a:solidFill>
                <a:effectLst/>
                <a:latin typeface="inter-regular"/>
              </a:rPr>
              <a:t>Multiplayer games utilize a circular list to switch between players in a loop.</a:t>
            </a:r>
          </a:p>
          <a:p>
            <a:pPr algn="just">
              <a:buFont typeface="+mj-lt"/>
              <a:buAutoNum type="arabicPeriod"/>
            </a:pPr>
            <a:r>
              <a:rPr lang="en-US" b="0" i="0" dirty="0">
                <a:solidFill>
                  <a:srgbClr val="000000"/>
                </a:solidFill>
                <a:effectLst/>
                <a:latin typeface="inter-regular"/>
              </a:rPr>
              <a:t>Round Robin Scheduling uses circular linked lists.</a:t>
            </a:r>
          </a:p>
          <a:p>
            <a:pPr algn="just">
              <a:buFont typeface="+mj-lt"/>
              <a:buAutoNum type="arabicPeriod"/>
            </a:pPr>
            <a:endParaRPr lang="en-US" dirty="0">
              <a:solidFill>
                <a:srgbClr val="000000"/>
              </a:solidFill>
              <a:latin typeface="inter-regular"/>
            </a:endParaRPr>
          </a:p>
          <a:p>
            <a:pPr marL="0" indent="0" algn="just">
              <a:buNone/>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5172602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E3E0-5244-E3B3-9A62-50925963B234}"/>
              </a:ext>
            </a:extLst>
          </p:cNvPr>
          <p:cNvSpPr>
            <a:spLocks noGrp="1"/>
          </p:cNvSpPr>
          <p:nvPr>
            <p:ph type="title"/>
          </p:nvPr>
        </p:nvSpPr>
        <p:spPr/>
        <p:txBody>
          <a:bodyPr/>
          <a:lstStyle/>
          <a:p>
            <a:r>
              <a:rPr lang="en-US" dirty="0"/>
              <a:t>Basic operations needed - Iterator</a:t>
            </a:r>
          </a:p>
        </p:txBody>
      </p:sp>
      <p:sp>
        <p:nvSpPr>
          <p:cNvPr id="3" name="Content Placeholder 2">
            <a:extLst>
              <a:ext uri="{FF2B5EF4-FFF2-40B4-BE49-F238E27FC236}">
                <a16:creationId xmlns:a16="http://schemas.microsoft.com/office/drawing/2014/main" id="{AC8E63A2-CBC3-A845-596E-B527742BDC2A}"/>
              </a:ext>
            </a:extLst>
          </p:cNvPr>
          <p:cNvSpPr>
            <a:spLocks noGrp="1"/>
          </p:cNvSpPr>
          <p:nvPr>
            <p:ph sz="half" idx="1"/>
          </p:nvPr>
        </p:nvSpPr>
        <p:spPr/>
        <p:txBody>
          <a:bodyPr/>
          <a:lstStyle/>
          <a:p>
            <a:r>
              <a:rPr lang="en-US" dirty="0"/>
              <a:t>Begin</a:t>
            </a:r>
          </a:p>
          <a:p>
            <a:r>
              <a:rPr lang="en-US" dirty="0"/>
              <a:t>End</a:t>
            </a:r>
          </a:p>
          <a:p>
            <a:r>
              <a:rPr lang="en-US" dirty="0"/>
              <a:t>Access</a:t>
            </a:r>
          </a:p>
          <a:p>
            <a:r>
              <a:rPr lang="en-US" dirty="0"/>
              <a:t>Increment</a:t>
            </a:r>
          </a:p>
          <a:p>
            <a:r>
              <a:rPr lang="en-US" dirty="0"/>
              <a:t>Decrement</a:t>
            </a:r>
          </a:p>
          <a:p>
            <a:endParaRPr lang="en-US" dirty="0"/>
          </a:p>
        </p:txBody>
      </p:sp>
      <p:sp>
        <p:nvSpPr>
          <p:cNvPr id="4" name="Content Placeholder 3">
            <a:extLst>
              <a:ext uri="{FF2B5EF4-FFF2-40B4-BE49-F238E27FC236}">
                <a16:creationId xmlns:a16="http://schemas.microsoft.com/office/drawing/2014/main" id="{3CDE7726-3BB7-9B5F-46AC-3B06415C68C3}"/>
              </a:ext>
            </a:extLst>
          </p:cNvPr>
          <p:cNvSpPr>
            <a:spLocks noGrp="1"/>
          </p:cNvSpPr>
          <p:nvPr>
            <p:ph sz="half" idx="2"/>
          </p:nvPr>
        </p:nvSpPr>
        <p:spPr/>
        <p:txBody>
          <a:bodyPr/>
          <a:lstStyle/>
          <a:p>
            <a:r>
              <a:rPr lang="en-US" dirty="0"/>
              <a:t>We must implement all these methods inside the Iterator class and associate the Iterator with the container class. Details follows</a:t>
            </a:r>
          </a:p>
        </p:txBody>
      </p:sp>
    </p:spTree>
    <p:extLst>
      <p:ext uri="{BB962C8B-B14F-4D97-AF65-F5344CB8AC3E}">
        <p14:creationId xmlns:p14="http://schemas.microsoft.com/office/powerpoint/2010/main" val="367446713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AC71-5266-C978-CB0D-5760182A888A}"/>
              </a:ext>
            </a:extLst>
          </p:cNvPr>
          <p:cNvSpPr>
            <a:spLocks noGrp="1"/>
          </p:cNvSpPr>
          <p:nvPr>
            <p:ph type="title"/>
          </p:nvPr>
        </p:nvSpPr>
        <p:spPr/>
        <p:txBody>
          <a:bodyPr/>
          <a:lstStyle/>
          <a:p>
            <a:r>
              <a:rPr lang="en-US" dirty="0"/>
              <a:t>Missed concepts</a:t>
            </a:r>
          </a:p>
        </p:txBody>
      </p:sp>
      <p:sp>
        <p:nvSpPr>
          <p:cNvPr id="3" name="Content Placeholder 2">
            <a:extLst>
              <a:ext uri="{FF2B5EF4-FFF2-40B4-BE49-F238E27FC236}">
                <a16:creationId xmlns:a16="http://schemas.microsoft.com/office/drawing/2014/main" id="{7ED63E44-B6F7-5768-9731-C22C631A13A4}"/>
              </a:ext>
            </a:extLst>
          </p:cNvPr>
          <p:cNvSpPr>
            <a:spLocks noGrp="1"/>
          </p:cNvSpPr>
          <p:nvPr>
            <p:ph idx="1"/>
          </p:nvPr>
        </p:nvSpPr>
        <p:spPr/>
        <p:txBody>
          <a:bodyPr/>
          <a:lstStyle/>
          <a:p>
            <a:r>
              <a:rPr lang="en-US" dirty="0"/>
              <a:t>Maximum subsequence sum problem – 3 loop solution</a:t>
            </a:r>
          </a:p>
          <a:p>
            <a:pPr lvl="1"/>
            <a:r>
              <a:rPr lang="en-US" dirty="0"/>
              <a:t>Estimate (count) the number of steps executed</a:t>
            </a:r>
          </a:p>
          <a:p>
            <a:endParaRPr lang="en-US" dirty="0"/>
          </a:p>
        </p:txBody>
      </p:sp>
      <p:pic>
        <p:nvPicPr>
          <p:cNvPr id="4" name="Picture 3">
            <a:extLst>
              <a:ext uri="{FF2B5EF4-FFF2-40B4-BE49-F238E27FC236}">
                <a16:creationId xmlns:a16="http://schemas.microsoft.com/office/drawing/2014/main" id="{FEC53B5C-EC14-9949-7B56-2BFF5B03CB14}"/>
              </a:ext>
            </a:extLst>
          </p:cNvPr>
          <p:cNvPicPr>
            <a:picLocks noChangeAspect="1"/>
          </p:cNvPicPr>
          <p:nvPr/>
        </p:nvPicPr>
        <p:blipFill>
          <a:blip r:embed="rId2"/>
          <a:stretch>
            <a:fillRect/>
          </a:stretch>
        </p:blipFill>
        <p:spPr>
          <a:xfrm>
            <a:off x="1128294" y="3429000"/>
            <a:ext cx="2589463" cy="1180490"/>
          </a:xfrm>
          <a:prstGeom prst="rect">
            <a:avLst/>
          </a:prstGeom>
        </p:spPr>
      </p:pic>
      <p:pic>
        <p:nvPicPr>
          <p:cNvPr id="5" name="Picture 4">
            <a:extLst>
              <a:ext uri="{FF2B5EF4-FFF2-40B4-BE49-F238E27FC236}">
                <a16:creationId xmlns:a16="http://schemas.microsoft.com/office/drawing/2014/main" id="{E22415C9-65C7-D9EE-C7F0-6EAC0B4F4DD5}"/>
              </a:ext>
            </a:extLst>
          </p:cNvPr>
          <p:cNvPicPr>
            <a:picLocks noChangeAspect="1"/>
          </p:cNvPicPr>
          <p:nvPr/>
        </p:nvPicPr>
        <p:blipFill>
          <a:blip r:embed="rId3"/>
          <a:stretch>
            <a:fillRect/>
          </a:stretch>
        </p:blipFill>
        <p:spPr>
          <a:xfrm>
            <a:off x="1128294" y="4790239"/>
            <a:ext cx="3788537" cy="924761"/>
          </a:xfrm>
          <a:prstGeom prst="rect">
            <a:avLst/>
          </a:prstGeom>
        </p:spPr>
      </p:pic>
    </p:spTree>
    <p:extLst>
      <p:ext uri="{BB962C8B-B14F-4D97-AF65-F5344CB8AC3E}">
        <p14:creationId xmlns:p14="http://schemas.microsoft.com/office/powerpoint/2010/main" val="27366455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0A72B9-4C22-3F1F-2547-A39174C863EC}"/>
              </a:ext>
            </a:extLst>
          </p:cNvPr>
          <p:cNvPicPr>
            <a:picLocks noChangeAspect="1"/>
          </p:cNvPicPr>
          <p:nvPr/>
        </p:nvPicPr>
        <p:blipFill>
          <a:blip r:embed="rId2"/>
          <a:stretch>
            <a:fillRect/>
          </a:stretch>
        </p:blipFill>
        <p:spPr>
          <a:xfrm>
            <a:off x="812799" y="1716171"/>
            <a:ext cx="8343027" cy="3565692"/>
          </a:xfrm>
          <a:prstGeom prst="rect">
            <a:avLst/>
          </a:prstGeom>
        </p:spPr>
      </p:pic>
    </p:spTree>
    <p:extLst>
      <p:ext uri="{BB962C8B-B14F-4D97-AF65-F5344CB8AC3E}">
        <p14:creationId xmlns:p14="http://schemas.microsoft.com/office/powerpoint/2010/main" val="8972820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4E51716-D9FB-33F0-E8A8-02E1A333B3FD}"/>
              </a:ext>
            </a:extLst>
          </p:cNvPr>
          <p:cNvSpPr>
            <a:spLocks noGrp="1"/>
          </p:cNvSpPr>
          <p:nvPr>
            <p:ph type="title"/>
          </p:nvPr>
        </p:nvSpPr>
        <p:spPr>
          <a:xfrm>
            <a:off x="812800" y="762000"/>
            <a:ext cx="10566400" cy="685800"/>
          </a:xfrm>
        </p:spPr>
        <p:txBody>
          <a:bodyPr/>
          <a:lstStyle/>
          <a:p>
            <a:r>
              <a:rPr lang="en-US" dirty="0"/>
              <a:t>Types of Iterators</a:t>
            </a:r>
          </a:p>
        </p:txBody>
      </p:sp>
      <p:sp>
        <p:nvSpPr>
          <p:cNvPr id="11" name="Content Placeholder 2">
            <a:extLst>
              <a:ext uri="{FF2B5EF4-FFF2-40B4-BE49-F238E27FC236}">
                <a16:creationId xmlns:a16="http://schemas.microsoft.com/office/drawing/2014/main" id="{A62EFB6C-05AE-6AF8-221A-AA0F5B458D40}"/>
              </a:ext>
            </a:extLst>
          </p:cNvPr>
          <p:cNvSpPr>
            <a:spLocks noGrp="1"/>
          </p:cNvSpPr>
          <p:nvPr>
            <p:ph idx="1"/>
          </p:nvPr>
        </p:nvSpPr>
        <p:spPr>
          <a:xfrm>
            <a:off x="812800" y="1828800"/>
            <a:ext cx="10566400" cy="3886200"/>
          </a:xfrm>
        </p:spPr>
        <p:txBody>
          <a:bodyPr/>
          <a:lstStyle/>
          <a:p>
            <a:r>
              <a:rPr lang="en-US" dirty="0">
                <a:effectLst/>
                <a:latin typeface="Arial" panose="020B0604020202020204" pitchFamily="34" charset="0"/>
              </a:rPr>
              <a:t>1. </a:t>
            </a:r>
            <a:r>
              <a:rPr lang="en-US" b="1" dirty="0">
                <a:solidFill>
                  <a:srgbClr val="EB4E1F"/>
                </a:solidFill>
                <a:effectLst/>
                <a:latin typeface="Arial" panose="020B0604020202020204" pitchFamily="34" charset="0"/>
              </a:rPr>
              <a:t>Input Iterators</a:t>
            </a:r>
            <a:r>
              <a:rPr lang="en-US" dirty="0">
                <a:effectLst/>
                <a:latin typeface="Arial" panose="020B0604020202020204" pitchFamily="34" charset="0"/>
              </a:rPr>
              <a:t>: </a:t>
            </a:r>
          </a:p>
          <a:p>
            <a:pPr lvl="1"/>
            <a:r>
              <a:rPr lang="en-US" dirty="0">
                <a:effectLst/>
                <a:latin typeface="Arial" panose="020B0604020202020204" pitchFamily="34" charset="0"/>
              </a:rPr>
              <a:t>They are the weakest of all the iterators and have very limited functionality. They can only be used in a single-pass algorithms, i.e., those algorithms which process the container sequentially such that no element is accessed more than once. </a:t>
            </a:r>
          </a:p>
          <a:p>
            <a:r>
              <a:rPr lang="en-US" dirty="0">
                <a:effectLst/>
                <a:latin typeface="Arial" panose="020B0604020202020204" pitchFamily="34" charset="0"/>
              </a:rPr>
              <a:t>2. </a:t>
            </a:r>
            <a:r>
              <a:rPr lang="en-US" b="1" dirty="0">
                <a:solidFill>
                  <a:srgbClr val="EB4E1F"/>
                </a:solidFill>
                <a:effectLst/>
                <a:latin typeface="Arial" panose="020B0604020202020204" pitchFamily="34" charset="0"/>
              </a:rPr>
              <a:t>Output Iterators</a:t>
            </a:r>
            <a:r>
              <a:rPr lang="en-US" dirty="0">
                <a:effectLst/>
                <a:latin typeface="Arial" panose="020B0604020202020204" pitchFamily="34" charset="0"/>
              </a:rPr>
              <a:t>: </a:t>
            </a:r>
          </a:p>
          <a:p>
            <a:pPr lvl="1"/>
            <a:r>
              <a:rPr lang="en-US" dirty="0">
                <a:effectLst/>
                <a:latin typeface="Arial" panose="020B0604020202020204" pitchFamily="34" charset="0"/>
              </a:rPr>
              <a:t>Just like </a:t>
            </a:r>
            <a:r>
              <a:rPr lang="en-US" dirty="0">
                <a:solidFill>
                  <a:srgbClr val="EB4E1F"/>
                </a:solidFill>
                <a:effectLst/>
                <a:latin typeface="Arial" panose="020B0604020202020204" pitchFamily="34" charset="0"/>
              </a:rPr>
              <a:t>input iterators</a:t>
            </a:r>
            <a:r>
              <a:rPr lang="en-US" dirty="0">
                <a:effectLst/>
                <a:latin typeface="Arial" panose="020B0604020202020204" pitchFamily="34" charset="0"/>
              </a:rPr>
              <a:t>, they are also very limited in their functionality and can only be used in single-pass algorithm, but not for accessing elements, but for being assigned elements. </a:t>
            </a:r>
          </a:p>
          <a:p>
            <a:r>
              <a:rPr lang="en-US" dirty="0">
                <a:effectLst/>
                <a:latin typeface="Arial" panose="020B0604020202020204" pitchFamily="34" charset="0"/>
              </a:rPr>
              <a:t>3. </a:t>
            </a:r>
            <a:r>
              <a:rPr lang="en-US" b="1" dirty="0">
                <a:solidFill>
                  <a:srgbClr val="EB4E1F"/>
                </a:solidFill>
                <a:effectLst/>
                <a:latin typeface="Arial" panose="020B0604020202020204" pitchFamily="34" charset="0"/>
              </a:rPr>
              <a:t>Forward Iterator</a:t>
            </a:r>
            <a:r>
              <a:rPr lang="en-US" dirty="0">
                <a:effectLst/>
                <a:latin typeface="Arial" panose="020B0604020202020204" pitchFamily="34" charset="0"/>
              </a:rPr>
              <a:t>: 	</a:t>
            </a:r>
          </a:p>
          <a:p>
            <a:pPr lvl="1"/>
            <a:r>
              <a:rPr lang="en-US" dirty="0">
                <a:effectLst/>
                <a:latin typeface="Arial" panose="020B0604020202020204" pitchFamily="34" charset="0"/>
              </a:rPr>
              <a:t>They are higher in hierarchy than </a:t>
            </a:r>
            <a:r>
              <a:rPr lang="en-US" dirty="0">
                <a:solidFill>
                  <a:srgbClr val="EB4E1F"/>
                </a:solidFill>
                <a:effectLst/>
                <a:latin typeface="Arial" panose="020B0604020202020204" pitchFamily="34" charset="0"/>
              </a:rPr>
              <a:t>input </a:t>
            </a:r>
            <a:r>
              <a:rPr lang="en-US" dirty="0">
                <a:effectLst/>
                <a:latin typeface="Arial" panose="020B0604020202020204" pitchFamily="34" charset="0"/>
              </a:rPr>
              <a:t>and </a:t>
            </a:r>
            <a:r>
              <a:rPr lang="en-US" dirty="0">
                <a:solidFill>
                  <a:srgbClr val="EB4E1F"/>
                </a:solidFill>
                <a:effectLst/>
                <a:latin typeface="Arial" panose="020B0604020202020204" pitchFamily="34" charset="0"/>
              </a:rPr>
              <a:t>output iterators and</a:t>
            </a:r>
            <a:r>
              <a:rPr lang="en-US" dirty="0">
                <a:effectLst/>
                <a:latin typeface="Arial" panose="020B0604020202020204" pitchFamily="34" charset="0"/>
              </a:rPr>
              <a:t> contain all the features present in these two iterators. But, as the name suggests, they also can only move in forward direction and that too one step at a time. </a:t>
            </a:r>
          </a:p>
          <a:p>
            <a:endParaRPr lang="en-US" dirty="0"/>
          </a:p>
        </p:txBody>
      </p:sp>
    </p:spTree>
    <p:extLst>
      <p:ext uri="{BB962C8B-B14F-4D97-AF65-F5344CB8AC3E}">
        <p14:creationId xmlns:p14="http://schemas.microsoft.com/office/powerpoint/2010/main" val="18460378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D7BA-C20B-12AF-E692-6227993050EF}"/>
              </a:ext>
            </a:extLst>
          </p:cNvPr>
          <p:cNvSpPr>
            <a:spLocks noGrp="1"/>
          </p:cNvSpPr>
          <p:nvPr>
            <p:ph type="title"/>
          </p:nvPr>
        </p:nvSpPr>
        <p:spPr/>
        <p:txBody>
          <a:bodyPr/>
          <a:lstStyle/>
          <a:p>
            <a:r>
              <a:rPr lang="en-US" dirty="0"/>
              <a:t>Types of Iterators – Cont’d</a:t>
            </a:r>
          </a:p>
        </p:txBody>
      </p:sp>
      <p:sp>
        <p:nvSpPr>
          <p:cNvPr id="3" name="Content Placeholder 2">
            <a:extLst>
              <a:ext uri="{FF2B5EF4-FFF2-40B4-BE49-F238E27FC236}">
                <a16:creationId xmlns:a16="http://schemas.microsoft.com/office/drawing/2014/main" id="{1F1135BF-8F58-CDB2-D2F4-8960B1666073}"/>
              </a:ext>
            </a:extLst>
          </p:cNvPr>
          <p:cNvSpPr>
            <a:spLocks noGrp="1"/>
          </p:cNvSpPr>
          <p:nvPr>
            <p:ph idx="1"/>
          </p:nvPr>
        </p:nvSpPr>
        <p:spPr/>
        <p:txBody>
          <a:bodyPr/>
          <a:lstStyle/>
          <a:p>
            <a:r>
              <a:rPr lang="en-US" b="1" dirty="0">
                <a:solidFill>
                  <a:srgbClr val="EB4E1F"/>
                </a:solidFill>
                <a:effectLst/>
                <a:latin typeface="Arial" panose="020B0604020202020204" pitchFamily="34" charset="0"/>
              </a:rPr>
              <a:t>Bidirectional Iterators</a:t>
            </a:r>
            <a:r>
              <a:rPr lang="en-US" dirty="0">
                <a:effectLst/>
                <a:latin typeface="Arial" panose="020B0604020202020204" pitchFamily="34" charset="0"/>
              </a:rPr>
              <a:t>: </a:t>
            </a:r>
          </a:p>
          <a:p>
            <a:pPr lvl="1"/>
            <a:r>
              <a:rPr lang="en-US" dirty="0">
                <a:effectLst/>
                <a:latin typeface="Arial" panose="020B0604020202020204" pitchFamily="34" charset="0"/>
              </a:rPr>
              <a:t>They have all the features of </a:t>
            </a:r>
            <a:r>
              <a:rPr lang="en-US" dirty="0">
                <a:solidFill>
                  <a:srgbClr val="EB4E1F"/>
                </a:solidFill>
                <a:effectLst/>
                <a:latin typeface="Arial" panose="020B0604020202020204" pitchFamily="34" charset="0"/>
              </a:rPr>
              <a:t>forward iterators </a:t>
            </a:r>
            <a:r>
              <a:rPr lang="en-US" dirty="0">
                <a:effectLst/>
                <a:latin typeface="Arial" panose="020B0604020202020204" pitchFamily="34" charset="0"/>
              </a:rPr>
              <a:t>along with the fact that they overcome the drawback of </a:t>
            </a:r>
            <a:r>
              <a:rPr lang="en-US" dirty="0">
                <a:solidFill>
                  <a:srgbClr val="EB4E1F"/>
                </a:solidFill>
                <a:effectLst/>
                <a:latin typeface="Arial" panose="020B0604020202020204" pitchFamily="34" charset="0"/>
              </a:rPr>
              <a:t>forward iterators</a:t>
            </a:r>
            <a:r>
              <a:rPr lang="en-US" dirty="0">
                <a:effectLst/>
                <a:latin typeface="Arial" panose="020B0604020202020204" pitchFamily="34" charset="0"/>
              </a:rPr>
              <a:t>, as they can move in both the directions, that is why their name is bidirectional. </a:t>
            </a:r>
          </a:p>
          <a:p>
            <a:r>
              <a:rPr lang="en-US" dirty="0">
                <a:effectLst/>
                <a:latin typeface="Arial" panose="020B0604020202020204" pitchFamily="34" charset="0"/>
              </a:rPr>
              <a:t>5. </a:t>
            </a:r>
            <a:r>
              <a:rPr lang="en-US" b="1" dirty="0">
                <a:solidFill>
                  <a:srgbClr val="EB4E1F"/>
                </a:solidFill>
                <a:effectLst/>
                <a:latin typeface="Arial" panose="020B0604020202020204" pitchFamily="34" charset="0"/>
              </a:rPr>
              <a:t>Random-Access Iterators</a:t>
            </a:r>
            <a:r>
              <a:rPr lang="en-US" dirty="0">
                <a:effectLst/>
                <a:latin typeface="Arial" panose="020B0604020202020204" pitchFamily="34" charset="0"/>
              </a:rPr>
              <a:t>: </a:t>
            </a:r>
          </a:p>
          <a:p>
            <a:pPr lvl="1"/>
            <a:r>
              <a:rPr lang="en-US" dirty="0">
                <a:effectLst/>
                <a:latin typeface="Arial" panose="020B0604020202020204" pitchFamily="34" charset="0"/>
              </a:rPr>
              <a:t>They are the most powerful iterators. They are not limited to moving sequentially, as their name suggests, they can randomly access any element inside the container. They are the ones whose functionality is same as pointers. </a:t>
            </a:r>
          </a:p>
          <a:p>
            <a:endParaRPr lang="en-US" dirty="0"/>
          </a:p>
        </p:txBody>
      </p:sp>
    </p:spTree>
    <p:extLst>
      <p:ext uri="{BB962C8B-B14F-4D97-AF65-F5344CB8AC3E}">
        <p14:creationId xmlns:p14="http://schemas.microsoft.com/office/powerpoint/2010/main" val="17511023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AE5C-D245-CA99-0E61-E714FC148034}"/>
              </a:ext>
            </a:extLst>
          </p:cNvPr>
          <p:cNvSpPr>
            <a:spLocks noGrp="1"/>
          </p:cNvSpPr>
          <p:nvPr>
            <p:ph type="title"/>
          </p:nvPr>
        </p:nvSpPr>
        <p:spPr/>
        <p:txBody>
          <a:bodyPr/>
          <a:lstStyle/>
          <a:p>
            <a:r>
              <a:rPr lang="en-US" dirty="0"/>
              <a:t>Display elements with an iterator</a:t>
            </a:r>
          </a:p>
        </p:txBody>
      </p:sp>
      <p:sp>
        <p:nvSpPr>
          <p:cNvPr id="3" name="Content Placeholder 2">
            <a:extLst>
              <a:ext uri="{FF2B5EF4-FFF2-40B4-BE49-F238E27FC236}">
                <a16:creationId xmlns:a16="http://schemas.microsoft.com/office/drawing/2014/main" id="{0DBBDC5E-C5DD-35F2-91C1-3A8C98A8CF41}"/>
              </a:ext>
            </a:extLst>
          </p:cNvPr>
          <p:cNvSpPr>
            <a:spLocks noGrp="1"/>
          </p:cNvSpPr>
          <p:nvPr>
            <p:ph idx="1"/>
          </p:nvPr>
        </p:nvSpPr>
        <p:spPr>
          <a:xfrm>
            <a:off x="812800" y="1485900"/>
            <a:ext cx="10566400" cy="3886200"/>
          </a:xfrm>
        </p:spPr>
        <p:txBody>
          <a:bodyPr/>
          <a:lstStyle/>
          <a:p>
            <a:pPr marL="0" indent="0">
              <a:buNone/>
            </a:pPr>
            <a:r>
              <a:rPr lang="en-US" dirty="0">
                <a:solidFill>
                  <a:srgbClr val="2E0D6E"/>
                </a:solidFill>
                <a:latin typeface="Menlo" panose="020B0609030804020204" pitchFamily="49" charset="0"/>
              </a:rPr>
              <a:t>	// Create a vector</a:t>
            </a:r>
            <a:r>
              <a:rPr lang="en-US" dirty="0">
                <a:solidFill>
                  <a:srgbClr val="2E0D6E"/>
                </a:solidFill>
                <a:effectLst/>
                <a:latin typeface="Menlo" panose="020B0609030804020204" pitchFamily="49" charset="0"/>
              </a:rPr>
              <a:t>    </a:t>
            </a:r>
          </a:p>
          <a:p>
            <a:pPr marL="0" indent="0">
              <a:buNone/>
            </a:pPr>
            <a:r>
              <a:rPr lang="en-US" dirty="0">
                <a:solidFill>
                  <a:srgbClr val="2E0D6E"/>
                </a:solidFill>
                <a:effectLst/>
                <a:latin typeface="Menlo" panose="020B0609030804020204" pitchFamily="49" charset="0"/>
              </a:rPr>
              <a:t>	vector</a:t>
            </a:r>
            <a:r>
              <a:rPr lang="en-US" dirty="0">
                <a:solidFill>
                  <a:srgbClr val="000000"/>
                </a:solidFill>
                <a:effectLst/>
                <a:latin typeface="Menlo" panose="020B0609030804020204" pitchFamily="49" charset="0"/>
              </a:rPr>
              <a:t>&lt;</a:t>
            </a:r>
            <a:r>
              <a:rPr lang="en-US" b="1" dirty="0">
                <a:solidFill>
                  <a:srgbClr val="000000"/>
                </a:solidFill>
                <a:effectLst/>
                <a:latin typeface="Menlo" panose="020B0609030804020204" pitchFamily="49" charset="0"/>
              </a:rPr>
              <a:t>int</a:t>
            </a:r>
            <a:r>
              <a:rPr lang="en-US" dirty="0">
                <a:solidFill>
                  <a:srgbClr val="000000"/>
                </a:solidFill>
                <a:effectLst/>
                <a:latin typeface="Menlo" panose="020B0609030804020204" pitchFamily="49" charset="0"/>
              </a:rPr>
              <a:t>&gt; v = { </a:t>
            </a:r>
            <a:r>
              <a:rPr lang="en-US" dirty="0">
                <a:solidFill>
                  <a:srgbClr val="000BFF"/>
                </a:solidFill>
                <a:effectLst/>
                <a:latin typeface="Menlo" panose="020B0609030804020204" pitchFamily="49" charset="0"/>
              </a:rPr>
              <a:t>1</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2</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3</a:t>
            </a: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Declaring an iterator</a:t>
            </a:r>
          </a:p>
          <a:p>
            <a:pPr marL="0" indent="0">
              <a:buNone/>
            </a:pPr>
            <a:r>
              <a:rPr lang="en-US" dirty="0">
                <a:solidFill>
                  <a:srgbClr val="000000"/>
                </a:solidFill>
                <a:effectLst/>
                <a:latin typeface="Menlo" panose="020B0609030804020204" pitchFamily="49" charset="0"/>
              </a:rPr>
              <a:t>    </a:t>
            </a:r>
            <a:r>
              <a:rPr lang="en-US" dirty="0">
                <a:solidFill>
                  <a:srgbClr val="2E0D6E"/>
                </a:solidFill>
                <a:effectLst/>
                <a:latin typeface="Menlo" panose="020B0609030804020204" pitchFamily="49" charset="0"/>
              </a:rPr>
              <a:t>vector</a:t>
            </a:r>
            <a:r>
              <a:rPr lang="en-US" dirty="0">
                <a:solidFill>
                  <a:srgbClr val="000000"/>
                </a:solidFill>
                <a:effectLst/>
                <a:latin typeface="Menlo" panose="020B0609030804020204" pitchFamily="49" charset="0"/>
              </a:rPr>
              <a:t>&lt;</a:t>
            </a:r>
            <a:r>
              <a:rPr lang="en-US" b="1" dirty="0">
                <a:solidFill>
                  <a:srgbClr val="2E0D6E"/>
                </a:solidFill>
                <a:effectLst/>
                <a:latin typeface="Menlo" panose="020B0609030804020204" pitchFamily="49" charset="0"/>
              </a:rPr>
              <a:t>int</a:t>
            </a:r>
            <a:r>
              <a:rPr lang="en-US" dirty="0">
                <a:solidFill>
                  <a:srgbClr val="000000"/>
                </a:solidFill>
                <a:effectLst/>
                <a:latin typeface="Menlo" panose="020B0609030804020204" pitchFamily="49" charset="0"/>
              </a:rPr>
              <a:t>&gt;::</a:t>
            </a:r>
            <a:r>
              <a:rPr lang="en-US" dirty="0">
                <a:solidFill>
                  <a:srgbClr val="2E0D6E"/>
                </a:solidFill>
                <a:effectLst/>
                <a:latin typeface="Menlo" panose="020B0609030804020204" pitchFamily="49" charset="0"/>
              </a:rPr>
              <a:t>iterator</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endParaRPr lang="en-US" dirty="0">
              <a:solidFill>
                <a:srgbClr val="2E0D6E"/>
              </a:solidFill>
              <a:effectLst/>
              <a:latin typeface="Menlo" panose="020B0609030804020204" pitchFamily="49" charset="0"/>
            </a:endParaRPr>
          </a:p>
          <a:p>
            <a:pPr marL="0" indent="0">
              <a:buNone/>
            </a:pPr>
            <a:r>
              <a:rPr lang="en-US" dirty="0">
                <a:solidFill>
                  <a:srgbClr val="000000"/>
                </a:solidFill>
                <a:effectLst/>
                <a:latin typeface="Menlo" panose="020B0609030804020204" pitchFamily="49" charset="0"/>
              </a:rPr>
              <a:t>    </a:t>
            </a:r>
          </a:p>
          <a:p>
            <a:pPr marL="0" indent="0">
              <a:buNone/>
            </a:pPr>
            <a:r>
              <a:rPr lang="en-US" dirty="0">
                <a:solidFill>
                  <a:srgbClr val="56606B"/>
                </a:solidFill>
                <a:effectLst/>
                <a:latin typeface="Menlo" panose="020B0609030804020204" pitchFamily="49" charset="0"/>
              </a:rPr>
              <a:t>	// Accessing the elements using iterators</a:t>
            </a:r>
          </a:p>
          <a:p>
            <a:pPr marL="0" indent="0">
              <a:buNone/>
            </a:pPr>
            <a:endParaRPr lang="en-US" dirty="0">
              <a:solidFill>
                <a:srgbClr val="56606B"/>
              </a:solidFill>
              <a:effectLst/>
              <a:latin typeface="Menlo" panose="020B0609030804020204" pitchFamily="49" charset="0"/>
            </a:endParaRPr>
          </a:p>
          <a:p>
            <a:pPr marL="0" indent="0">
              <a:buNone/>
            </a:pPr>
            <a:r>
              <a:rPr lang="en-US" dirty="0">
                <a:solidFill>
                  <a:srgbClr val="000000"/>
                </a:solidFill>
                <a:effectLst/>
                <a:latin typeface="Menlo" panose="020B0609030804020204" pitchFamily="49" charset="0"/>
              </a:rPr>
              <a:t>    </a:t>
            </a:r>
            <a:r>
              <a:rPr lang="en-US" b="1" dirty="0">
                <a:solidFill>
                  <a:srgbClr val="000000"/>
                </a:solidFill>
                <a:effectLst/>
                <a:latin typeface="Menlo" panose="020B0609030804020204" pitchFamily="49" charset="0"/>
              </a:rPr>
              <a:t>for</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begin</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end</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r>
              <a:rPr lang="en-US" dirty="0" err="1">
                <a:solidFill>
                  <a:srgbClr val="5C2699"/>
                </a:solidFill>
                <a:effectLst/>
                <a:latin typeface="Menlo" panose="020B0609030804020204" pitchFamily="49" charset="0"/>
              </a:rPr>
              <a:t>cout</a:t>
            </a:r>
            <a:r>
              <a:rPr lang="en-US" dirty="0">
                <a:solidFill>
                  <a:srgbClr val="000000"/>
                </a:solidFill>
                <a:effectLst/>
                <a:latin typeface="Menlo" panose="020B0609030804020204" pitchFamily="49" charset="0"/>
              </a:rPr>
              <a:t> &lt;&lt;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&lt;&lt; </a:t>
            </a:r>
            <a:r>
              <a:rPr lang="en-US" dirty="0">
                <a:solidFill>
                  <a:srgbClr val="BA0011"/>
                </a:solidFill>
                <a:effectLst/>
                <a:latin typeface="Menlo" panose="020B0609030804020204" pitchFamily="49" charset="0"/>
              </a:rPr>
              <a:t>" "</a:t>
            </a:r>
            <a:r>
              <a:rPr lang="en-US" dirty="0">
                <a:solidFill>
                  <a:srgbClr val="000000"/>
                </a:solidFill>
                <a:effectLst/>
                <a:latin typeface="Menlo" panose="020B0609030804020204" pitchFamily="49" charset="0"/>
              </a:rPr>
              <a:t>;</a:t>
            </a:r>
          </a:p>
          <a:p>
            <a:pPr marL="0" indent="0">
              <a:buNone/>
            </a:pPr>
            <a:r>
              <a:rPr lang="en-US" dirty="0">
                <a:solidFill>
                  <a:srgbClr val="000000"/>
                </a:solidFill>
                <a:effectLst/>
                <a:latin typeface="Menlo" panose="020B0609030804020204" pitchFamily="49" charset="0"/>
              </a:rPr>
              <a:t>    }</a:t>
            </a:r>
          </a:p>
          <a:p>
            <a:endParaRPr lang="en-US" dirty="0"/>
          </a:p>
        </p:txBody>
      </p:sp>
    </p:spTree>
    <p:extLst>
      <p:ext uri="{BB962C8B-B14F-4D97-AF65-F5344CB8AC3E}">
        <p14:creationId xmlns:p14="http://schemas.microsoft.com/office/powerpoint/2010/main" val="22480230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9DC4-AFAA-E47C-7840-9839C788883F}"/>
              </a:ext>
            </a:extLst>
          </p:cNvPr>
          <p:cNvSpPr>
            <a:spLocks noGrp="1"/>
          </p:cNvSpPr>
          <p:nvPr>
            <p:ph type="title"/>
          </p:nvPr>
        </p:nvSpPr>
        <p:spPr/>
        <p:txBody>
          <a:bodyPr/>
          <a:lstStyle/>
          <a:p>
            <a:r>
              <a:rPr lang="en-US" dirty="0"/>
              <a:t>Insert an element at any point</a:t>
            </a:r>
          </a:p>
        </p:txBody>
      </p:sp>
      <p:sp>
        <p:nvSpPr>
          <p:cNvPr id="3" name="Content Placeholder 2">
            <a:extLst>
              <a:ext uri="{FF2B5EF4-FFF2-40B4-BE49-F238E27FC236}">
                <a16:creationId xmlns:a16="http://schemas.microsoft.com/office/drawing/2014/main" id="{DC4057C2-C38D-A8D9-932F-B3F0E4C2C2BE}"/>
              </a:ext>
            </a:extLst>
          </p:cNvPr>
          <p:cNvSpPr>
            <a:spLocks noGrp="1"/>
          </p:cNvSpPr>
          <p:nvPr>
            <p:ph idx="1"/>
          </p:nvPr>
        </p:nvSpPr>
        <p:spPr/>
        <p:txBody>
          <a:bodyPr/>
          <a:lstStyle/>
          <a:p>
            <a:pPr marL="0" indent="0">
              <a:buNone/>
            </a:pPr>
            <a:r>
              <a:rPr lang="en-US" b="1" dirty="0">
                <a:solidFill>
                  <a:srgbClr val="000000"/>
                </a:solidFill>
                <a:effectLst/>
                <a:latin typeface="Menlo" panose="020B0609030804020204" pitchFamily="49" charset="0"/>
              </a:rPr>
              <a:t>for</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begin</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end</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r>
              <a:rPr lang="en-US" b="1" dirty="0">
                <a:solidFill>
                  <a:srgbClr val="000000"/>
                </a:solidFill>
                <a:effectLst/>
                <a:latin typeface="Menlo" panose="020B0609030804020204" pitchFamily="49" charset="0"/>
              </a:rPr>
              <a:t>if</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begin</a:t>
            </a: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insert</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a:t>
            </a:r>
            <a:r>
              <a:rPr lang="en-US" dirty="0">
                <a:solidFill>
                  <a:srgbClr val="000BFF"/>
                </a:solidFill>
                <a:effectLst/>
                <a:latin typeface="Menlo" panose="020B0609030804020204" pitchFamily="49" charset="0"/>
              </a:rPr>
              <a:t>5</a:t>
            </a:r>
            <a:r>
              <a:rPr lang="en-US" dirty="0">
                <a:solidFill>
                  <a:srgbClr val="000000"/>
                </a:solidFill>
                <a:effectLst/>
                <a:latin typeface="Menlo" panose="020B0609030804020204" pitchFamily="49" charset="0"/>
              </a:rPr>
              <a:t>);</a:t>
            </a:r>
          </a:p>
          <a:p>
            <a:pPr marL="0" indent="0">
              <a:buNone/>
            </a:pPr>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inserting 5 at the beginning of v</a:t>
            </a:r>
          </a:p>
          <a:p>
            <a:pPr marL="0" indent="0">
              <a:buNone/>
            </a:pP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p>
          <a:p>
            <a:endParaRPr lang="en-US" dirty="0"/>
          </a:p>
        </p:txBody>
      </p:sp>
    </p:spTree>
    <p:extLst>
      <p:ext uri="{BB962C8B-B14F-4D97-AF65-F5344CB8AC3E}">
        <p14:creationId xmlns:p14="http://schemas.microsoft.com/office/powerpoint/2010/main" val="42029146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48DF-BB32-EF25-EE42-714673318CB1}"/>
              </a:ext>
            </a:extLst>
          </p:cNvPr>
          <p:cNvSpPr>
            <a:spLocks noGrp="1"/>
          </p:cNvSpPr>
          <p:nvPr>
            <p:ph type="title"/>
          </p:nvPr>
        </p:nvSpPr>
        <p:spPr/>
        <p:txBody>
          <a:bodyPr/>
          <a:lstStyle/>
          <a:p>
            <a:r>
              <a:rPr lang="en-US" dirty="0"/>
              <a:t>Deleting an element at any point</a:t>
            </a:r>
          </a:p>
        </p:txBody>
      </p:sp>
      <p:sp>
        <p:nvSpPr>
          <p:cNvPr id="3" name="Content Placeholder 2">
            <a:extLst>
              <a:ext uri="{FF2B5EF4-FFF2-40B4-BE49-F238E27FC236}">
                <a16:creationId xmlns:a16="http://schemas.microsoft.com/office/drawing/2014/main" id="{4E7BF8AE-15F1-74D1-EFA9-534A36648150}"/>
              </a:ext>
            </a:extLst>
          </p:cNvPr>
          <p:cNvSpPr>
            <a:spLocks noGrp="1"/>
          </p:cNvSpPr>
          <p:nvPr>
            <p:ph idx="1"/>
          </p:nvPr>
        </p:nvSpPr>
        <p:spPr/>
        <p:txBody>
          <a:bodyPr/>
          <a:lstStyle/>
          <a:p>
            <a:pPr marL="0" indent="0">
              <a:buNone/>
            </a:pPr>
            <a:r>
              <a:rPr lang="en-US" b="1" dirty="0">
                <a:solidFill>
                  <a:srgbClr val="000000"/>
                </a:solidFill>
                <a:effectLst/>
                <a:latin typeface="Menlo" panose="020B0609030804020204" pitchFamily="49" charset="0"/>
              </a:rPr>
              <a:t>for</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begin</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end</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r>
              <a:rPr lang="en-US" b="1" dirty="0">
                <a:solidFill>
                  <a:srgbClr val="000000"/>
                </a:solidFill>
                <a:effectLst/>
                <a:latin typeface="Menlo" panose="020B0609030804020204" pitchFamily="49" charset="0"/>
              </a:rPr>
              <a:t>if</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begin</a:t>
            </a:r>
            <a:r>
              <a:rPr lang="en-US" dirty="0">
                <a:solidFill>
                  <a:srgbClr val="000000"/>
                </a:solidFill>
                <a:effectLst/>
                <a:latin typeface="Menlo" panose="020B0609030804020204" pitchFamily="49" charset="0"/>
              </a:rPr>
              <a:t>() + </a:t>
            </a:r>
            <a:r>
              <a:rPr lang="en-US" dirty="0">
                <a:solidFill>
                  <a:srgbClr val="000BFF"/>
                </a:solidFill>
                <a:effectLst/>
                <a:latin typeface="Menlo" panose="020B0609030804020204" pitchFamily="49" charset="0"/>
              </a:rPr>
              <a:t>1</a:t>
            </a: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v.</a:t>
            </a:r>
            <a:r>
              <a:rPr lang="en-US" dirty="0" err="1">
                <a:solidFill>
                  <a:srgbClr val="5C2699"/>
                </a:solidFill>
                <a:effectLst/>
                <a:latin typeface="Menlo" panose="020B0609030804020204" pitchFamily="49" charset="0"/>
              </a:rPr>
              <a:t>erase</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pPr marL="0" indent="0">
              <a:buNone/>
            </a:pPr>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a:t>
            </a:r>
            <a:r>
              <a:rPr lang="en-US" dirty="0" err="1">
                <a:solidFill>
                  <a:srgbClr val="56606B"/>
                </a:solidFill>
                <a:effectLst/>
                <a:latin typeface="Menlo" panose="020B0609030804020204" pitchFamily="49" charset="0"/>
              </a:rPr>
              <a:t>i</a:t>
            </a:r>
            <a:r>
              <a:rPr lang="en-US" dirty="0">
                <a:solidFill>
                  <a:srgbClr val="56606B"/>
                </a:solidFill>
                <a:effectLst/>
                <a:latin typeface="Menlo" panose="020B0609030804020204" pitchFamily="49" charset="0"/>
              </a:rPr>
              <a:t> now points to the element after the</a:t>
            </a:r>
          </a:p>
          <a:p>
            <a:pPr marL="0" indent="0">
              <a:buNone/>
            </a:pPr>
            <a:r>
              <a:rPr lang="en-US" dirty="0">
                <a:solidFill>
                  <a:srgbClr val="000000"/>
                </a:solidFill>
                <a:effectLst/>
                <a:latin typeface="Menlo" panose="020B0609030804020204" pitchFamily="49" charset="0"/>
              </a:rPr>
              <a:t>            </a:t>
            </a:r>
            <a:r>
              <a:rPr lang="en-US" dirty="0">
                <a:solidFill>
                  <a:srgbClr val="56606B"/>
                </a:solidFill>
                <a:effectLst/>
                <a:latin typeface="Menlo" panose="020B0609030804020204" pitchFamily="49" charset="0"/>
              </a:rPr>
              <a:t>// deleted element</a:t>
            </a:r>
          </a:p>
          <a:p>
            <a:pPr marL="0" indent="0">
              <a:buNone/>
            </a:pPr>
            <a:r>
              <a:rPr lang="en-US" dirty="0">
                <a:solidFill>
                  <a:srgbClr val="000000"/>
                </a:solidFill>
                <a:effectLst/>
                <a:latin typeface="Menlo" panose="020B0609030804020204" pitchFamily="49" charset="0"/>
              </a:rPr>
              <a:t>        }</a:t>
            </a:r>
          </a:p>
          <a:p>
            <a:pPr marL="0" indent="0">
              <a:buNone/>
            </a:pPr>
            <a:r>
              <a:rPr lang="en-US" dirty="0">
                <a:solidFill>
                  <a:srgbClr val="000000"/>
                </a:solidFill>
                <a:effectLst/>
                <a:latin typeface="Menlo" panose="020B0609030804020204" pitchFamily="49" charset="0"/>
              </a:rPr>
              <a:t>    }</a:t>
            </a:r>
          </a:p>
          <a:p>
            <a:endParaRPr lang="en-US" dirty="0"/>
          </a:p>
        </p:txBody>
      </p:sp>
    </p:spTree>
    <p:extLst>
      <p:ext uri="{BB962C8B-B14F-4D97-AF65-F5344CB8AC3E}">
        <p14:creationId xmlns:p14="http://schemas.microsoft.com/office/powerpoint/2010/main" val="42258959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B806-06F9-A065-ED48-4DA4D91DBF66}"/>
              </a:ext>
            </a:extLst>
          </p:cNvPr>
          <p:cNvSpPr>
            <a:spLocks noGrp="1"/>
          </p:cNvSpPr>
          <p:nvPr>
            <p:ph type="title"/>
          </p:nvPr>
        </p:nvSpPr>
        <p:spPr>
          <a:xfrm>
            <a:off x="812800" y="762000"/>
            <a:ext cx="10566400" cy="685800"/>
          </a:xfrm>
        </p:spPr>
        <p:txBody>
          <a:bodyPr wrap="square" anchor="t">
            <a:normAutofit/>
          </a:bodyPr>
          <a:lstStyle/>
          <a:p>
            <a:r>
              <a:rPr lang="en-US" dirty="0"/>
              <a:t>Iterators in detail</a:t>
            </a:r>
          </a:p>
        </p:txBody>
      </p:sp>
      <p:pic>
        <p:nvPicPr>
          <p:cNvPr id="4" name="Picture 3" descr="A diagram of a system&#10;&#10;Description automatically generated">
            <a:extLst>
              <a:ext uri="{FF2B5EF4-FFF2-40B4-BE49-F238E27FC236}">
                <a16:creationId xmlns:a16="http://schemas.microsoft.com/office/drawing/2014/main" id="{C762458A-A144-BE2F-2ACC-C32F466300F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286001" y="1828800"/>
            <a:ext cx="7619998" cy="3886200"/>
          </a:xfrm>
          <a:prstGeom prst="rect">
            <a:avLst/>
          </a:prstGeom>
          <a:noFill/>
        </p:spPr>
      </p:pic>
    </p:spTree>
    <p:extLst>
      <p:ext uri="{BB962C8B-B14F-4D97-AF65-F5344CB8AC3E}">
        <p14:creationId xmlns:p14="http://schemas.microsoft.com/office/powerpoint/2010/main" val="260442530"/>
      </p:ext>
    </p:extLst>
  </p:cSld>
  <p:clrMapOvr>
    <a:masterClrMapping/>
  </p:clrMapOvr>
  <p:transition>
    <p:fade/>
  </p:transition>
</p:sld>
</file>

<file path=ppt/theme/theme1.xml><?xml version="1.0" encoding="utf-8"?>
<a:theme xmlns:a="http://schemas.openxmlformats.org/drawingml/2006/main" name="IS and 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64" charset="0"/>
            <a:ea typeface="Osaka"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64" charset="0"/>
            <a:ea typeface="Osaka" pitchFamily="-64" charset="-128"/>
          </a:defRPr>
        </a:defPPr>
      </a:lstStyle>
    </a:lnDef>
    <a:txDef>
      <a:spPr>
        <a:noFill/>
      </a:spPr>
      <a:bodyPr wrap="square" rtlCol="0">
        <a:spAutoFit/>
      </a:bodyPr>
      <a:lstStyle>
        <a:defPPr>
          <a:defRPr sz="1600" dirty="0" smtClean="0">
            <a:latin typeface="+mn-lt"/>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S and T Theme" id="{79BA2A39-EFE9-4FDA-938F-E33E51A20145}" vid="{B80829E0-25F2-42FB-8ACD-E75D2420459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 and T Theme</Template>
  <TotalTime>50981</TotalTime>
  <Words>1994</Words>
  <Application>Microsoft Macintosh PowerPoint</Application>
  <PresentationFormat>Widescreen</PresentationFormat>
  <Paragraphs>260</Paragraphs>
  <Slides>31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-apple-system-font</vt:lpstr>
      <vt:lpstr>Arial</vt:lpstr>
      <vt:lpstr>Calibri</vt:lpstr>
      <vt:lpstr>Helvetica</vt:lpstr>
      <vt:lpstr>inter-regular</vt:lpstr>
      <vt:lpstr>Menlo</vt:lpstr>
      <vt:lpstr>Roboto</vt:lpstr>
      <vt:lpstr>Times</vt:lpstr>
      <vt:lpstr>Wingdings</vt:lpstr>
      <vt:lpstr>IS and T Theme</vt:lpstr>
      <vt:lpstr>Custom Design</vt:lpstr>
      <vt:lpstr>Linked List variations and applications Week 4</vt:lpstr>
      <vt:lpstr>Usage of Iterators to navigate through the linked list</vt:lpstr>
      <vt:lpstr>Basic operations needed - Iterator</vt:lpstr>
      <vt:lpstr>Types of Iterators</vt:lpstr>
      <vt:lpstr>Types of Iterators – Cont’d</vt:lpstr>
      <vt:lpstr>Display elements with an iterator</vt:lpstr>
      <vt:lpstr>Insert an element at any point</vt:lpstr>
      <vt:lpstr>Deleting an element at any point</vt:lpstr>
      <vt:lpstr>Iterators in detail</vt:lpstr>
      <vt:lpstr>Input Iterators</vt:lpstr>
      <vt:lpstr>Properties of Input Iterators</vt:lpstr>
      <vt:lpstr>Properties of Input Iterators – cont’d</vt:lpstr>
      <vt:lpstr>PowerPoint Presentation</vt:lpstr>
      <vt:lpstr>Output Iterators  </vt:lpstr>
      <vt:lpstr>Properties of Output Iterator</vt:lpstr>
      <vt:lpstr>Properties of Output Iterator – Cont’d</vt:lpstr>
      <vt:lpstr>Forward Iterators  </vt:lpstr>
      <vt:lpstr>Bidirectional Iterators  </vt:lpstr>
      <vt:lpstr>Random Access Iterators</vt:lpstr>
      <vt:lpstr>Properties of Random-Access Iterators</vt:lpstr>
      <vt:lpstr>PowerPoint Presentation</vt:lpstr>
      <vt:lpstr>PowerPoint Presentation</vt:lpstr>
      <vt:lpstr>Implement a custom iterator</vt:lpstr>
      <vt:lpstr>PowerPoint Presentation</vt:lpstr>
      <vt:lpstr>PowerPoint Presentation</vt:lpstr>
      <vt:lpstr>PowerPoint Presentation</vt:lpstr>
      <vt:lpstr>PowerPoint Presentation</vt:lpstr>
      <vt:lpstr>Circular Linked List</vt:lpstr>
      <vt:lpstr>Applications of Circular Linked List</vt:lpstr>
      <vt:lpstr>Missed concepts</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Part 1</dc:title>
  <dc:creator>Gregor, Brian</dc:creator>
  <cp:lastModifiedBy>Jayantha Kumara, Ph.D.</cp:lastModifiedBy>
  <cp:revision>665</cp:revision>
  <dcterms:created xsi:type="dcterms:W3CDTF">2016-09-19T16:42:28Z</dcterms:created>
  <dcterms:modified xsi:type="dcterms:W3CDTF">2024-02-06T05:34:01Z</dcterms:modified>
</cp:coreProperties>
</file>