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9" r:id="rId31"/>
    <p:sldId id="285" r:id="rId32"/>
    <p:sldId id="286" r:id="rId33"/>
    <p:sldId id="287" r:id="rId34"/>
    <p:sldId id="288" r:id="rId35"/>
    <p:sldId id="283" r:id="rId3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A2"/>
    <a:srgbClr val="7E43B9"/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1/24/24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E8E32-192F-8326-59C2-74437DC7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649220"/>
            <a:ext cx="10566400" cy="2245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20225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599DB-F2BA-C6A5-E0CD-39584497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71754"/>
            <a:ext cx="11950700" cy="5019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43258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28B5BFD-BC41-245A-03FE-81796D9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9B33D-1751-961E-68AF-95BAA3C6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094485"/>
            <a:ext cx="10566400" cy="3354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6232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1ACAC8-0B51-C929-6C80-260532E7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9" y="373063"/>
            <a:ext cx="7684642" cy="641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9181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F5A2-DECA-6FD5-BAE6-67DDFF91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an easy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7DD0-52DD-92DA-00CD-41AF36A6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STL in C++</a:t>
            </a:r>
          </a:p>
          <a:p>
            <a:r>
              <a:rPr lang="en-US" dirty="0"/>
              <a:t>But we do not use it in the first part of this lecture series</a:t>
            </a:r>
          </a:p>
          <a:p>
            <a:pPr lvl="1"/>
            <a:r>
              <a:rPr lang="en-US" dirty="0"/>
              <a:t>We want to learn the underline data structure for real</a:t>
            </a:r>
          </a:p>
          <a:p>
            <a:pPr lvl="1"/>
            <a:r>
              <a:rPr lang="en-US" dirty="0"/>
              <a:t>No abstractions please! I want to know the truth.</a:t>
            </a:r>
          </a:p>
          <a:p>
            <a:r>
              <a:rPr lang="en-US" dirty="0"/>
              <a:t>Once we learn the concept, we can use STL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34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E40961-B585-FE85-EB38-040EC089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68" y="373063"/>
            <a:ext cx="5566463" cy="641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25948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AC76-D21B-5416-D808-04FB2AFA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8FF2-87B8-8555-0AFA-904A0E15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Function Call Management: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Stacks are used to manage function calls in programming languages. When a function is called, its local variables and the return address are pushed onto the stack.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Expression Evaluation: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Stacks are useful in evaluating expressions, especially in converting infix expressions to postfix or prefix form.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Undo Mechanisms: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Stacks are employed in applications with undo mechanisms, where the last action can be easily reversed by popping it from the stack.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Backtracking Algorithms: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Backtracking algorithms often use stacks to keep track of the path taken and revert to previous decisions when needed.</a:t>
            </a:r>
            <a:endParaRPr lang="en-US" sz="20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27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C950-8B1B-9041-FADE-DFDC6F59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Queue - FIFO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D7D4-24C5-BA9C-46D2-C1852C8D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3" y="1828800"/>
            <a:ext cx="9478533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8467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F061A3-927F-5D58-8C36-D4C12E1B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26" y="373063"/>
            <a:ext cx="5598548" cy="641667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FF39EE-FFD8-7F08-F129-6D1E854A7165}"/>
              </a:ext>
            </a:extLst>
          </p:cNvPr>
          <p:cNvSpPr/>
          <p:nvPr/>
        </p:nvSpPr>
        <p:spPr>
          <a:xfrm>
            <a:off x="9183646" y="890340"/>
            <a:ext cx="25506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Not yet!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" name="Graphic 8" descr="Sunglasses face outline with solid fill">
            <a:extLst>
              <a:ext uri="{FF2B5EF4-FFF2-40B4-BE49-F238E27FC236}">
                <a16:creationId xmlns:a16="http://schemas.microsoft.com/office/drawing/2014/main" id="{75F0200B-541D-DE7B-9568-139577F39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6297" y="17106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15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FC6-B35E-113F-D072-8EF3D991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25E8-58F4-2DFF-0D41-40D644EF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components are the same as LinkedList and hence jump over them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Constructors and destructor</a:t>
            </a:r>
          </a:p>
          <a:p>
            <a:r>
              <a:rPr lang="en-US" dirty="0"/>
              <a:t>We only concern about queue specific operations</a:t>
            </a:r>
          </a:p>
        </p:txBody>
      </p:sp>
    </p:spTree>
    <p:extLst>
      <p:ext uri="{BB962C8B-B14F-4D97-AF65-F5344CB8AC3E}">
        <p14:creationId xmlns:p14="http://schemas.microsoft.com/office/powerpoint/2010/main" val="17826594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  <a:p>
            <a:pPr lvl="1"/>
            <a:r>
              <a:rPr lang="en-US" dirty="0"/>
              <a:t>List (Linked List)</a:t>
            </a:r>
          </a:p>
          <a:p>
            <a:pPr lvl="2"/>
            <a:r>
              <a:rPr lang="en-US" dirty="0"/>
              <a:t>Simple linked list</a:t>
            </a:r>
          </a:p>
          <a:p>
            <a:pPr lvl="2"/>
            <a:r>
              <a:rPr lang="en-US" dirty="0"/>
              <a:t>Doubly linked list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Stack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Queue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FIFO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LIFO – Also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4E13A5-E364-D9A6-0B1F-52EA835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84587CAA-BF34-5D07-D260-78007920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754" y="2370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3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8CA9B-5CBC-AFDA-2D5C-75B9E3BB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41" y="373063"/>
            <a:ext cx="7707717" cy="641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55799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74538-4E10-DFF9-5430-D1D7F8CD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1" y="373063"/>
            <a:ext cx="11159437" cy="641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0605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69991-981D-3F33-976D-EE3E1CAF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07433"/>
            <a:ext cx="11950700" cy="534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8060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31987-804C-D557-BE1A-6BF90B61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569972"/>
            <a:ext cx="10566400" cy="2403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0808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C051-6700-7321-7F70-89DDFA22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Same as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BC3CF-B0FF-1C0D-88C9-2EAA5804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37" y="1828800"/>
            <a:ext cx="9090526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6562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CD471-C82F-72C7-1BFE-F99EFBBF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20" y="373063"/>
            <a:ext cx="8148159" cy="641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07461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8DE8-E059-5D3E-921C-E4437E45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E6F-A308-1625-F49D-4D69C034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Task Scheduling:</a:t>
            </a:r>
            <a:endParaRPr lang="en-US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FIFO queues are commonly used in task scheduling algorithms where tasks are executed in the order they are received.</a:t>
            </a:r>
            <a:endParaRPr lang="en-US" sz="24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Breadth-First Search (BFS):</a:t>
            </a:r>
            <a:endParaRPr lang="en-US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BFS traversal in graph algorithms often uses FIFO queues to explore vertices level by level.</a:t>
            </a:r>
            <a:endParaRPr lang="en-US" sz="24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Print Queue:</a:t>
            </a:r>
            <a:endParaRPr lang="en-US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Print jobs are typically managed using FIFO queues to ensure that the first document sent to the printer is the first one printed.</a:t>
            </a:r>
            <a:endParaRPr lang="en-US" sz="24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Data Buffering:</a:t>
            </a:r>
            <a:endParaRPr lang="en-US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FIFO queues are employed in scenarios where data needs to be buffered before processing, such as in communication systems.</a:t>
            </a:r>
            <a:endParaRPr lang="en-US" sz="2400" kern="1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Iskoola Pota" panose="020B05020402040202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76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BD6E-31C3-C084-C570-F831CC44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1185-CEBB-2CE3-9D2C-88B2B15E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Swap two adjacent elements by adjusting only the links (and not the data) using </a:t>
            </a:r>
            <a:r>
              <a:rPr lang="en-US" i="1" dirty="0">
                <a:latin typeface="Helvetica" pitchFamily="2" charset="0"/>
              </a:rPr>
              <a:t>Singly linked list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151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3ADC-2FC5-882A-66F0-0833A322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one use case of Stack to conclude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9165-D6B6-0B0B-87D0-F2388C23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evaluate a </a:t>
            </a:r>
            <a:r>
              <a:rPr lang="en-US" b="1" dirty="0"/>
              <a:t>postfix</a:t>
            </a:r>
            <a:r>
              <a:rPr lang="en-US" dirty="0"/>
              <a:t> expression with a stack</a:t>
            </a:r>
          </a:p>
          <a:p>
            <a:endParaRPr lang="en-US" dirty="0"/>
          </a:p>
          <a:p>
            <a:r>
              <a:rPr lang="en-US" dirty="0"/>
              <a:t>What is a postfix expression?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"2 3 4 * + 5 -"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829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51B-E95D-ED9E-817F-037C12AD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57200"/>
            <a:ext cx="10566400" cy="685800"/>
          </a:xfrm>
        </p:spPr>
        <p:txBody>
          <a:bodyPr/>
          <a:lstStyle/>
          <a:p>
            <a:r>
              <a:rPr lang="en-US" dirty="0"/>
              <a:t>Infix, postfix and prefix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3E3D-BEC4-2BB5-6D72-E07128C8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3886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infix expression is the standard mathematical notation in which operators are written between the operands.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</a:p>
          <a:p>
            <a:pPr lvl="1"/>
            <a:r>
              <a:rPr lang="en-US" dirty="0"/>
              <a:t>3 + 4 * 5</a:t>
            </a:r>
          </a:p>
          <a:p>
            <a:pPr lvl="1"/>
            <a:r>
              <a:rPr lang="en-US" dirty="0"/>
              <a:t>(a + b ) x d</a:t>
            </a:r>
          </a:p>
          <a:p>
            <a:pPr lvl="1"/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postfix notation, also known as Reverse Polish Notation (RPN), the operators come after their operands.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Examples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3 4 5 x + equivalent to 3 + 4 x 5</a:t>
            </a: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prefix notation, the operators precede their operands.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Examples: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+ 3 x 4 5 is equivalent to 3 + 4 x 5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54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B751-15CE-343C-674D-CA88431F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E01F-C833-9A93-E8BC-3E431BEE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fundamental concepts of stacks, their implementation, and how to use them in C++</a:t>
            </a:r>
          </a:p>
          <a:p>
            <a:endParaRPr lang="en-US" dirty="0"/>
          </a:p>
          <a:p>
            <a:r>
              <a:rPr lang="en-US" dirty="0"/>
              <a:t>Can be constructed from LinkedList</a:t>
            </a:r>
          </a:p>
          <a:p>
            <a:r>
              <a:rPr lang="en-US" i="1" dirty="0">
                <a:effectLst/>
                <a:latin typeface="Helvetica" pitchFamily="2" charset="0"/>
              </a:rPr>
              <a:t>A stack is a list with the restriction that insertions and deletions can be performed in only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one position, namely, the end of the list, called the top.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3985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59EF-6922-32E6-2F5D-9972553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Algorithm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2DD2-7E53-2C5F-66AB-4E9EDC9B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Initialize an Empty Stack: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Scan the Postfix Expression from Left to Right: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 Each Symbol: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symbol is an operand, push it onto the stack.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symbol is an operator, pop the required number of operands from the stack, perform the operation, and push the result back onto the stack.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Continue Scanning Until the End of the Expression: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Return the only element in the stack (result)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201258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B573-017D-D902-A904-DF2FE458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BE20-3B87-5040-FAD6-8E349A1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Let's evaluate the postfix expression "2 3 4 * + 5 -":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Scan the expression from left to right: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"2": Push 2 onto the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"3": Push 3 onto the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"4": Push 4 onto the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"*": Pop 3 and 4 (operands), calculate 3 * 4 = 12, and push 12 onto the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"+": Pop 2 and 12 (operands), calculate 2 + 12 = 14, and push 14 onto the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"5": Push 5 onto the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"-": Pop 14 and 5 (operands), calculate 14 - 5 = 9, and push 9 onto the stack.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final result is 9, which is the only element remaining on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918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4AE4-5E34-379D-E0E4-92245C0C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How to program - 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9C0C3-2AEC-FA22-05C0-0E34CEE0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0" y="1828800"/>
            <a:ext cx="10226839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85617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F255-1C7E-4DE1-7E0A-7972D56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DA45-F0AC-F79F-D1BD-1C23878B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evaluation of postfix expressions with STL stack.</a:t>
            </a:r>
          </a:p>
        </p:txBody>
      </p:sp>
    </p:spTree>
    <p:extLst>
      <p:ext uri="{BB962C8B-B14F-4D97-AF65-F5344CB8AC3E}">
        <p14:creationId xmlns:p14="http://schemas.microsoft.com/office/powerpoint/2010/main" val="98691150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A37-2DA0-8142-4BE8-DE874BF2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3EBC-C537-BBE5-9CA6-DC04DD00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29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FB6105-A2FE-29C2-0B80-77D7F221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/>
          <a:lstStyle/>
          <a:p>
            <a:r>
              <a:rPr lang="en-US" dirty="0"/>
              <a:t>Stack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A4129-7025-8FD4-DCDE-D334D4EA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8" y="1828800"/>
            <a:ext cx="9715503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7937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DC3A-5FA7-BC77-EEF4-D475226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Stack – general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FDC93-3DD4-B6AD-7928-B1D268D9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2" y="1828800"/>
            <a:ext cx="5551716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76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F3AF6-DB6A-4687-BEE3-2D0F0543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325707"/>
            <a:ext cx="11950700" cy="451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8511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842BA-3E35-37E2-A381-A1BDD104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42" y="373063"/>
            <a:ext cx="10307915" cy="641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7238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298F6-7DFD-FCDE-10C9-35D7BC09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26938"/>
            <a:ext cx="11950700" cy="5108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22268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9C0E8-406F-EF52-DEBA-AF479856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95829"/>
            <a:ext cx="11950700" cy="4571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8879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45716</TotalTime>
  <Words>778</Words>
  <Application>Microsoft Macintosh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Arial</vt:lpstr>
      <vt:lpstr>Calibri</vt:lpstr>
      <vt:lpstr>Helvetica</vt:lpstr>
      <vt:lpstr>Segoe UI</vt:lpstr>
      <vt:lpstr>Söhne</vt:lpstr>
      <vt:lpstr>Times</vt:lpstr>
      <vt:lpstr>Wingdings</vt:lpstr>
      <vt:lpstr>IS and T Theme</vt:lpstr>
      <vt:lpstr>Custom Design</vt:lpstr>
      <vt:lpstr>Stacks and Queues</vt:lpstr>
      <vt:lpstr>Topics</vt:lpstr>
      <vt:lpstr>Stack</vt:lpstr>
      <vt:lpstr>Stack operations</vt:lpstr>
      <vt:lpstr>Stack – general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is an easy way</vt:lpstr>
      <vt:lpstr>PowerPoint Presentation</vt:lpstr>
      <vt:lpstr>Use cases of Stacks</vt:lpstr>
      <vt:lpstr>Queue - FIFO</vt:lpstr>
      <vt:lpstr>PowerPoint Presentation</vt:lpstr>
      <vt:lpstr>Let's do it hard way</vt:lpstr>
      <vt:lpstr>PowerPoint Presentation</vt:lpstr>
      <vt:lpstr>PowerPoint Presentation</vt:lpstr>
      <vt:lpstr>PowerPoint Presentation</vt:lpstr>
      <vt:lpstr>PowerPoint Presentation</vt:lpstr>
      <vt:lpstr>Same as stack</vt:lpstr>
      <vt:lpstr>PowerPoint Presentation</vt:lpstr>
      <vt:lpstr>Queue use cases</vt:lpstr>
      <vt:lpstr>Exercise</vt:lpstr>
      <vt:lpstr>Let’s do one use case of Stack to conclude the class</vt:lpstr>
      <vt:lpstr>Infix, postfix and prefix expressions</vt:lpstr>
      <vt:lpstr>Algorithm </vt:lpstr>
      <vt:lpstr>Example</vt:lpstr>
      <vt:lpstr>How to program - Pseudocode</vt:lpstr>
      <vt:lpstr>Homework</vt:lpstr>
      <vt:lpstr>Questions?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Jayantha Kumara, Ph.D.</cp:lastModifiedBy>
  <cp:revision>509</cp:revision>
  <dcterms:created xsi:type="dcterms:W3CDTF">2016-09-19T16:42:28Z</dcterms:created>
  <dcterms:modified xsi:type="dcterms:W3CDTF">2024-01-25T00:45:15Z</dcterms:modified>
</cp:coreProperties>
</file>