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6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334" r:id="rId4"/>
    <p:sldId id="297" r:id="rId5"/>
    <p:sldId id="328" r:id="rId6"/>
    <p:sldId id="329" r:id="rId7"/>
    <p:sldId id="330" r:id="rId8"/>
    <p:sldId id="299" r:id="rId9"/>
    <p:sldId id="326" r:id="rId10"/>
    <p:sldId id="331" r:id="rId11"/>
    <p:sldId id="332" r:id="rId12"/>
    <p:sldId id="333" r:id="rId13"/>
    <p:sldId id="292" r:id="rId14"/>
    <p:sldId id="293" r:id="rId15"/>
    <p:sldId id="303" r:id="rId16"/>
    <p:sldId id="304" r:id="rId17"/>
    <p:sldId id="305" r:id="rId18"/>
    <p:sldId id="307" r:id="rId19"/>
    <p:sldId id="309" r:id="rId20"/>
    <p:sldId id="310" r:id="rId21"/>
    <p:sldId id="311" r:id="rId22"/>
    <p:sldId id="314" r:id="rId23"/>
    <p:sldId id="308" r:id="rId24"/>
    <p:sldId id="316" r:id="rId25"/>
    <p:sldId id="318" r:id="rId26"/>
    <p:sldId id="319" r:id="rId27"/>
    <p:sldId id="320" r:id="rId28"/>
    <p:sldId id="322" r:id="rId29"/>
    <p:sldId id="323" r:id="rId30"/>
    <p:sldId id="327" r:id="rId31"/>
    <p:sldId id="321" r:id="rId32"/>
    <p:sldId id="324" r:id="rId33"/>
    <p:sldId id="325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A2"/>
    <a:srgbClr val="7E43B9"/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1" autoAdjust="0"/>
    <p:restoredTop sz="85623"/>
  </p:normalViewPr>
  <p:slideViewPr>
    <p:cSldViewPr snapToGrid="0">
      <p:cViewPr varScale="1">
        <p:scale>
          <a:sx n="100" d="100"/>
          <a:sy n="100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D6953-D70D-194F-BBBD-BB58D7D27267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012E-6F66-8E43-A34E-A99B4A79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tree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All levels, except possibly the last, are completely filled.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All nodes are as left as possible.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  <a:p>
            <a:r>
              <a:rPr lang="en-US" dirty="0"/>
              <a:t>Perfect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F012E-6F66-8E43-A34E-A99B4A79AE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4AD6CA-71F2-49CC-90F2-4DE823ACF61C}" type="datetime1">
              <a:rPr lang="en-US" smtClean="0">
                <a:solidFill>
                  <a:prstClr val="black"/>
                </a:solidFill>
              </a:rPr>
              <a:pPr/>
              <a:t>2/7/24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47FAE-5710-4A65-A7B1-CFFBF93CF01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EA180A9-DA2A-43D0-9422-4467DBE74465}" type="datetime1">
              <a:rPr lang="en-US" smtClean="0">
                <a:solidFill>
                  <a:prstClr val="black"/>
                </a:solidFill>
              </a:rPr>
              <a:pPr/>
              <a:t>2/7/24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E0740-7F61-4920-AE24-5F97796BC97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Ah, now the hard case.</a:t>
            </a:r>
            <a:r>
              <a:rPr lang="en-US" baseline="0" dirty="0"/>
              <a:t> </a:t>
            </a:r>
            <a:r>
              <a:rPr lang="en-US" dirty="0"/>
              <a:t>How do we delete a two child node?</a:t>
            </a:r>
          </a:p>
          <a:p>
            <a:r>
              <a:rPr lang="en-US" dirty="0"/>
              <a:t>We remove it and replace it with what?</a:t>
            </a:r>
          </a:p>
          <a:p>
            <a:r>
              <a:rPr lang="en-US" dirty="0"/>
              <a:t>It has all these left and right children that need to be greater and less than the new value (respectively).</a:t>
            </a:r>
          </a:p>
          <a:p>
            <a:r>
              <a:rPr lang="en-US" dirty="0"/>
              <a:t>Is there any value that is guaranteed to be between the two subtrees?</a:t>
            </a:r>
          </a:p>
          <a:p>
            <a:r>
              <a:rPr lang="en-US" dirty="0"/>
              <a:t>Two of them: the successor and predecessor!</a:t>
            </a:r>
          </a:p>
          <a:p>
            <a:r>
              <a:rPr lang="en-US" dirty="0"/>
              <a:t>So, let’s just </a:t>
            </a:r>
            <a:r>
              <a:rPr lang="en-US" b="1" dirty="0"/>
              <a:t>replace the node’s value with it’s successor </a:t>
            </a:r>
            <a:r>
              <a:rPr lang="en-US" dirty="0"/>
              <a:t>and then </a:t>
            </a:r>
            <a:r>
              <a:rPr lang="en-US" b="1" dirty="0"/>
              <a:t>delete the </a:t>
            </a:r>
            <a:r>
              <a:rPr lang="en-US" b="1" dirty="0" err="1"/>
              <a:t>succ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Options:</a:t>
            </a:r>
          </a:p>
          <a:p>
            <a:r>
              <a:rPr lang="en-US" i="1" dirty="0"/>
              <a:t>successor</a:t>
            </a:r>
            <a:r>
              <a:rPr lang="en-US" dirty="0"/>
              <a:t>  	minimum node from right subtree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node.right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/>
              <a:t>predecessor</a:t>
            </a:r>
            <a:r>
              <a:rPr lang="en-US" dirty="0"/>
              <a:t> 	 maximum node from left subtree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node.left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Ah, now the hard case.</a:t>
            </a:r>
            <a:r>
              <a:rPr lang="en-US" baseline="0" dirty="0"/>
              <a:t> </a:t>
            </a:r>
            <a:r>
              <a:rPr lang="en-US" dirty="0"/>
              <a:t>How do we delete a two child node?</a:t>
            </a:r>
          </a:p>
          <a:p>
            <a:r>
              <a:rPr lang="en-US" dirty="0"/>
              <a:t>We remove it and replace it with what?</a:t>
            </a:r>
          </a:p>
          <a:p>
            <a:r>
              <a:rPr lang="en-US" dirty="0"/>
              <a:t>It has all these left and right children that need to be greater and less than the new value (respectively).</a:t>
            </a:r>
          </a:p>
          <a:p>
            <a:r>
              <a:rPr lang="en-US" dirty="0"/>
              <a:t>Is there any value that is guaranteed to be between the two subtrees?</a:t>
            </a:r>
          </a:p>
          <a:p>
            <a:r>
              <a:rPr lang="en-US" dirty="0"/>
              <a:t>Two of them: the successor and predecessor!</a:t>
            </a:r>
          </a:p>
          <a:p>
            <a:r>
              <a:rPr lang="en-US" dirty="0"/>
              <a:t>So, let’s just </a:t>
            </a:r>
            <a:r>
              <a:rPr lang="en-US" b="1" dirty="0"/>
              <a:t>replace the node’s value with it’s successor </a:t>
            </a:r>
            <a:r>
              <a:rPr lang="en-US" dirty="0"/>
              <a:t>and then </a:t>
            </a:r>
            <a:r>
              <a:rPr lang="en-US" b="1" dirty="0"/>
              <a:t>delete the </a:t>
            </a:r>
            <a:r>
              <a:rPr lang="en-US" b="1" dirty="0" err="1"/>
              <a:t>succ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2/7/24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notesSlide" Target="../notesSlides/notesSlide3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tags" Target="../tags/tag116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" Type="http://schemas.openxmlformats.org/officeDocument/2006/relationships/tags" Target="../tags/tag149.xml"/><Relationship Id="rId21" Type="http://schemas.openxmlformats.org/officeDocument/2006/relationships/tags" Target="../tags/tag167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23" Type="http://schemas.openxmlformats.org/officeDocument/2006/relationships/tags" Target="../tags/tag169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3" Type="http://schemas.openxmlformats.org/officeDocument/2006/relationships/tags" Target="../tags/tag17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" Type="http://schemas.openxmlformats.org/officeDocument/2006/relationships/tags" Target="../tags/tag171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3" Type="http://schemas.openxmlformats.org/officeDocument/2006/relationships/tags" Target="../tags/tag23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10" Type="http://schemas.openxmlformats.org/officeDocument/2006/relationships/tags" Target="../tags/tag25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tags" Target="../tags/tag279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13" Type="http://schemas.openxmlformats.org/officeDocument/2006/relationships/tags" Target="../tags/tag295.xml"/><Relationship Id="rId18" Type="http://schemas.openxmlformats.org/officeDocument/2006/relationships/tags" Target="../tags/tag300.xml"/><Relationship Id="rId26" Type="http://schemas.openxmlformats.org/officeDocument/2006/relationships/tags" Target="../tags/tag308.xml"/><Relationship Id="rId3" Type="http://schemas.openxmlformats.org/officeDocument/2006/relationships/tags" Target="../tags/tag285.xml"/><Relationship Id="rId21" Type="http://schemas.openxmlformats.org/officeDocument/2006/relationships/tags" Target="../tags/tag303.xml"/><Relationship Id="rId7" Type="http://schemas.openxmlformats.org/officeDocument/2006/relationships/tags" Target="../tags/tag289.xml"/><Relationship Id="rId12" Type="http://schemas.openxmlformats.org/officeDocument/2006/relationships/tags" Target="../tags/tag294.xml"/><Relationship Id="rId17" Type="http://schemas.openxmlformats.org/officeDocument/2006/relationships/tags" Target="../tags/tag299.xml"/><Relationship Id="rId25" Type="http://schemas.openxmlformats.org/officeDocument/2006/relationships/tags" Target="../tags/tag307.xml"/><Relationship Id="rId2" Type="http://schemas.openxmlformats.org/officeDocument/2006/relationships/tags" Target="../tags/tag284.xml"/><Relationship Id="rId16" Type="http://schemas.openxmlformats.org/officeDocument/2006/relationships/tags" Target="../tags/tag298.xml"/><Relationship Id="rId20" Type="http://schemas.openxmlformats.org/officeDocument/2006/relationships/tags" Target="../tags/tag302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tags" Target="../tags/tag293.xml"/><Relationship Id="rId24" Type="http://schemas.openxmlformats.org/officeDocument/2006/relationships/tags" Target="../tags/tag306.xml"/><Relationship Id="rId5" Type="http://schemas.openxmlformats.org/officeDocument/2006/relationships/tags" Target="../tags/tag287.xml"/><Relationship Id="rId15" Type="http://schemas.openxmlformats.org/officeDocument/2006/relationships/tags" Target="../tags/tag297.xml"/><Relationship Id="rId23" Type="http://schemas.openxmlformats.org/officeDocument/2006/relationships/tags" Target="../tags/tag305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292.xml"/><Relationship Id="rId19" Type="http://schemas.openxmlformats.org/officeDocument/2006/relationships/tags" Target="../tags/tag301.xml"/><Relationship Id="rId4" Type="http://schemas.openxmlformats.org/officeDocument/2006/relationships/tags" Target="../tags/tag286.xml"/><Relationship Id="rId9" Type="http://schemas.openxmlformats.org/officeDocument/2006/relationships/tags" Target="../tags/tag291.xml"/><Relationship Id="rId14" Type="http://schemas.openxmlformats.org/officeDocument/2006/relationships/tags" Target="../tags/tag296.xml"/><Relationship Id="rId22" Type="http://schemas.openxmlformats.org/officeDocument/2006/relationships/tags" Target="../tags/tag304.xml"/><Relationship Id="rId27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2" Type="http://schemas.openxmlformats.org/officeDocument/2006/relationships/tags" Target="../tags/tag31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Algorithms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E503-A5A9-EB8F-5D92-8DD545E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AC74-C77C-C24A-4F58-2C8BC90C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 wrap="square" anchor="t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effectLst/>
              </a:rPr>
              <a:t>All interior nodes have exactly two children.</a:t>
            </a:r>
          </a:p>
          <a:p>
            <a:pPr>
              <a:buFont typeface="+mj-lt"/>
              <a:buAutoNum type="arabicPeriod"/>
            </a:pPr>
            <a:r>
              <a:rPr lang="en-US" i="0" dirty="0">
                <a:effectLst/>
              </a:rPr>
              <a:t>All leaf nodes are at the same level.</a:t>
            </a:r>
          </a:p>
          <a:p>
            <a:pPr>
              <a:buFont typeface="+mj-lt"/>
              <a:buAutoNum type="arabicPeriod"/>
            </a:pPr>
            <a:r>
              <a:rPr lang="en-US" i="0" dirty="0">
                <a:effectLst/>
              </a:rPr>
              <a:t>It is a complete binary tree.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challenging to maintain a perfectly balanced tree during dynamic operations</a:t>
            </a:r>
            <a:endParaRPr lang="en-US" i="0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07F4-578A-221C-6422-32E6F239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85" y="1308296"/>
            <a:ext cx="4248912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66289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0F7E-7DFA-C4B2-F577-914DD2BD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Full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4E3-85D3-DEFC-3603-9E756D2E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 wrap="square" anchor="t">
            <a:normAutofit/>
          </a:bodyPr>
          <a:lstStyle/>
          <a:p>
            <a:r>
              <a:rPr lang="en-US" b="0" i="0" dirty="0">
                <a:effectLst/>
              </a:rPr>
              <a:t>every node has either 0 or 2 children.</a:t>
            </a:r>
          </a:p>
          <a:p>
            <a:endParaRPr lang="en-US" dirty="0"/>
          </a:p>
          <a:p>
            <a:r>
              <a:rPr lang="en-US" dirty="0"/>
              <a:t>Perfect tree is a special case of full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A9CB8-167C-D449-CADD-D4CF65A8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66" y="1828800"/>
            <a:ext cx="3503468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532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Trees: Some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9593687" cy="4761627"/>
          </a:xfrm>
        </p:spPr>
        <p:txBody>
          <a:bodyPr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dirty="0"/>
              <a:t>Recall: height of a tree = longest path from root to leaf (count edges)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 binary tree of height </a:t>
            </a:r>
            <a:r>
              <a:rPr lang="en-US" i="1" dirty="0"/>
              <a:t>h</a:t>
            </a:r>
            <a:r>
              <a:rPr lang="en-US" dirty="0"/>
              <a:t>:</a:t>
            </a:r>
          </a:p>
          <a:p>
            <a:pPr lvl="3"/>
            <a:endParaRPr lang="en-US" sz="1900" dirty="0"/>
          </a:p>
          <a:p>
            <a:pPr lvl="1"/>
            <a:r>
              <a:rPr lang="en-US" sz="2600" dirty="0"/>
              <a:t>max # of leaves: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maximum number of leaves in a binary tree of height </a:t>
            </a:r>
            <a:r>
              <a:rPr lang="en-US" sz="2800" b="0" i="1" dirty="0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is </a:t>
            </a:r>
            <a:r>
              <a:rPr lang="en-US" sz="3300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sz="3300" b="0" i="0" baseline="30000" dirty="0">
                <a:solidFill>
                  <a:srgbClr val="374151"/>
                </a:solidFill>
                <a:effectLst/>
                <a:latin typeface="KaTeX_Main"/>
              </a:rPr>
              <a:t>ℎ-1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lvl="1"/>
            <a:endParaRPr lang="en-US" sz="1900" dirty="0"/>
          </a:p>
          <a:p>
            <a:pPr lvl="1"/>
            <a:r>
              <a:rPr lang="en-US" sz="2600" dirty="0"/>
              <a:t>max # of nodes: 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maximum number of nodes in a binary tree of height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is </a:t>
            </a:r>
            <a:r>
              <a:rPr lang="en-US" sz="3300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sz="3300" b="0" i="0" baseline="30000" dirty="0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sz="3300" b="0" i="0" dirty="0">
                <a:solidFill>
                  <a:srgbClr val="374151"/>
                </a:solidFill>
                <a:effectLst/>
                <a:latin typeface="KaTeX_Main"/>
              </a:rPr>
              <a:t>−1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min # of leaves: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minimum number of leaves in a binary tree of height </a:t>
            </a:r>
            <a:r>
              <a:rPr lang="en-US" sz="2800" b="0" i="1" dirty="0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is 1 if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KaTeX_Main"/>
              </a:rPr>
              <a:t>=0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(only the root node is a leaf). Otherwise, it is 0.</a:t>
            </a:r>
            <a:endParaRPr lang="en-US" sz="2600" dirty="0"/>
          </a:p>
          <a:p>
            <a:pPr lvl="1"/>
            <a:endParaRPr lang="en-US" sz="1900" dirty="0"/>
          </a:p>
          <a:p>
            <a:pPr lvl="1"/>
            <a:r>
              <a:rPr lang="en-US" sz="2600" dirty="0"/>
              <a:t>min # of nodes: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minimum number of nodes in a binary tree of height </a:t>
            </a:r>
            <a:r>
              <a:rPr lang="en-US" sz="2800" b="0" i="1" dirty="0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is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KaTeX_Main"/>
              </a:rPr>
              <a:t>ℎ+1</a:t>
            </a:r>
            <a:endParaRPr lang="en-US" sz="2600" dirty="0"/>
          </a:p>
          <a:p>
            <a:pPr lvl="2"/>
            <a:endParaRPr lang="en-US" sz="26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/>
              <a:t>For </a:t>
            </a:r>
            <a:r>
              <a:rPr lang="en-US" sz="2600" i="1" dirty="0"/>
              <a:t>n</a:t>
            </a:r>
            <a:r>
              <a:rPr lang="en-US" sz="2600" dirty="0"/>
              <a:t> nodes, the min height (best-case) is </a:t>
            </a:r>
            <a:r>
              <a:rPr lang="en-US" sz="3300" b="0" i="0" dirty="0">
                <a:solidFill>
                  <a:srgbClr val="374151"/>
                </a:solidFill>
                <a:effectLst/>
                <a:latin typeface="KaTeX_Main"/>
              </a:rPr>
              <a:t>⌊log2​(</a:t>
            </a:r>
            <a:r>
              <a:rPr lang="en-US" sz="33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sz="3300" b="0" i="0" dirty="0">
                <a:solidFill>
                  <a:srgbClr val="374151"/>
                </a:solidFill>
                <a:effectLst/>
                <a:latin typeface="KaTeX_Main"/>
              </a:rPr>
              <a:t>)⌋</a:t>
            </a:r>
            <a:endParaRPr lang="en-US" sz="33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600" baseline="30000" dirty="0"/>
              <a:t>	 </a:t>
            </a:r>
            <a:r>
              <a:rPr lang="en-US" sz="2600" dirty="0"/>
              <a:t>  the max height (worst-case) is n - 1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072987" y="585787"/>
            <a:ext cx="2717800" cy="2209800"/>
            <a:chOff x="1625600" y="4267200"/>
            <a:chExt cx="2489200" cy="1143000"/>
          </a:xfrm>
          <a:solidFill>
            <a:schemeClr val="accent2"/>
          </a:solidFill>
        </p:grpSpPr>
        <p:sp>
          <p:nvSpPr>
            <p:cNvPr id="5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70200" y="42672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59000" y="46101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83000" y="46101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" name="AutoShape 7"/>
            <p:cNvCxnSpPr>
              <a:cxnSpLocks noChangeShapeType="1"/>
              <a:stCxn id="19" idx="4"/>
              <a:endCxn id="20" idx="0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2260600" y="4381500"/>
              <a:ext cx="711200" cy="22860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8"/>
            <p:cNvCxnSpPr>
              <a:cxnSpLocks noChangeShapeType="1"/>
              <a:stCxn id="19" idx="4"/>
              <a:endCxn id="21" idx="0"/>
            </p:cNvCxnSpPr>
            <p:nvPr>
              <p:custDataLst>
                <p:tags r:id="rId5"/>
              </p:custDataLst>
            </p:nvPr>
          </p:nvCxnSpPr>
          <p:spPr bwMode="auto">
            <a:xfrm>
              <a:off x="2971800" y="4381500"/>
              <a:ext cx="812800" cy="22860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2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542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25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006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AutoShape 32"/>
            <p:cNvCxnSpPr>
              <a:cxnSpLocks noChangeShapeType="1"/>
              <a:stCxn id="24" idx="4"/>
              <a:endCxn id="25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1727200" y="5124450"/>
              <a:ext cx="2286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33"/>
            <p:cNvCxnSpPr>
              <a:cxnSpLocks noChangeShapeType="1"/>
              <a:stCxn id="24" idx="4"/>
              <a:endCxn id="26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1955800" y="5124450"/>
              <a:ext cx="1524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3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638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606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70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3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23622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8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25654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9"/>
            <p:cNvCxnSpPr>
              <a:cxnSpLocks noChangeShapeType="1"/>
              <a:stCxn id="20" idx="4"/>
              <a:endCxn id="24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1955800" y="4724400"/>
              <a:ext cx="3048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40"/>
            <p:cNvCxnSpPr>
              <a:cxnSpLocks noChangeShapeType="1"/>
              <a:stCxn id="20" idx="4"/>
            </p:cNvCxnSpPr>
            <p:nvPr>
              <p:custDataLst>
                <p:tags r:id="rId17"/>
              </p:custDataLst>
            </p:nvPr>
          </p:nvCxnSpPr>
          <p:spPr bwMode="auto">
            <a:xfrm>
              <a:off x="2260600" y="4724400"/>
              <a:ext cx="232958" cy="30248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" name="Oval 4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782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75000" y="529590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AutoShape 44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 flipH="1">
              <a:off x="3276600" y="5124450"/>
              <a:ext cx="203200" cy="1714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" name="Oval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11600" y="5010150"/>
              <a:ext cx="203200" cy="1143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51"/>
            <p:cNvCxnSpPr>
              <a:cxnSpLocks noChangeShapeType="1"/>
              <a:stCxn id="21" idx="4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3479800" y="4724400"/>
              <a:ext cx="3048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52"/>
            <p:cNvCxnSpPr>
              <a:cxnSpLocks noChangeShapeType="1"/>
              <a:stCxn id="21" idx="4"/>
            </p:cNvCxnSpPr>
            <p:nvPr>
              <p:custDataLst>
                <p:tags r:id="rId23"/>
              </p:custDataLst>
            </p:nvPr>
          </p:nvCxnSpPr>
          <p:spPr bwMode="auto">
            <a:xfrm>
              <a:off x="3784600" y="4724400"/>
              <a:ext cx="228600" cy="28575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8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327447" cy="444638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A </a:t>
            </a:r>
            <a:r>
              <a:rPr lang="en-US" b="1" dirty="0"/>
              <a:t>traversal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an order for visiting all the nodes of a tree</a:t>
            </a:r>
          </a:p>
          <a:p>
            <a:pPr>
              <a:buFontTx/>
              <a:buNone/>
            </a:pPr>
            <a:endParaRPr lang="en-US" sz="1200" dirty="0"/>
          </a:p>
          <a:p>
            <a:r>
              <a:rPr lang="en-US" sz="2400" b="1" i="1" dirty="0"/>
              <a:t>Pre-order</a:t>
            </a:r>
            <a:r>
              <a:rPr lang="en-US" sz="2400" dirty="0"/>
              <a:t>:	root, left subtree, right subtree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i="1" dirty="0"/>
              <a:t>In-order</a:t>
            </a:r>
            <a:r>
              <a:rPr lang="en-US" sz="2400" dirty="0"/>
              <a:t>:	left subtree, root, right subtree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i="1" dirty="0"/>
              <a:t>Post-order</a:t>
            </a:r>
            <a:r>
              <a:rPr lang="en-US" sz="2400" dirty="0"/>
              <a:t>:	left subtree, right subtree, root</a:t>
            </a:r>
          </a:p>
        </p:txBody>
      </p:sp>
      <p:sp>
        <p:nvSpPr>
          <p:cNvPr id="5" name="Oval 1028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9427206" y="2438162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</a:t>
            </a:r>
          </a:p>
        </p:txBody>
      </p:sp>
      <p:cxnSp>
        <p:nvCxnSpPr>
          <p:cNvPr id="6" name="AutoShape 1029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8948892" y="2910980"/>
            <a:ext cx="555285" cy="560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1030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9878032" y="2910980"/>
            <a:ext cx="555286" cy="560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Oval 1032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8684994" y="3493753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9" name="Oval 1034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069233" y="446137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0" name="Oval 1035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300756" y="446137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E</a:t>
            </a:r>
          </a:p>
        </p:txBody>
      </p:sp>
      <p:cxnSp>
        <p:nvCxnSpPr>
          <p:cNvPr id="11" name="AutoShape 1036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9135821" y="3966571"/>
            <a:ext cx="428834" cy="472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37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>
            <a:off x="8333131" y="3966571"/>
            <a:ext cx="428834" cy="472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1038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0169419" y="3493753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4" name="Oval 1039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0697215" y="4439387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F</a:t>
            </a:r>
          </a:p>
        </p:txBody>
      </p:sp>
      <p:cxnSp>
        <p:nvCxnSpPr>
          <p:cNvPr id="15" name="AutoShape 1040"/>
          <p:cNvCxnSpPr>
            <a:cxnSpLocks noChangeShapeType="1"/>
            <a:endCxn id="14" idx="0"/>
          </p:cNvCxnSpPr>
          <p:nvPr>
            <p:custDataLst>
              <p:tags r:id="rId11"/>
            </p:custDataLst>
          </p:nvPr>
        </p:nvCxnSpPr>
        <p:spPr bwMode="auto">
          <a:xfrm>
            <a:off x="10619921" y="3944255"/>
            <a:ext cx="341192" cy="495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Oval 1039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8749412" y="5425779"/>
            <a:ext cx="527796" cy="52779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0" name="AutoShape 1040"/>
          <p:cNvCxnSpPr>
            <a:cxnSpLocks noChangeShapeType="1"/>
            <a:stCxn id="10" idx="3"/>
            <a:endCxn id="19" idx="0"/>
          </p:cNvCxnSpPr>
          <p:nvPr>
            <p:custDataLst>
              <p:tags r:id="rId13"/>
            </p:custDataLst>
          </p:nvPr>
        </p:nvCxnSpPr>
        <p:spPr bwMode="auto">
          <a:xfrm flipH="1">
            <a:off x="9013310" y="4911879"/>
            <a:ext cx="364740" cy="51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021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277100" y="1796588"/>
            <a:ext cx="3886200" cy="3886200"/>
            <a:chOff x="4610100" y="2133600"/>
            <a:chExt cx="3886200" cy="3886200"/>
          </a:xfrm>
        </p:grpSpPr>
        <p:sp>
          <p:nvSpPr>
            <p:cNvPr id="15363" name="Oval 3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768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4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8105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5365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437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5366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769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5367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6101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68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771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5369" name="Oval 9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435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5370" name="Oval 10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103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8</a:t>
              </a:r>
            </a:p>
          </p:txBody>
        </p:sp>
        <p:cxnSp>
          <p:nvCxnSpPr>
            <p:cNvPr id="15371" name="AutoShape 11"/>
            <p:cNvCxnSpPr>
              <a:cxnSpLocks noChangeShapeType="1"/>
              <a:stCxn id="15370" idx="3"/>
              <a:endCxn id="1536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53340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2" name="AutoShape 12"/>
            <p:cNvCxnSpPr>
              <a:cxnSpLocks noChangeShapeType="1"/>
              <a:stCxn id="15370" idx="5"/>
              <a:endCxn id="1536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5357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3" name="AutoShape 13"/>
            <p:cNvCxnSpPr>
              <a:cxnSpLocks noChangeShapeType="1"/>
              <a:stCxn id="15368" idx="3"/>
              <a:endCxn id="15365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69342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4" name="AutoShape 14"/>
            <p:cNvCxnSpPr>
              <a:cxnSpLocks noChangeShapeType="1"/>
              <a:stCxn id="15368" idx="5"/>
              <a:endCxn id="15364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6025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5" name="AutoShape 15"/>
            <p:cNvCxnSpPr>
              <a:cxnSpLocks noChangeShapeType="1"/>
              <a:stCxn id="15369" idx="3"/>
              <a:endCxn id="15367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8006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6" name="AutoShape 16"/>
            <p:cNvCxnSpPr>
              <a:cxnSpLocks noChangeShapeType="1"/>
              <a:stCxn id="15369" idx="5"/>
              <a:endCxn id="1536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54689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7" name="AutoShape 17"/>
            <p:cNvCxnSpPr>
              <a:cxnSpLocks noChangeShapeType="1"/>
              <a:stCxn id="15367" idx="5"/>
              <a:endCxn id="15363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49355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78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1153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15379" name="Oval 19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810500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15380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9436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5381" name="AutoShape 21"/>
            <p:cNvCxnSpPr>
              <a:cxnSpLocks noChangeShapeType="1"/>
              <a:stCxn id="15366" idx="5"/>
              <a:endCxn id="15380" idx="0"/>
            </p:cNvCxnSpPr>
            <p:nvPr>
              <p:custDataLst>
                <p:tags r:id="rId20"/>
              </p:custDataLst>
            </p:nvPr>
          </p:nvCxnSpPr>
          <p:spPr bwMode="auto">
            <a:xfrm>
              <a:off x="60023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2" name="Oval 22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770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9</a:t>
              </a:r>
            </a:p>
          </p:txBody>
        </p:sp>
        <p:cxnSp>
          <p:nvCxnSpPr>
            <p:cNvPr id="15383" name="AutoShape 23"/>
            <p:cNvCxnSpPr>
              <a:cxnSpLocks noChangeShapeType="1"/>
              <a:stCxn id="15365" idx="3"/>
              <a:endCxn id="15382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6667500" y="425608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4" name="AutoShape 24"/>
            <p:cNvCxnSpPr>
              <a:cxnSpLocks noChangeShapeType="1"/>
              <a:stCxn id="15378" idx="4"/>
              <a:endCxn id="15379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8001000" y="5181600"/>
              <a:ext cx="304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5" name="AutoShape 25"/>
            <p:cNvCxnSpPr>
              <a:cxnSpLocks noChangeShapeType="1"/>
              <a:stCxn id="15364" idx="5"/>
              <a:endCxn id="15378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8135704" y="4236804"/>
              <a:ext cx="170096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5386" name="Rectangle 27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609600" y="1690688"/>
            <a:ext cx="5922962" cy="4800600"/>
          </a:xfrm>
        </p:spPr>
        <p:txBody>
          <a:bodyPr/>
          <a:lstStyle/>
          <a:p>
            <a:r>
              <a:rPr lang="en-US" sz="2400" dirty="0"/>
              <a:t>Structure property (binary tree)</a:t>
            </a:r>
          </a:p>
          <a:p>
            <a:pPr lvl="1"/>
            <a:r>
              <a:rPr lang="en-US" sz="2000" dirty="0"/>
              <a:t>Each node has </a:t>
            </a:r>
            <a:r>
              <a:rPr lang="en-US" sz="2000" dirty="0">
                <a:sym typeface="Symbol" pitchFamily="18" charset="2"/>
              </a:rPr>
              <a:t> 2</a:t>
            </a:r>
            <a:r>
              <a:rPr lang="en-US" sz="2000" dirty="0"/>
              <a:t> children</a:t>
            </a:r>
          </a:p>
          <a:p>
            <a:pPr lvl="1"/>
            <a:r>
              <a:rPr lang="en-US" sz="2000" dirty="0"/>
              <a:t>Result: keeps operations simple</a:t>
            </a:r>
          </a:p>
          <a:p>
            <a:pPr lvl="2">
              <a:buFontTx/>
              <a:buNone/>
            </a:pPr>
            <a:endParaRPr lang="en-US" sz="700" dirty="0"/>
          </a:p>
          <a:p>
            <a:r>
              <a:rPr lang="en-US" sz="2400" dirty="0"/>
              <a:t>Order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property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Result: straight-forward to find any given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31" y="4950879"/>
            <a:ext cx="6667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binary </a:t>
            </a:r>
            <a:r>
              <a:rPr lang="en-US" sz="2400" i="1" dirty="0"/>
              <a:t>search</a:t>
            </a:r>
            <a:r>
              <a:rPr lang="en-US" sz="2400" dirty="0"/>
              <a:t> tree is a type of binary tree </a:t>
            </a:r>
          </a:p>
          <a:p>
            <a:r>
              <a:rPr lang="en-US" sz="2400" dirty="0"/>
              <a:t>(but not all binary trees are binary search trees!)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</a:t>
            </a:r>
            <a:r>
              <a:rPr lang="en-US" b="1" dirty="0"/>
              <a:t>Search</a:t>
            </a:r>
            <a:r>
              <a:rPr lang="en-US" dirty="0"/>
              <a:t> Tree (BST)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33314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2806" y="2134394"/>
            <a:ext cx="3581400" cy="3048000"/>
            <a:chOff x="381000" y="2133600"/>
            <a:chExt cx="3581400" cy="3048000"/>
          </a:xfrm>
        </p:grpSpPr>
        <p:sp>
          <p:nvSpPr>
            <p:cNvPr id="16387" name="Oval 5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477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88" name="Oval 6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814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6389" name="Oval 7"/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146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90" name="Oval 9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810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1" name="Oval 10"/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0480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392" name="Oval 11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144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93" name="Oval 12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9812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16394" name="AutoShape 13"/>
            <p:cNvCxnSpPr>
              <a:cxnSpLocks noChangeShapeType="1"/>
              <a:stCxn id="16393" idx="3"/>
              <a:endCxn id="16392" idx="0"/>
            </p:cNvCxnSpPr>
            <p:nvPr>
              <p:custDataLst>
                <p:tags r:id="rId35"/>
              </p:custDataLst>
            </p:nvPr>
          </p:nvCxnSpPr>
          <p:spPr bwMode="auto">
            <a:xfrm flipH="1">
              <a:off x="11049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5" name="AutoShape 14"/>
            <p:cNvCxnSpPr>
              <a:cxnSpLocks noChangeShapeType="1"/>
              <a:stCxn id="16393" idx="5"/>
              <a:endCxn id="1639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23066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6" name="AutoShape 15"/>
            <p:cNvCxnSpPr>
              <a:cxnSpLocks noChangeShapeType="1"/>
              <a:stCxn id="16391" idx="3"/>
              <a:endCxn id="16389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7051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7" name="AutoShape 16"/>
            <p:cNvCxnSpPr>
              <a:cxnSpLocks noChangeShapeType="1"/>
              <a:stCxn id="16391" idx="5"/>
              <a:endCxn id="16388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33734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8" name="AutoShape 17"/>
            <p:cNvCxnSpPr>
              <a:cxnSpLocks noChangeShapeType="1"/>
              <a:stCxn id="16392" idx="3"/>
              <a:endCxn id="16390" idx="0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5715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399" name="AutoShape 19"/>
            <p:cNvCxnSpPr>
              <a:cxnSpLocks noChangeShapeType="1"/>
              <a:stCxn id="16390" idx="5"/>
              <a:endCxn id="16387" idx="0"/>
            </p:cNvCxnSpPr>
            <p:nvPr>
              <p:custDataLst>
                <p:tags r:id="rId40"/>
              </p:custDataLst>
            </p:nvPr>
          </p:nvCxnSpPr>
          <p:spPr bwMode="auto">
            <a:xfrm>
              <a:off x="7064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6948017" y="2133600"/>
            <a:ext cx="3848100" cy="3886200"/>
            <a:chOff x="4610100" y="2133600"/>
            <a:chExt cx="3848100" cy="3886200"/>
          </a:xfrm>
        </p:grpSpPr>
        <p:sp>
          <p:nvSpPr>
            <p:cNvPr id="15376" name="Oval 2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768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377" name="Oval 2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8105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15378" name="Oval 3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7437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79" name="Oval 31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769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5380" name="Oval 3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10100" y="3911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381" name="Oval 33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2771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5382" name="Oval 34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143500" y="3022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5383" name="Oval 3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10300" y="2133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cxnSp>
          <p:nvCxnSpPr>
            <p:cNvPr id="15384" name="AutoShape 36"/>
            <p:cNvCxnSpPr>
              <a:cxnSpLocks noChangeShapeType="1"/>
              <a:stCxn id="15383" idx="3"/>
              <a:endCxn id="15382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5334000" y="2478088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5" name="AutoShape 37"/>
            <p:cNvCxnSpPr>
              <a:cxnSpLocks noChangeShapeType="1"/>
              <a:stCxn id="15383" idx="5"/>
              <a:endCxn id="15381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6535738" y="2478088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6" name="AutoShape 38"/>
            <p:cNvCxnSpPr>
              <a:cxnSpLocks noChangeShapeType="1"/>
              <a:stCxn id="15381" idx="3"/>
              <a:endCxn id="15378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69342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7" name="AutoShape 39"/>
            <p:cNvCxnSpPr>
              <a:cxnSpLocks noChangeShapeType="1"/>
              <a:stCxn id="15381" idx="5"/>
              <a:endCxn id="15377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76025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8" name="AutoShape 40"/>
            <p:cNvCxnSpPr>
              <a:cxnSpLocks noChangeShapeType="1"/>
              <a:stCxn id="15382" idx="3"/>
              <a:endCxn id="15380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800600" y="3367088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89" name="AutoShape 41"/>
            <p:cNvCxnSpPr>
              <a:cxnSpLocks noChangeShapeType="1"/>
              <a:stCxn id="15382" idx="5"/>
              <a:endCxn id="15379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5468938" y="3367088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90" name="AutoShape 42"/>
            <p:cNvCxnSpPr>
              <a:cxnSpLocks noChangeShapeType="1"/>
              <a:stCxn id="15380" idx="5"/>
              <a:endCxn id="1537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49355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1" name="Oval 43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772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5392" name="Oval 44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848600" y="56388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21</a:t>
              </a:r>
            </a:p>
          </p:txBody>
        </p:sp>
        <p:cxnSp>
          <p:nvCxnSpPr>
            <p:cNvPr id="15393" name="AutoShape 49"/>
            <p:cNvCxnSpPr>
              <a:cxnSpLocks noChangeShapeType="1"/>
              <a:stCxn id="15391" idx="4"/>
              <a:endCxn id="15392" idx="0"/>
            </p:cNvCxnSpPr>
            <p:nvPr>
              <p:custDataLst>
                <p:tags r:id="rId22"/>
              </p:custDataLst>
            </p:nvPr>
          </p:nvCxnSpPr>
          <p:spPr bwMode="auto">
            <a:xfrm rot="5400000">
              <a:off x="7924800" y="5295900"/>
              <a:ext cx="457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94" name="AutoShape 50"/>
            <p:cNvCxnSpPr>
              <a:cxnSpLocks noChangeShapeType="1"/>
              <a:stCxn id="15377" idx="5"/>
              <a:endCxn id="15391" idx="0"/>
            </p:cNvCxnSpPr>
            <p:nvPr>
              <p:custDataLst>
                <p:tags r:id="rId23"/>
              </p:custDataLst>
            </p:nvPr>
          </p:nvCxnSpPr>
          <p:spPr bwMode="auto">
            <a:xfrm>
              <a:off x="81359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6" name="Oval 53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41913" y="39131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cxnSp>
          <p:nvCxnSpPr>
            <p:cNvPr id="15397" name="AutoShape 54"/>
            <p:cNvCxnSpPr>
              <a:cxnSpLocks noChangeShapeType="1"/>
              <a:stCxn id="15382" idx="4"/>
              <a:endCxn id="15396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5332413" y="3422650"/>
              <a:ext cx="1587" cy="47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8" name="Oval 55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010400" y="480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5399" name="AutoShape 56"/>
            <p:cNvCxnSpPr>
              <a:cxnSpLocks noChangeShapeType="1"/>
              <a:stCxn id="15378" idx="5"/>
              <a:endCxn id="15398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7069138" y="4256088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01786" name="AutoShape 58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0400" y="4800600"/>
            <a:ext cx="14478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All children must </a:t>
            </a:r>
            <a:br>
              <a:rPr lang="en-US" sz="16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obey order</a:t>
            </a:r>
          </a:p>
        </p:txBody>
      </p:sp>
      <p:sp>
        <p:nvSpPr>
          <p:cNvPr id="201787" name="Line 59" hidden="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96000" y="2667000"/>
            <a:ext cx="533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1788" name="Line 60" hidden="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9296400" y="2667000"/>
            <a:ext cx="4572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1789" name="Line 61" hidden="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9982200" y="4419600"/>
            <a:ext cx="4572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are these BSTs?</a:t>
            </a:r>
          </a:p>
        </p:txBody>
      </p:sp>
    </p:spTree>
    <p:extLst>
      <p:ext uri="{BB962C8B-B14F-4D97-AF65-F5344CB8AC3E}">
        <p14:creationId xmlns:p14="http://schemas.microsoft.com/office/powerpoint/2010/main" val="214291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find(value)</a:t>
            </a:r>
            <a:r>
              <a:rPr lang="en-US" dirty="0"/>
              <a:t> in BST’s?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09933" y="2019721"/>
            <a:ext cx="3094202" cy="3403270"/>
            <a:chOff x="2396113" y="1851409"/>
            <a:chExt cx="2781300" cy="3059113"/>
          </a:xfrm>
        </p:grpSpPr>
        <p:sp>
          <p:nvSpPr>
            <p:cNvPr id="4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3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7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20" name="AutoShape 21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4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25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246330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find </a:t>
            </a:r>
            <a:r>
              <a:rPr lang="en-US" dirty="0"/>
              <a:t>in BST: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796" y="4421613"/>
            <a:ext cx="5677004" cy="75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running time?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09927" y="2019721"/>
            <a:ext cx="3094202" cy="3403270"/>
            <a:chOff x="2396113" y="1851409"/>
            <a:chExt cx="2781300" cy="3059113"/>
          </a:xfrm>
        </p:grpSpPr>
        <p:sp>
          <p:nvSpPr>
            <p:cNvPr id="5" name="Oval 5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1" name="AutoShape 11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6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7" name="AutoShape 17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8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9" name="AutoShape 19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20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17</a:t>
              </a:r>
            </a:p>
          </p:txBody>
        </p:sp>
        <p:cxnSp>
          <p:nvCxnSpPr>
            <p:cNvPr id="21" name="AutoShape 21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5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76796" y="1542681"/>
            <a:ext cx="5588244" cy="2667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Data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(Data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Node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==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(key &lt;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find(value,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root.left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(key &gt;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find(value,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root.right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61396" y="2291940"/>
            <a:ext cx="1172944" cy="2725089"/>
            <a:chOff x="2029318" y="1890214"/>
            <a:chExt cx="1019696" cy="2369049"/>
          </a:xfrm>
        </p:grpSpPr>
        <p:cxnSp>
          <p:nvCxnSpPr>
            <p:cNvPr id="25" name="AutoShape 12"/>
            <p:cNvCxnSpPr>
              <a:cxnSpLocks noChangeShapeType="1"/>
            </p:cNvCxnSpPr>
            <p:nvPr>
              <p:custDataLst>
                <p:tags r:id="rId2"/>
              </p:custDataLst>
            </p:nvPr>
          </p:nvCxnSpPr>
          <p:spPr bwMode="auto">
            <a:xfrm rot="16200000" flipH="1">
              <a:off x="1984868" y="1934664"/>
              <a:ext cx="563796" cy="474896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12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2614859" y="2780924"/>
              <a:ext cx="434155" cy="563796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2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2777255" y="3759200"/>
              <a:ext cx="131763" cy="500063"/>
            </a:xfrm>
            <a:prstGeom prst="straightConnector1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714029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find </a:t>
            </a:r>
            <a:r>
              <a:rPr lang="en-US" dirty="0"/>
              <a:t>in BST: Iterative Version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09933" y="2019721"/>
            <a:ext cx="3094202" cy="3403270"/>
            <a:chOff x="2396113" y="1851409"/>
            <a:chExt cx="2781300" cy="3059113"/>
          </a:xfrm>
        </p:grpSpPr>
        <p:sp>
          <p:nvSpPr>
            <p:cNvPr id="30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1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2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Oval 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34" name="Oval 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" name="Oval 1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36" name="AutoShape 11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2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13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14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15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" name="Oval 1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42" name="AutoShape 1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" name="Oval 18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44" name="AutoShape 19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" name="Oval 20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46" name="AutoShape 21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Oval 24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48" name="AutoShape 25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2890" y="1969638"/>
            <a:ext cx="6642474" cy="388506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Data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(Object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Node </a:t>
            </a:r>
            <a:r>
              <a:rPr lang="en-US" sz="2000" dirty="0">
                <a:solidFill>
                  <a:srgbClr val="119F33"/>
                </a:solidFill>
                <a:latin typeface="Courier New" pitchFamily="49" charset="0"/>
              </a:rPr>
              <a:t>root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!=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   &amp;&amp;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!= value) 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 if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(value &lt;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root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root.left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else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(value &gt;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root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root.right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(root ==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return null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 return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root.value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6478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BST “Finding”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dirty="0"/>
              <a:t>: Find </a:t>
            </a:r>
            <a:r>
              <a:rPr lang="en-US" i="1" dirty="0"/>
              <a:t>minimum</a:t>
            </a:r>
            <a:r>
              <a:rPr lang="en-US" dirty="0"/>
              <a:t>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findMax</a:t>
            </a:r>
            <a:r>
              <a:rPr lang="en-US" dirty="0"/>
              <a:t>: Find </a:t>
            </a:r>
            <a:r>
              <a:rPr lang="en-US" i="1" dirty="0"/>
              <a:t>maximum </a:t>
            </a:r>
            <a:r>
              <a:rPr lang="en-US" dirty="0"/>
              <a:t>node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9862" y="1825625"/>
            <a:ext cx="3094202" cy="3403270"/>
            <a:chOff x="2396113" y="1851409"/>
            <a:chExt cx="2781300" cy="3059113"/>
          </a:xfrm>
        </p:grpSpPr>
        <p:sp>
          <p:nvSpPr>
            <p:cNvPr id="5" name="Oval 5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5297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69250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96113" y="3629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96313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35850" y="2740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6713" y="1851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1" name="AutoShape 11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>
              <a:off x="2952532" y="2250432"/>
              <a:ext cx="563796" cy="416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H="1">
              <a:off x="3667467" y="2221063"/>
              <a:ext cx="563796" cy="474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321751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rot="5400000">
              <a:off x="2457232" y="3194995"/>
              <a:ext cx="563796" cy="3050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3161288" y="308489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796413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7" name="AutoShape 17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855151" y="3973897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2550" y="451840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9" name="AutoShape 1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293050" y="3973897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263013" y="45104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17</a:t>
              </a:r>
            </a:p>
          </p:txBody>
        </p:sp>
        <p:cxnSp>
          <p:nvCxnSpPr>
            <p:cNvPr id="21" name="AutoShape 21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453513" y="3973897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4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15313" y="45295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5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3674050" y="3985009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11426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AC90-B8AA-BFE6-35B7-C1C713A2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133-34A6-0B42-78F9-AD304E82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0" y="1816100"/>
            <a:ext cx="10566400" cy="3886200"/>
          </a:xfrm>
        </p:spPr>
        <p:txBody>
          <a:bodyPr/>
          <a:lstStyle/>
          <a:p>
            <a:r>
              <a:rPr lang="en-US" dirty="0"/>
              <a:t>List 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Analysis of algorithm</a:t>
            </a:r>
          </a:p>
          <a:p>
            <a:endParaRPr lang="en-US" dirty="0"/>
          </a:p>
        </p:txBody>
      </p:sp>
      <p:pic>
        <p:nvPicPr>
          <p:cNvPr id="4" name="Picture 2" descr="The Twelve Tasks of Asterix (1976)">
            <a:extLst>
              <a:ext uri="{FF2B5EF4-FFF2-40B4-BE49-F238E27FC236}">
                <a16:creationId xmlns:a16="http://schemas.microsoft.com/office/drawing/2014/main" id="{5BAC277F-C288-2F2B-D1FC-9D328C82A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r="3576"/>
          <a:stretch/>
        </p:blipFill>
        <p:spPr bwMode="auto">
          <a:xfrm>
            <a:off x="6464300" y="1143000"/>
            <a:ext cx="4914900" cy="29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2AC5CBF4-A459-B4F4-2532-71FCCCB8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3495675"/>
            <a:ext cx="660400" cy="660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5991BB1C-F076-2254-6C24-E3C0F6139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2165350"/>
            <a:ext cx="660400" cy="660400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CDF9E4EF-378F-3544-BBA5-53CC2992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2597150"/>
            <a:ext cx="660400" cy="6604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64F63A9-0156-2EE7-1628-057642F09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3041650"/>
            <a:ext cx="660400" cy="660400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5F26E700-EFCA-3ABD-BAE8-D3CF8EBE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2100" y="1739900"/>
            <a:ext cx="660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876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/>
              <a:t>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34" y="1825625"/>
            <a:ext cx="5178966" cy="4351338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insert(13)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insert(8)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insert(31)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Worst-case running time: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86897" y="1898301"/>
            <a:ext cx="4146960" cy="3296697"/>
            <a:chOff x="1086897" y="1898301"/>
            <a:chExt cx="3848100" cy="3059113"/>
          </a:xfrm>
        </p:grpSpPr>
        <p:sp>
          <p:nvSpPr>
            <p:cNvPr id="4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872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536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86897" y="3676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53897" y="2787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20297" y="2787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87097" y="1898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9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1810798" y="2242789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3012535" y="2242789"/>
              <a:ext cx="9318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079335" y="3131789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1277398" y="3131789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1945735" y="3131789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53997" y="4565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5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612735" y="4020789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86997" y="456530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2077498" y="4020789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20597" y="455736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17</a:t>
              </a:r>
            </a:p>
          </p:txBody>
        </p:sp>
        <p:cxnSp>
          <p:nvCxnSpPr>
            <p:cNvPr id="20" name="AutoShape 19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4211098" y="4020790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3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99760" y="457641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31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>
              <a:off x="2458498" y="4031902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67928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/>
              <a:t>, primer for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with an empty tree. Insert the following values, in the given order: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14, 2, 5, 20, 42, 1, 4, 16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changing as few nodes as possible, delete the following in order: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42, 14</a:t>
            </a:r>
            <a:endParaRPr lang="en-US" sz="3200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would the root of the resulting tree be?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>
                <a:ea typeface="Courier New" charset="0"/>
                <a:cs typeface="Courier New" charset="0"/>
              </a:rPr>
              <a:t>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>
                <a:ea typeface="Courier New" charset="0"/>
                <a:cs typeface="Courier New" charset="0"/>
              </a:rPr>
              <a:t>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>
                <a:ea typeface="Courier New" charset="0"/>
                <a:cs typeface="Courier New" charset="0"/>
              </a:rPr>
              <a:t>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5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3200" dirty="0">
                <a:ea typeface="Courier New" charset="0"/>
                <a:cs typeface="Courier New" charset="0"/>
              </a:rPr>
              <a:t> </a:t>
            </a: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92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8339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the following method do?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1232" y="1593760"/>
            <a:ext cx="6826144" cy="207671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en-US" sz="2400" kern="0" noProof="0" dirty="0">
                <a:solidFill>
                  <a:srgbClr val="00B050"/>
                </a:solidFill>
                <a:latin typeface="Courier New" pitchFamily="49" charset="0"/>
              </a:rPr>
              <a:t>h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</a:rPr>
              <a:t>eight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(Node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</a:rPr>
              <a:t>root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){</a:t>
            </a: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latin typeface="Courier New" pitchFamily="49" charset="0"/>
              </a:rPr>
              <a:t>  </a:t>
            </a:r>
            <a:r>
              <a:rPr lang="en-US" sz="2400" kern="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2400" kern="0" dirty="0">
                <a:solidFill>
                  <a:srgbClr val="7030A0"/>
                </a:solidFill>
                <a:latin typeface="Courier New" pitchFamily="49" charset="0"/>
              </a:rPr>
              <a:t>root </a:t>
            </a:r>
            <a:r>
              <a:rPr lang="en-US" sz="2400" kern="0" dirty="0">
                <a:latin typeface="Courier New" pitchFamily="49" charset="0"/>
              </a:rPr>
              <a:t>== null),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return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en-US" sz="2400" kern="0" noProof="0" dirty="0">
                <a:latin typeface="Courier New" pitchFamily="49" charset="0"/>
              </a:rPr>
              <a:t>-1;</a:t>
            </a:r>
            <a:endParaRPr kumimoji="0" lang="en-US" sz="24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baseline="0" dirty="0">
                <a:latin typeface="Courier New" pitchFamily="49" charset="0"/>
              </a:rPr>
              <a:t>  </a:t>
            </a:r>
            <a:r>
              <a:rPr lang="en-US" sz="2400" kern="0" baseline="0" dirty="0">
                <a:solidFill>
                  <a:srgbClr val="0070C0"/>
                </a:solidFill>
                <a:latin typeface="Courier New" pitchFamily="49" charset="0"/>
              </a:rPr>
              <a:t>return </a:t>
            </a:r>
            <a:r>
              <a:rPr lang="en-US" sz="2400" kern="0" baseline="0" dirty="0">
                <a:latin typeface="Courier New" pitchFamily="49" charset="0"/>
              </a:rPr>
              <a:t>1 + max(</a:t>
            </a:r>
            <a:r>
              <a:rPr lang="en-US" sz="2400" kern="0" dirty="0">
                <a:solidFill>
                  <a:srgbClr val="00B050"/>
                </a:solidFill>
                <a:latin typeface="Courier New" pitchFamily="49" charset="0"/>
              </a:rPr>
              <a:t>height</a:t>
            </a:r>
            <a:r>
              <a:rPr lang="en-US" sz="2400" kern="0" dirty="0">
                <a:latin typeface="Courier New" pitchFamily="49" charset="0"/>
              </a:rPr>
              <a:t>(</a:t>
            </a:r>
            <a:r>
              <a:rPr lang="en-US" sz="2400" kern="0" dirty="0" err="1">
                <a:solidFill>
                  <a:srgbClr val="7030A0"/>
                </a:solidFill>
                <a:latin typeface="Courier New" pitchFamily="49" charset="0"/>
              </a:rPr>
              <a:t>root.</a:t>
            </a:r>
            <a:r>
              <a:rPr lang="en-US" sz="2400" kern="0" dirty="0" err="1">
                <a:latin typeface="Courier New" pitchFamily="49" charset="0"/>
              </a:rPr>
              <a:t>left</a:t>
            </a:r>
            <a:r>
              <a:rPr lang="en-US" sz="2400" kern="0" dirty="0">
                <a:latin typeface="Courier New" pitchFamily="49" charset="0"/>
              </a:rPr>
              <a:t>), </a:t>
            </a:r>
          </a:p>
          <a:p>
            <a:pPr marL="342900" lvl="0" indent="-342900" fontAlgn="base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B050"/>
                </a:solidFill>
                <a:latin typeface="Courier New" pitchFamily="49" charset="0"/>
              </a:rPr>
              <a:t>                 height</a:t>
            </a:r>
            <a:r>
              <a:rPr lang="en-US" sz="2400" kern="0" dirty="0">
                <a:latin typeface="Courier New" pitchFamily="49" charset="0"/>
              </a:rPr>
              <a:t>(</a:t>
            </a:r>
            <a:r>
              <a:rPr lang="en-US" sz="2400" kern="0" dirty="0" err="1">
                <a:solidFill>
                  <a:srgbClr val="7030A0"/>
                </a:solidFill>
                <a:latin typeface="Courier New" pitchFamily="49" charset="0"/>
              </a:rPr>
              <a:t>root.</a:t>
            </a:r>
            <a:r>
              <a:rPr lang="en-US" sz="2400" kern="0" dirty="0" err="1">
                <a:latin typeface="Courier New" pitchFamily="49" charset="0"/>
              </a:rPr>
              <a:t>right</a:t>
            </a:r>
            <a:r>
              <a:rPr lang="en-US" sz="2400" kern="0" dirty="0">
                <a:latin typeface="Courier New" pitchFamily="49" charset="0"/>
              </a:rPr>
              <a:t>);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ourier New" pitchFamily="49" charset="0"/>
              </a:rPr>
              <a:t>}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2" y="3786386"/>
            <a:ext cx="8281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/>
              <a:t>It calculates the number of nodes in the tree.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depth of the nodes.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height of the tree.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It calculates the number of leaves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14137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might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be harder than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idea: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potential cases to fix: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13670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case: Leaf</a:t>
            </a:r>
          </a:p>
        </p:txBody>
      </p:sp>
      <p:sp>
        <p:nvSpPr>
          <p:cNvPr id="21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delete(17)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4" name="Oval 3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863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0" name="AutoShape 9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45037" y="2249487"/>
              <a:ext cx="931861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811837" y="313848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14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6" name="AutoShape 15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753097" y="456406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17</a:t>
              </a:r>
            </a:p>
          </p:txBody>
        </p:sp>
        <p:cxnSp>
          <p:nvCxnSpPr>
            <p:cNvPr id="20" name="AutoShape 19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5943598" y="4027486"/>
              <a:ext cx="131763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22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3" name="AutoShape 23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045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case: One Child</a:t>
            </a:r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delete(15)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863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45037" y="2249487"/>
              <a:ext cx="931861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811837" y="3138487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2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3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20" name="AutoShape 17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Oval 22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4" name="AutoShape 23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4586227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case: Two Children</a:t>
            </a:r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delete(5)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3192" y="1814564"/>
            <a:ext cx="5128844" cy="4077263"/>
            <a:chOff x="2819399" y="1904999"/>
            <a:chExt cx="3848098" cy="3059111"/>
          </a:xfrm>
        </p:grpSpPr>
        <p:sp>
          <p:nvSpPr>
            <p:cNvPr id="6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0197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1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8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399" y="3682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352799" y="2793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9599" y="190499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543299" y="2249487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0"/>
            <p:cNvCxnSpPr>
              <a:cxnSpLocks noChangeShapeType="1"/>
              <a:endCxn id="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45037" y="2249487"/>
              <a:ext cx="1465262" cy="14335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2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009899" y="3138487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3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3678236" y="3138486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16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86497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6345236" y="4027486"/>
              <a:ext cx="1317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19498" y="457199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20" name="AutoShape 17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3809998" y="4027486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Oval 20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132265" y="4583110"/>
              <a:ext cx="381001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2" name="AutoShape 23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4191000" y="4038600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TextBox 23"/>
          <p:cNvSpPr txBox="1"/>
          <p:nvPr/>
        </p:nvSpPr>
        <p:spPr>
          <a:xfrm>
            <a:off x="983006" y="2977104"/>
            <a:ext cx="299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replace </a:t>
            </a:r>
            <a:r>
              <a:rPr lang="en-US" sz="3200" dirty="0">
                <a:solidFill>
                  <a:schemeClr val="accent2"/>
                </a:solidFill>
              </a:rPr>
              <a:t>5</a:t>
            </a:r>
            <a:r>
              <a:rPr lang="en-US" sz="3200" dirty="0"/>
              <a:t> with?</a:t>
            </a:r>
          </a:p>
        </p:txBody>
      </p:sp>
    </p:spTree>
    <p:extLst>
      <p:ext uri="{BB962C8B-B14F-4D97-AF65-F5344CB8AC3E}">
        <p14:creationId xmlns:p14="http://schemas.microsoft.com/office/powerpoint/2010/main" val="1050027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case: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can we replace the node with?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541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case: Two Children (example #2)</a:t>
            </a:r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2500" y="1905000"/>
            <a:ext cx="2653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delete(23)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68958" y="1905000"/>
            <a:ext cx="5815601" cy="4086927"/>
            <a:chOff x="2014728" y="2557272"/>
            <a:chExt cx="4342428" cy="3059113"/>
          </a:xfrm>
        </p:grpSpPr>
        <p:sp>
          <p:nvSpPr>
            <p:cNvPr id="27" name="Oval 1027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19196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28" name="Oval 1028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0815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9" name="Oval 102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147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" name="Oval 1030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27055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23</a:t>
              </a:r>
            </a:p>
          </p:txBody>
        </p:sp>
        <p:sp>
          <p:nvSpPr>
            <p:cNvPr id="31" name="Oval 1031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8128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/>
                <a:t>5</a:t>
              </a:r>
            </a:p>
          </p:txBody>
        </p:sp>
        <p:sp>
          <p:nvSpPr>
            <p:cNvPr id="32" name="Oval 1032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14928" y="2557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33" name="AutoShape 1033"/>
            <p:cNvCxnSpPr>
              <a:cxnSpLocks noChangeShapeType="1"/>
              <a:stCxn id="34" idx="3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2738628" y="2901760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1034"/>
            <p:cNvCxnSpPr>
              <a:cxnSpLocks noChangeShapeType="1"/>
              <a:stCxn id="34" idx="5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940132" y="2882476"/>
              <a:ext cx="1177423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1035"/>
            <p:cNvCxnSpPr>
              <a:cxnSpLocks noChangeShapeType="1"/>
              <a:stCxn id="32" idx="5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5252259" y="3771476"/>
              <a:ext cx="557437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1036"/>
            <p:cNvCxnSpPr>
              <a:cxnSpLocks noChangeShapeType="1"/>
              <a:stCxn id="33" idx="3"/>
              <a:endCxn id="31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205228" y="3790760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037"/>
            <p:cNvCxnSpPr>
              <a:cxnSpLocks noChangeShapeType="1"/>
              <a:stCxn id="33" idx="5"/>
              <a:endCxn id="30" idx="0"/>
            </p:cNvCxnSpPr>
            <p:nvPr>
              <p:custDataLst>
                <p:tags r:id="rId12"/>
              </p:custDataLst>
            </p:nvPr>
          </p:nvCxnSpPr>
          <p:spPr bwMode="auto">
            <a:xfrm>
              <a:off x="2873566" y="3790760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" name="Oval 1038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14828" y="5224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7</a:t>
              </a:r>
            </a:p>
          </p:txBody>
        </p:sp>
        <p:cxnSp>
          <p:nvCxnSpPr>
            <p:cNvPr id="39" name="AutoShape 1039"/>
            <p:cNvCxnSpPr>
              <a:cxnSpLocks noChangeShapeType="1"/>
              <a:stCxn id="30" idx="3"/>
              <a:endCxn id="40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3005328" y="4679760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" name="Oval 1045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27591" y="5235385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41" name="AutoShape 1046"/>
            <p:cNvCxnSpPr>
              <a:cxnSpLocks noChangeShapeType="1"/>
              <a:endCxn id="42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3386328" y="4690872"/>
              <a:ext cx="131763" cy="525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" name="Oval 1030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430060" y="434903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43" name="AutoShape 1036"/>
            <p:cNvCxnSpPr>
              <a:cxnSpLocks noChangeShapeType="1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620252" y="382727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" name="Oval 103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770293" y="520522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19</a:t>
              </a:r>
            </a:p>
          </p:txBody>
        </p:sp>
        <p:sp>
          <p:nvSpPr>
            <p:cNvPr id="45" name="Oval 1030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03552" y="522779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46" name="Oval 103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976156" y="518446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47" name="Oval 103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409415" y="520703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25</a:t>
              </a:r>
            </a:p>
          </p:txBody>
        </p:sp>
        <p:cxnSp>
          <p:nvCxnSpPr>
            <p:cNvPr id="48" name="AutoShape 1046"/>
            <p:cNvCxnSpPr>
              <a:cxnSpLocks noChangeShapeType="1"/>
              <a:stCxn id="44" idx="5"/>
            </p:cNvCxnSpPr>
            <p:nvPr>
              <p:custDataLst>
                <p:tags r:id="rId23"/>
              </p:custDataLst>
            </p:nvPr>
          </p:nvCxnSpPr>
          <p:spPr bwMode="auto">
            <a:xfrm>
              <a:off x="4755264" y="4674236"/>
              <a:ext cx="171791" cy="532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46"/>
            <p:cNvCxnSpPr>
              <a:cxnSpLocks noChangeShapeType="1"/>
              <a:endCxn id="46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5910274" y="4681567"/>
              <a:ext cx="256382" cy="502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1039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4364178" y="470232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1039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5553314" y="4702328"/>
              <a:ext cx="1317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043352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07720" y="1831721"/>
            <a:ext cx="10515600" cy="269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dirty="0"/>
              <a:t>Changing as few nodes as possible, delete the following in order: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42, 14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8798" y="2582857"/>
            <a:ext cx="5337542" cy="3880750"/>
            <a:chOff x="2014728" y="2557272"/>
            <a:chExt cx="3985468" cy="2904787"/>
          </a:xfrm>
        </p:grpSpPr>
        <p:sp>
          <p:nvSpPr>
            <p:cNvPr id="7" name="Oval 1027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19196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8" name="Oval 102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0815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" name="Oval 1029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14728" y="4335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Oval 103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27055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11" name="Oval 103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8128" y="3446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2</a:t>
              </a:r>
            </a:p>
          </p:txBody>
        </p:sp>
        <p:sp>
          <p:nvSpPr>
            <p:cNvPr id="12" name="Oval 1032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14928" y="255727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14</a:t>
              </a:r>
            </a:p>
          </p:txBody>
        </p:sp>
        <p:cxnSp>
          <p:nvCxnSpPr>
            <p:cNvPr id="13" name="AutoShape 103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2738628" y="2901760"/>
              <a:ext cx="9318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03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3940132" y="2882476"/>
              <a:ext cx="1177423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035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5252259" y="3771476"/>
              <a:ext cx="557437" cy="563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036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205228" y="3790760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037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2873566" y="3790760"/>
              <a:ext cx="398462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Oval 1038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44304" y="508105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19" name="AutoShape 1039"/>
            <p:cNvCxnSpPr>
              <a:cxnSpLocks noChangeShapeType="1"/>
              <a:endCxn id="1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2834804" y="4679760"/>
              <a:ext cx="302287" cy="401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Oval 1030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30060" y="434903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16</a:t>
              </a:r>
            </a:p>
          </p:txBody>
        </p:sp>
        <p:cxnSp>
          <p:nvCxnSpPr>
            <p:cNvPr id="23" name="AutoShape 1036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620252" y="3827272"/>
              <a:ext cx="398463" cy="525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28063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Traversals</a:t>
            </a:r>
          </a:p>
          <a:p>
            <a:r>
              <a:rPr lang="en-US" dirty="0"/>
              <a:t>Binary Search Trees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find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buildTree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41BE66-36E9-C25D-5A98-F6F0F9DA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9" r="2162"/>
          <a:stretch/>
        </p:blipFill>
        <p:spPr bwMode="auto">
          <a:xfrm>
            <a:off x="5239925" y="1720850"/>
            <a:ext cx="57963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through Lazy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deletion can work well for a BST</a:t>
            </a:r>
          </a:p>
          <a:p>
            <a:pPr lvl="1"/>
            <a:r>
              <a:rPr lang="en-US" dirty="0"/>
              <a:t>Simpler</a:t>
            </a:r>
          </a:p>
          <a:p>
            <a:pPr lvl="1"/>
            <a:r>
              <a:rPr lang="en-US" dirty="0"/>
              <a:t>Can do “real deletions” later as a batch</a:t>
            </a:r>
          </a:p>
          <a:p>
            <a:pPr lvl="1"/>
            <a:r>
              <a:rPr lang="en-US" dirty="0"/>
              <a:t>Some inserts can just “undelete” a tree node</a:t>
            </a:r>
          </a:p>
          <a:p>
            <a:pPr lvl="1"/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Can waste space and slow down find operations</a:t>
            </a:r>
          </a:p>
          <a:p>
            <a:pPr lvl="1"/>
            <a:r>
              <a:rPr lang="en-US" dirty="0"/>
              <a:t>Make some operations more complicated: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683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Building the tree -</a:t>
            </a:r>
            <a:r>
              <a:rPr lang="en-US" dirty="0"/>
              <a:t>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consider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building </a:t>
            </a:r>
            <a:r>
              <a:rPr lang="en-US" dirty="0">
                <a:cs typeface="Courier New" pitchFamily="49" charset="0"/>
              </a:rPr>
              <a:t>(insert values starting from an empty tree)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values 1, 2, 3, 4, 5, 6, 7, 8, 9  into an empty BST</a:t>
            </a:r>
          </a:p>
          <a:p>
            <a:endParaRPr lang="en-US" sz="300" dirty="0"/>
          </a:p>
          <a:p>
            <a:pPr>
              <a:lnSpc>
                <a:spcPct val="120000"/>
              </a:lnSpc>
            </a:pPr>
            <a:r>
              <a:rPr lang="en-US" dirty="0"/>
              <a:t>If inserted in given order, </a:t>
            </a:r>
            <a:br>
              <a:rPr lang="en-US" dirty="0"/>
            </a:br>
            <a:r>
              <a:rPr lang="en-US" dirty="0"/>
              <a:t>what is the tree?  </a:t>
            </a:r>
            <a:br>
              <a:rPr lang="en-US" dirty="0"/>
            </a:b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/>
              <a:t>What big-O runtime for </a:t>
            </a:r>
            <a:br>
              <a:rPr lang="en-US" dirty="0"/>
            </a:br>
            <a:r>
              <a:rPr lang="en-US" dirty="0"/>
              <a:t>building a BST on this sorted input?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dirty="0"/>
              <a:t>Is inserting in the reverse order any better?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24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Building a tree - </a:t>
            </a:r>
            <a:r>
              <a:rPr lang="en-US" dirty="0"/>
              <a:t>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values 1, 2, 3, 4, 5, 6, 7, 8, 9  into an empty BST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dirty="0"/>
              <a:t>What we if could somehow re-arrange them</a:t>
            </a:r>
          </a:p>
          <a:p>
            <a:r>
              <a:rPr lang="en-US" dirty="0"/>
              <a:t>median first, then left median, right median, etc.</a:t>
            </a:r>
            <a:br>
              <a:rPr lang="en-US" dirty="0"/>
            </a:br>
            <a:r>
              <a:rPr lang="en-US" dirty="0"/>
              <a:t>	5, 3, 7, 2, 1, 4, 8, 6, 9	</a:t>
            </a:r>
          </a:p>
          <a:p>
            <a:endParaRPr lang="en-US" sz="1600" dirty="0"/>
          </a:p>
          <a:p>
            <a:r>
              <a:rPr lang="en-US" dirty="0"/>
              <a:t>What tree does that give us?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big-O runtime?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3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5074-DB3D-9EB1-DE55-A0D51D94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1D9B-F3CE-0670-E720-C1860525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4975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4975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dirty="0">
              <a:solidFill>
                <a:srgbClr val="00497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right;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 : 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(value), 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823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7AF-D4FC-2A3F-1BD4-E6443B0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private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DF01-9203-1480-6BC4-8304BC85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497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4975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dirty="0">
              <a:solidFill>
                <a:srgbClr val="004975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40062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B40062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root;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Private helper functions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insertHelper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*&amp; node,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deleteHelper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node,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preOrderTraversalHelper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postOrderTraversalHelper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965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B74-E712-9662-46D8-B4F1921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1259-10D7-DB0D-F00C-E68810E2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4006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B40062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: 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Public functions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inOrderTraversal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preOrderTraversal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postOrderTraversal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521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3A8-30EA-D454-BDDB-877FCE6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2ABA-39F6-097C-0629-D1EB3DB0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insertHelper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*&amp; node,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 ==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node =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(value &lt; 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insertHelper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insertHelper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319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67D0-35AE-78CD-8C5A-9869281F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A83B-F6AD-FA8A-F478-69099567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 {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 !=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inOrderTraversalHelper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A0011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inOrderTraversalHelper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37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27AB-D295-7B82-71DF-51F0878C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6AEB-216C-0D3A-2174-415454F7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preOrderTraversalHelper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 {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 !=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A0011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preOrderTraversalHelper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preOrderTraversalHelper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7580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0480-224C-ADAB-6F6B-36E9031D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B4EA-7C9B-553B-99FA-772D89FF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postOrderTraversalHelper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node) {</a:t>
            </a:r>
            <a:endParaRPr lang="en-US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 !=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postOrderTraversalHelper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postOrderTraversalHelper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B7F8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node-&gt;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A0011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3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E1B4-1C66-EAAD-914F-9C6D92B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E962-1999-6962-2A89-C5A38A77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data structures, a tree is a hierarchical and widely used abstract data type that simulates a hierarchical tree structure with a root value and subtrees of children, represented as nodes. </a:t>
            </a:r>
          </a:p>
        </p:txBody>
      </p:sp>
    </p:spTree>
    <p:extLst>
      <p:ext uri="{BB962C8B-B14F-4D97-AF65-F5344CB8AC3E}">
        <p14:creationId xmlns:p14="http://schemas.microsoft.com/office/powerpoint/2010/main" val="7214505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30EE-7EE9-F2B3-FE8C-6677CE8B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– bit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CDC2-22B5-786A-DF01-DB4D9A01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533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deleteHelper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node,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 ==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b="1" dirty="0">
                <a:solidFill>
                  <a:srgbClr val="B4006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1" dirty="0" err="1">
                <a:solidFill>
                  <a:srgbClr val="B40062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800" dirty="0">
              <a:solidFill>
                <a:srgbClr val="B40062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(value &lt;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deleteHelper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value);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(value &gt;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deleteHelper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value);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586100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C6CB-4A02-CCF1-ADA1-C8DE862E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Node with only one child or no child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temp =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temp =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569086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20DA-EC3A-0E31-3E4D-52C7D1C1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92200"/>
            <a:ext cx="105664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Node with two children: Get the </a:t>
            </a:r>
            <a:r>
              <a:rPr lang="en-US" sz="1800" dirty="0" err="1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inorder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 successor (smallest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in the right subtree)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dirty="0" err="1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temp =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(temp-&gt;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temp = temp-&gt;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Copy the </a:t>
            </a:r>
            <a:r>
              <a:rPr lang="en-US" sz="1800" dirty="0" err="1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inorder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 successor's data to this node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temp-&gt;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Delete the </a:t>
            </a:r>
            <a:r>
              <a:rPr lang="en-US" sz="1800" dirty="0" err="1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inorder</a:t>
            </a:r>
            <a:r>
              <a:rPr lang="en-US" sz="18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 successor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deleteHelper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(node-&gt;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temp-&gt;</a:t>
            </a:r>
            <a:r>
              <a:rPr lang="en-US" sz="18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32719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0BFD-08E6-797E-C3B7-7CCF2023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5DAC-33FD-3572-AD12-4A09D10B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Node: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Each element in a tree is called a node. Nodes contain data and may have links to other nodes.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Root: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topmost node in a tree is called the root. It is the starting point for traversing the tree.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Parent and Child: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Nodes in a tree are connected such that one node is the parent of another node (directly above it), and the connected node is a child of the parent.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Leaf: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node in a tree that has no children is called a leaf or a terminal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26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4ABD-68A3-E7BB-CEB0-C37C30CD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D41E-D1C9-84F3-D005-7D936128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Subtree: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tree formed by a node and its descendants in the hierarchy is called a subtree.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Level: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level of a node is the distance from the root. The root is at level 0, and its children are at level 1, and so on.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depth of a node is the length of the path from the root to that node.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Height: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height of a tree is the length of the longest path from the root to a leaf. It represents the depth of the deepest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453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Tree terminology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70053" y="1797058"/>
            <a:ext cx="3553366" cy="3629025"/>
            <a:chOff x="4083338" y="1600200"/>
            <a:chExt cx="4371687" cy="403860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781800" y="1600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A</a:t>
              </a:r>
            </a:p>
          </p:txBody>
        </p:sp>
        <p:cxnSp>
          <p:nvCxnSpPr>
            <p:cNvPr id="9" name="AutoShape 4"/>
            <p:cNvCxnSpPr>
              <a:cxnSpLocks noChangeShapeType="1"/>
              <a:stCxn id="8" idx="3"/>
              <a:endCxn id="12" idx="0"/>
            </p:cNvCxnSpPr>
            <p:nvPr>
              <p:custDataLst>
                <p:tags r:id="rId2"/>
              </p:custDataLst>
            </p:nvPr>
          </p:nvCxnSpPr>
          <p:spPr bwMode="auto">
            <a:xfrm flipH="1">
              <a:off x="4845337" y="1990445"/>
              <a:ext cx="2003418" cy="571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5"/>
            <p:cNvCxnSpPr>
              <a:cxnSpLocks noChangeShapeType="1"/>
              <a:stCxn id="8" idx="5"/>
              <a:endCxn id="18" idx="0"/>
            </p:cNvCxnSpPr>
            <p:nvPr>
              <p:custDataLst>
                <p:tags r:id="rId3"/>
              </p:custDataLst>
            </p:nvPr>
          </p:nvCxnSpPr>
          <p:spPr bwMode="auto">
            <a:xfrm>
              <a:off x="7172325" y="2009775"/>
              <a:ext cx="481013" cy="485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16737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E</a:t>
              </a:r>
            </a:p>
          </p:txBody>
        </p:sp>
        <p:sp>
          <p:nvSpPr>
            <p:cNvPr id="12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16737" y="25622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B</a:t>
              </a:r>
            </a:p>
          </p:txBody>
        </p:sp>
        <p:cxnSp>
          <p:nvCxnSpPr>
            <p:cNvPr id="13" name="AutoShape 8"/>
            <p:cNvCxnSpPr>
              <a:cxnSpLocks noChangeShapeType="1"/>
              <a:stCxn id="12" idx="4"/>
              <a:endCxn id="1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845337" y="301942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" name="Oval 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833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D</a:t>
              </a:r>
            </a:p>
          </p:txBody>
        </p:sp>
        <p:sp>
          <p:nvSpPr>
            <p:cNvPr id="15" name="Oval 1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501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F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2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006982" y="2952470"/>
              <a:ext cx="371756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2"/>
            <p:cNvCxnSpPr>
              <a:cxnSpLocks noChangeShapeType="1"/>
              <a:stCxn id="12" idx="3"/>
              <a:endCxn id="14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311938" y="2952470"/>
              <a:ext cx="371754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13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24738" y="2514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C</a:t>
              </a:r>
            </a:p>
          </p:txBody>
        </p:sp>
        <p:sp>
          <p:nvSpPr>
            <p:cNvPr id="19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24738" y="33528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G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8" idx="4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653338" y="299085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16"/>
            <p:cNvCxnSpPr>
              <a:cxnSpLocks noChangeShapeType="1"/>
              <a:stCxn id="19" idx="3"/>
              <a:endCxn id="24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7080250" y="3762375"/>
              <a:ext cx="411163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" name="Oval 17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7825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I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9" idx="5"/>
              <a:endCxn id="22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7815263" y="3762375"/>
              <a:ext cx="411162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" name="Oval 1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851650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H</a:t>
              </a:r>
            </a:p>
          </p:txBody>
        </p:sp>
        <p:sp>
          <p:nvSpPr>
            <p:cNvPr id="25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58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L</a:t>
              </a:r>
            </a:p>
          </p:txBody>
        </p:sp>
        <p:sp>
          <p:nvSpPr>
            <p:cNvPr id="26" name="Oval 2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53113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J</a:t>
              </a:r>
            </a:p>
          </p:txBody>
        </p:sp>
        <p:sp>
          <p:nvSpPr>
            <p:cNvPr id="27" name="Oval 22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34695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M</a:t>
              </a:r>
            </a:p>
          </p:txBody>
        </p:sp>
        <p:sp>
          <p:nvSpPr>
            <p:cNvPr id="28" name="Oval 23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50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K</a:t>
              </a:r>
            </a:p>
          </p:txBody>
        </p:sp>
        <p:sp>
          <p:nvSpPr>
            <p:cNvPr id="29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845425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N</a:t>
              </a:r>
            </a:p>
          </p:txBody>
        </p:sp>
        <p:cxnSp>
          <p:nvCxnSpPr>
            <p:cNvPr id="30" name="AutoShape 25"/>
            <p:cNvCxnSpPr>
              <a:cxnSpLocks noChangeShapeType="1"/>
              <a:stCxn id="24" idx="2"/>
              <a:endCxn id="26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6081713" y="4419600"/>
              <a:ext cx="750887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6"/>
            <p:cNvCxnSpPr>
              <a:cxnSpLocks noChangeShapeType="1"/>
              <a:stCxn id="24" idx="3"/>
              <a:endCxn id="28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6578600" y="4600575"/>
              <a:ext cx="33972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27"/>
            <p:cNvCxnSpPr>
              <a:cxnSpLocks noChangeShapeType="1"/>
              <a:stCxn id="24" idx="4"/>
              <a:endCxn id="25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7080250" y="4667250"/>
              <a:ext cx="6350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8"/>
            <p:cNvCxnSpPr>
              <a:cxnSpLocks noChangeShapeType="1"/>
              <a:stCxn id="24" idx="5"/>
              <a:endCxn id="2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7242175" y="4600575"/>
              <a:ext cx="33337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29"/>
            <p:cNvCxnSpPr>
              <a:cxnSpLocks noChangeShapeType="1"/>
              <a:stCxn id="24" idx="6"/>
              <a:endCxn id="29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7327900" y="4419600"/>
              <a:ext cx="746125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3443836" y="1669676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Node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83942" y="4045829"/>
            <a:ext cx="79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Edges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3417" y="1807780"/>
            <a:ext cx="68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Root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52219" y="4032841"/>
            <a:ext cx="88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Leaves</a:t>
            </a:r>
          </a:p>
        </p:txBody>
      </p:sp>
      <p:cxnSp>
        <p:nvCxnSpPr>
          <p:cNvPr id="54" name="Straight Arrow Connector 53"/>
          <p:cNvCxnSpPr>
            <a:endCxn id="12" idx="1"/>
          </p:cNvCxnSpPr>
          <p:nvPr/>
        </p:nvCxnSpPr>
        <p:spPr>
          <a:xfrm>
            <a:off x="4248865" y="1997113"/>
            <a:ext cx="609165" cy="72457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3877248" y="4245884"/>
            <a:ext cx="2335178" cy="418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</p:cNvCxnSpPr>
          <p:nvPr/>
        </p:nvCxnSpPr>
        <p:spPr>
          <a:xfrm flipV="1">
            <a:off x="3877248" y="3825546"/>
            <a:ext cx="3114544" cy="4203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8" idx="6"/>
          </p:cNvCxnSpPr>
          <p:nvPr/>
        </p:nvCxnSpPr>
        <p:spPr>
          <a:xfrm flipH="1" flipV="1">
            <a:off x="6935015" y="2002475"/>
            <a:ext cx="988402" cy="53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1"/>
            <a:endCxn id="22" idx="6"/>
          </p:cNvCxnSpPr>
          <p:nvPr/>
        </p:nvCxnSpPr>
        <p:spPr>
          <a:xfrm flipH="1">
            <a:off x="7923418" y="4232896"/>
            <a:ext cx="1028801" cy="976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1"/>
            <a:endCxn id="29" idx="6"/>
          </p:cNvCxnSpPr>
          <p:nvPr/>
        </p:nvCxnSpPr>
        <p:spPr>
          <a:xfrm flipH="1">
            <a:off x="7799544" y="4232896"/>
            <a:ext cx="1152674" cy="9877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61953" y="2887221"/>
            <a:ext cx="143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Left subtree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851263" y="3198034"/>
            <a:ext cx="158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1977103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e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88" t="2500" r="-804" b="4277"/>
          <a:stretch/>
        </p:blipFill>
        <p:spPr>
          <a:xfrm>
            <a:off x="3749381" y="3429000"/>
            <a:ext cx="8334765" cy="3147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361"/>
            <a:ext cx="8939784" cy="3551047"/>
          </a:xfrm>
        </p:spPr>
        <p:txBody>
          <a:bodyPr/>
          <a:lstStyle/>
          <a:p>
            <a:pPr marL="342900" indent="-342900"/>
            <a:r>
              <a:rPr lang="en-US" sz="2400" dirty="0">
                <a:solidFill>
                  <a:schemeClr val="accent1"/>
                </a:solidFill>
              </a:rPr>
              <a:t>Binary tree</a:t>
            </a:r>
            <a:r>
              <a:rPr lang="en-US" sz="2400" dirty="0"/>
              <a:t>:  Each node has at most 2 children</a:t>
            </a:r>
          </a:p>
          <a:p>
            <a:pPr marL="342900" indent="-342900"/>
            <a:r>
              <a:rPr lang="en-US" sz="2400" dirty="0"/>
              <a:t>Binary tree is</a:t>
            </a:r>
          </a:p>
          <a:p>
            <a:pPr marL="800100" lvl="1" indent="-342900"/>
            <a:r>
              <a:rPr lang="en-US" sz="2200" dirty="0"/>
              <a:t>A root </a:t>
            </a:r>
            <a:r>
              <a:rPr lang="en-US" sz="2200" i="1" dirty="0"/>
              <a:t>(with data)</a:t>
            </a:r>
          </a:p>
          <a:p>
            <a:pPr marL="800100" lvl="1" indent="-342900"/>
            <a:r>
              <a:rPr lang="en-US" sz="2200" dirty="0"/>
              <a:t>A left subtree </a:t>
            </a:r>
            <a:r>
              <a:rPr lang="en-US" sz="2200" i="1" dirty="0"/>
              <a:t>(may be empty) </a:t>
            </a:r>
            <a:endParaRPr lang="en-US" sz="2200" dirty="0"/>
          </a:p>
          <a:p>
            <a:pPr marL="800100" lvl="1" indent="-342900"/>
            <a:r>
              <a:rPr lang="en-US" sz="2200" dirty="0"/>
              <a:t>A right subtree </a:t>
            </a:r>
            <a:r>
              <a:rPr lang="en-US" sz="2200" i="1" dirty="0"/>
              <a:t>(may be empty) </a:t>
            </a:r>
          </a:p>
          <a:p>
            <a:pPr marL="800100" lvl="1" indent="-342900"/>
            <a:endParaRPr lang="en-US" sz="1050" i="1" dirty="0"/>
          </a:p>
          <a:p>
            <a:pPr marL="342900" indent="-342900"/>
            <a:r>
              <a:rPr lang="en-US" sz="2400" dirty="0"/>
              <a:t>Special Cases: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A47B-08C9-98AD-3490-00C912B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Complete tree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B48ADE-4754-5184-702C-FF6508F98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All levels, except possibly the last, are filled.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All nodes are as left as possible.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we represent this tree in an array using a level-order traversal, it might look like:</a:t>
            </a:r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65D9A20-85CE-52A8-19A3-6BCBB693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12" y="1828800"/>
            <a:ext cx="4371975" cy="38862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EBA76-4730-E73C-021D-76A27EE1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89" y="5531729"/>
            <a:ext cx="3414541" cy="7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4338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57986</TotalTime>
  <Words>2372</Words>
  <Application>Microsoft Macintosh PowerPoint</Application>
  <PresentationFormat>Widescreen</PresentationFormat>
  <Paragraphs>504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Aptos</vt:lpstr>
      <vt:lpstr>Arial</vt:lpstr>
      <vt:lpstr>Calibri</vt:lpstr>
      <vt:lpstr>Courier New</vt:lpstr>
      <vt:lpstr>KaTeX_Main</vt:lpstr>
      <vt:lpstr>KaTeX_Math</vt:lpstr>
      <vt:lpstr>Menlo</vt:lpstr>
      <vt:lpstr>Söhne</vt:lpstr>
      <vt:lpstr>Symbol</vt:lpstr>
      <vt:lpstr>Times</vt:lpstr>
      <vt:lpstr>Times New Roman</vt:lpstr>
      <vt:lpstr>Wingdings</vt:lpstr>
      <vt:lpstr>IS and T Theme</vt:lpstr>
      <vt:lpstr>Custom Design</vt:lpstr>
      <vt:lpstr>Analysis of Algorithms Week 3</vt:lpstr>
      <vt:lpstr>What we did so far?</vt:lpstr>
      <vt:lpstr>Today</vt:lpstr>
      <vt:lpstr>Introduction</vt:lpstr>
      <vt:lpstr>Terminologies</vt:lpstr>
      <vt:lpstr>Terminologies – Cont’d</vt:lpstr>
      <vt:lpstr>Reminder: Tree terminology</vt:lpstr>
      <vt:lpstr>Binary Trees</vt:lpstr>
      <vt:lpstr>Complete tree</vt:lpstr>
      <vt:lpstr>Complete Binary Tree</vt:lpstr>
      <vt:lpstr>Full Tree</vt:lpstr>
      <vt:lpstr>Binary Trees: Some Numbers</vt:lpstr>
      <vt:lpstr>Tree Traversals</vt:lpstr>
      <vt:lpstr>PowerPoint Presentation</vt:lpstr>
      <vt:lpstr>Practice: are these BSTs?</vt:lpstr>
      <vt:lpstr>How do we find(value) in BST’s?</vt:lpstr>
      <vt:lpstr>find in BST: Recursive Version</vt:lpstr>
      <vt:lpstr>find in BST: Iterative Version</vt:lpstr>
      <vt:lpstr>Other BST “Finding” Operations</vt:lpstr>
      <vt:lpstr>insert in BST</vt:lpstr>
      <vt:lpstr>Practice with insert, primer for delete</vt:lpstr>
      <vt:lpstr>PowerPoint Presentation</vt:lpstr>
      <vt:lpstr>delete in BST</vt:lpstr>
      <vt:lpstr>delete case: Leaf</vt:lpstr>
      <vt:lpstr>delete case: One Child</vt:lpstr>
      <vt:lpstr>delete case: Two Children</vt:lpstr>
      <vt:lpstr>delete case: Two Children</vt:lpstr>
      <vt:lpstr>delete case: Two Children (example #2)</vt:lpstr>
      <vt:lpstr>Practice delete</vt:lpstr>
      <vt:lpstr>delete through Lazy Deletion</vt:lpstr>
      <vt:lpstr>Building the tree - BST</vt:lpstr>
      <vt:lpstr>Building a tree -  BST</vt:lpstr>
      <vt:lpstr>Implementation</vt:lpstr>
      <vt:lpstr>Class – private methods</vt:lpstr>
      <vt:lpstr>Public methods</vt:lpstr>
      <vt:lpstr>Insert</vt:lpstr>
      <vt:lpstr>InOrder Traversal</vt:lpstr>
      <vt:lpstr>PreOrder Traversal</vt:lpstr>
      <vt:lpstr>PostOrder Traversal</vt:lpstr>
      <vt:lpstr>Delete – bit complex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Jayantha Kumara, Ph.D.</cp:lastModifiedBy>
  <cp:revision>667</cp:revision>
  <dcterms:created xsi:type="dcterms:W3CDTF">2016-09-19T16:42:28Z</dcterms:created>
  <dcterms:modified xsi:type="dcterms:W3CDTF">2024-02-12T20:13:34Z</dcterms:modified>
</cp:coreProperties>
</file>