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03"/>
    <p:restoredTop sz="94589"/>
  </p:normalViewPr>
  <p:slideViewPr>
    <p:cSldViewPr snapToGrid="0" snapToObjects="1">
      <p:cViewPr varScale="1">
        <p:scale>
          <a:sx n="85" d="100"/>
          <a:sy n="85" d="100"/>
        </p:scale>
        <p:origin x="5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a:t>11/29/20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446C117F-5CCF-4837-BE5F-2B92066CAFAF}" type="datetimeFigureOut">
              <a:rPr lang="en-US"/>
              <a:t>11/29/20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84EB90BD-B6CE-46B7-997F-7313B992CCDC}" type="datetimeFigureOut">
              <a:rPr lang="en-US"/>
              <a:t>11/29/20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CDB9D11F-B188-461D-B23F-39381795C052}" type="datetimeFigureOut">
              <a:rPr lang="en-US"/>
              <a:t>11/29/20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52E6D8D9-55A2-4063-B0F3-121F44549695}" type="datetimeFigureOut">
              <a:rPr lang="en-US"/>
              <a:t>11/29/20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3" name="Date Placeholder 2"/>
          <p:cNvSpPr>
            <a:spLocks noGrp="1"/>
          </p:cNvSpPr>
          <p:nvPr>
            <p:ph type="dt" sz="half" idx="10"/>
          </p:nvPr>
        </p:nvSpPr>
        <p:spPr/>
        <p:txBody>
          <a:bodyPr/>
          <a:lstStyle/>
          <a:p>
            <a:fld id="{D4B24536-994D-4021-A283-9F449C0DB509}" type="datetimeFigureOut">
              <a:rPr lang="en-US"/>
              <a:t>11/29/20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3" name="Date Placeholder 2"/>
          <p:cNvSpPr>
            <a:spLocks noGrp="1"/>
          </p:cNvSpPr>
          <p:nvPr>
            <p:ph type="dt" sz="half" idx="10"/>
          </p:nvPr>
        </p:nvSpPr>
        <p:spPr/>
        <p:txBody>
          <a:bodyPr/>
          <a:lstStyle/>
          <a:p>
            <a:fld id="{3CBBBB78-C96F-47B7-AB17-D852CA960AC9}" type="datetimeFigureOut">
              <a:rPr lang="en-US"/>
              <a:t>11/29/20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a:t>11/29/20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a:t>11/29/20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a:t>11/29/20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0578ACC-22D6-47C1-A373-4FD133E34F3C}" type="datetimeFigureOut">
              <a:rPr lang="en-US"/>
              <a:t>11/29/20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a:t>11/29/20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a:t>11/29/20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a:t>11/29/20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a:t>11/29/20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E331444B-B92B-4E27-8C94-BB93EAF5CB18}" type="datetimeFigureOut">
              <a:rPr lang="en-US"/>
              <a:t>11/29/20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63EFA5E-FA76-400D-B3DC-F0BA90E6D107}" type="datetimeFigureOut">
              <a:rPr lang="en-US"/>
              <a:t>11/29/20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a:t>11/29/20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B08B3-6E23-F641-975C-C6F21FE6A9EB}"/>
              </a:ext>
            </a:extLst>
          </p:cNvPr>
          <p:cNvSpPr>
            <a:spLocks noGrp="1"/>
          </p:cNvSpPr>
          <p:nvPr>
            <p:ph type="ctrTitle"/>
          </p:nvPr>
        </p:nvSpPr>
        <p:spPr/>
        <p:txBody>
          <a:bodyPr/>
          <a:lstStyle/>
          <a:p>
            <a:r>
              <a:rPr lang="en-US" dirty="0"/>
              <a:t>Citra Hops</a:t>
            </a:r>
          </a:p>
        </p:txBody>
      </p:sp>
      <p:sp>
        <p:nvSpPr>
          <p:cNvPr id="3" name="Subtítulo 2">
            <a:extLst>
              <a:ext uri="{FF2B5EF4-FFF2-40B4-BE49-F238E27FC236}">
                <a16:creationId xmlns:a16="http://schemas.microsoft.com/office/drawing/2014/main" id="{08D420AB-F7B4-C542-9409-C1F4570EED9F}"/>
              </a:ext>
            </a:extLst>
          </p:cNvPr>
          <p:cNvSpPr>
            <a:spLocks noGrp="1"/>
          </p:cNvSpPr>
          <p:nvPr>
            <p:ph type="subTitle" idx="1"/>
          </p:nvPr>
        </p:nvSpPr>
        <p:spPr/>
        <p:txBody>
          <a:bodyPr/>
          <a:lstStyle/>
          <a:p>
            <a:r>
              <a:rPr lang="es-ES_tradnl" dirty="0"/>
              <a:t>Presentación</a:t>
            </a:r>
            <a:r>
              <a:rPr lang="en-US" dirty="0"/>
              <a:t> final Data Brewing Cup 2020 11/29/2020 </a:t>
            </a:r>
          </a:p>
        </p:txBody>
      </p:sp>
    </p:spTree>
    <p:extLst>
      <p:ext uri="{BB962C8B-B14F-4D97-AF65-F5344CB8AC3E}">
        <p14:creationId xmlns:p14="http://schemas.microsoft.com/office/powerpoint/2010/main" val="274382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4E641C-E5A2-F64E-8E40-1D5B7DBA06E4}"/>
              </a:ext>
            </a:extLst>
          </p:cNvPr>
          <p:cNvSpPr>
            <a:spLocks noGrp="1"/>
          </p:cNvSpPr>
          <p:nvPr>
            <p:ph type="title"/>
          </p:nvPr>
        </p:nvSpPr>
        <p:spPr/>
        <p:txBody>
          <a:bodyPr/>
          <a:lstStyle/>
          <a:p>
            <a:r>
              <a:rPr lang="es-ES_tradnl"/>
              <a:t>Supuestos y consideraciones</a:t>
            </a:r>
          </a:p>
        </p:txBody>
      </p:sp>
      <p:sp>
        <p:nvSpPr>
          <p:cNvPr id="3" name="Marcador de contenido 2">
            <a:extLst>
              <a:ext uri="{FF2B5EF4-FFF2-40B4-BE49-F238E27FC236}">
                <a16:creationId xmlns:a16="http://schemas.microsoft.com/office/drawing/2014/main" id="{960D4ED1-FB1F-D648-A884-EDE732B3D2E5}"/>
              </a:ext>
            </a:extLst>
          </p:cNvPr>
          <p:cNvSpPr>
            <a:spLocks noGrp="1"/>
          </p:cNvSpPr>
          <p:nvPr>
            <p:ph idx="1"/>
          </p:nvPr>
        </p:nvSpPr>
        <p:spPr>
          <a:xfrm>
            <a:off x="680320" y="2156990"/>
            <a:ext cx="11191890" cy="4423691"/>
          </a:xfrm>
        </p:spPr>
        <p:txBody>
          <a:bodyPr>
            <a:normAutofit/>
          </a:bodyPr>
          <a:lstStyle/>
          <a:p>
            <a:endParaRPr lang="en-US" dirty="0"/>
          </a:p>
          <a:p>
            <a:r>
              <a:rPr lang="es-MX" sz="2400" dirty="0"/>
              <a:t>Ya que no se tiene la localización exacta del cedis ni el número de camiones, todos los cálculos se basan en minimizar las distancias totales de las tiendas al centro geográfico de la zona de distribución asociada.</a:t>
            </a:r>
          </a:p>
          <a:p>
            <a:endParaRPr lang="es-MX" dirty="0"/>
          </a:p>
          <a:p>
            <a:r>
              <a:rPr lang="es-MX" dirty="0"/>
              <a:t>La zona geográfica en la que se encuentran todas las tiendas es suficientemente chica como para considerar que la curvatura de la tierra no afecta la distancia entre las tiendas y vamos a transformar las coordenadas a un plano cartesiano.</a:t>
            </a:r>
          </a:p>
          <a:p>
            <a:pPr marL="0" indent="0">
              <a:buNone/>
            </a:pPr>
            <a:r>
              <a:rPr lang="en-US" dirty="0"/>
              <a:t> </a:t>
            </a:r>
          </a:p>
        </p:txBody>
      </p:sp>
    </p:spTree>
    <p:extLst>
      <p:ext uri="{BB962C8B-B14F-4D97-AF65-F5344CB8AC3E}">
        <p14:creationId xmlns:p14="http://schemas.microsoft.com/office/powerpoint/2010/main" val="399701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A1CBF3-25A1-9E4B-8D5B-F102B4A47821}"/>
              </a:ext>
            </a:extLst>
          </p:cNvPr>
          <p:cNvSpPr>
            <a:spLocks noGrp="1"/>
          </p:cNvSpPr>
          <p:nvPr>
            <p:ph type="title"/>
          </p:nvPr>
        </p:nvSpPr>
        <p:spPr/>
        <p:txBody>
          <a:bodyPr/>
          <a:lstStyle/>
          <a:p>
            <a:r>
              <a:rPr lang="es-ES_tradnl" dirty="0"/>
              <a:t>Metodología</a:t>
            </a:r>
          </a:p>
        </p:txBody>
      </p:sp>
      <p:sp>
        <p:nvSpPr>
          <p:cNvPr id="4" name="Rectángulo 3">
            <a:extLst>
              <a:ext uri="{FF2B5EF4-FFF2-40B4-BE49-F238E27FC236}">
                <a16:creationId xmlns:a16="http://schemas.microsoft.com/office/drawing/2014/main" id="{3F74A437-515D-D343-B15A-765DBC8671B6}"/>
              </a:ext>
            </a:extLst>
          </p:cNvPr>
          <p:cNvSpPr/>
          <p:nvPr/>
        </p:nvSpPr>
        <p:spPr>
          <a:xfrm>
            <a:off x="476250" y="2190750"/>
            <a:ext cx="2914650" cy="127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K-</a:t>
            </a:r>
            <a:r>
              <a:rPr lang="es-ES_tradnl" dirty="0" err="1"/>
              <a:t>Means</a:t>
            </a:r>
            <a:r>
              <a:rPr lang="es-ES_tradnl" dirty="0"/>
              <a:t> con restricción de numero máximo de tiendas por zona </a:t>
            </a:r>
          </a:p>
        </p:txBody>
      </p:sp>
      <p:cxnSp>
        <p:nvCxnSpPr>
          <p:cNvPr id="9" name="Conector recto de flecha 8">
            <a:extLst>
              <a:ext uri="{FF2B5EF4-FFF2-40B4-BE49-F238E27FC236}">
                <a16:creationId xmlns:a16="http://schemas.microsoft.com/office/drawing/2014/main" id="{6B9FD81F-9B0C-AD4F-BEC5-2F31C13E4869}"/>
              </a:ext>
            </a:extLst>
          </p:cNvPr>
          <p:cNvCxnSpPr>
            <a:cxnSpLocks/>
            <a:stCxn id="4" idx="3"/>
          </p:cNvCxnSpPr>
          <p:nvPr/>
        </p:nvCxnSpPr>
        <p:spPr>
          <a:xfrm flipV="1">
            <a:off x="3390900" y="2819400"/>
            <a:ext cx="6477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A471AB1D-D51C-A344-8EDC-31C8E671C249}"/>
              </a:ext>
            </a:extLst>
          </p:cNvPr>
          <p:cNvSpPr/>
          <p:nvPr/>
        </p:nvSpPr>
        <p:spPr>
          <a:xfrm>
            <a:off x="7581900" y="3965686"/>
            <a:ext cx="2914650" cy="146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Obtención matriz de distancias para encontrar la(s) zona(s) mas cercana, a las tiendas con frecuencia &gt; 1</a:t>
            </a:r>
          </a:p>
        </p:txBody>
      </p:sp>
      <p:sp>
        <p:nvSpPr>
          <p:cNvPr id="11" name="Rectángulo 10">
            <a:extLst>
              <a:ext uri="{FF2B5EF4-FFF2-40B4-BE49-F238E27FC236}">
                <a16:creationId xmlns:a16="http://schemas.microsoft.com/office/drawing/2014/main" id="{3220CFF1-D0B2-A444-9ECE-6A90DBC34624}"/>
              </a:ext>
            </a:extLst>
          </p:cNvPr>
          <p:cNvSpPr/>
          <p:nvPr/>
        </p:nvSpPr>
        <p:spPr>
          <a:xfrm>
            <a:off x="4029926" y="2190750"/>
            <a:ext cx="2914650" cy="127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Iteración del modelo calculando la diferencia en volumen de reparto por zona</a:t>
            </a:r>
          </a:p>
        </p:txBody>
      </p:sp>
      <p:sp>
        <p:nvSpPr>
          <p:cNvPr id="12" name="Rectángulo 11">
            <a:extLst>
              <a:ext uri="{FF2B5EF4-FFF2-40B4-BE49-F238E27FC236}">
                <a16:creationId xmlns:a16="http://schemas.microsoft.com/office/drawing/2014/main" id="{E82FE5D3-CBCE-B848-A206-FC127A4A87A5}"/>
              </a:ext>
            </a:extLst>
          </p:cNvPr>
          <p:cNvSpPr/>
          <p:nvPr/>
        </p:nvSpPr>
        <p:spPr>
          <a:xfrm>
            <a:off x="7583602" y="2190750"/>
            <a:ext cx="2914650" cy="127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Selección del modelo optimo y con menor diferencia en volumen de reparto</a:t>
            </a:r>
          </a:p>
        </p:txBody>
      </p:sp>
      <p:cxnSp>
        <p:nvCxnSpPr>
          <p:cNvPr id="13" name="Conector recto de flecha 12">
            <a:extLst>
              <a:ext uri="{FF2B5EF4-FFF2-40B4-BE49-F238E27FC236}">
                <a16:creationId xmlns:a16="http://schemas.microsoft.com/office/drawing/2014/main" id="{807177D8-CF6E-AF48-8DE5-D010EB9A315A}"/>
              </a:ext>
            </a:extLst>
          </p:cNvPr>
          <p:cNvCxnSpPr/>
          <p:nvPr/>
        </p:nvCxnSpPr>
        <p:spPr>
          <a:xfrm flipV="1">
            <a:off x="6953250" y="2765536"/>
            <a:ext cx="6477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2490C2FD-C280-3C48-BF6C-7B70F45DEF71}"/>
              </a:ext>
            </a:extLst>
          </p:cNvPr>
          <p:cNvCxnSpPr>
            <a:cxnSpLocks/>
            <a:stCxn id="12" idx="2"/>
            <a:endCxn id="10" idx="0"/>
          </p:cNvCxnSpPr>
          <p:nvPr/>
        </p:nvCxnSpPr>
        <p:spPr>
          <a:xfrm flipH="1">
            <a:off x="9039225" y="3467100"/>
            <a:ext cx="1702" cy="498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6E88163F-E444-E94F-9269-4AC2720C9D39}"/>
              </a:ext>
            </a:extLst>
          </p:cNvPr>
          <p:cNvCxnSpPr>
            <a:cxnSpLocks/>
            <a:stCxn id="10" idx="1"/>
            <a:endCxn id="18" idx="3"/>
          </p:cNvCxnSpPr>
          <p:nvPr/>
        </p:nvCxnSpPr>
        <p:spPr>
          <a:xfrm flipH="1">
            <a:off x="6891338" y="4697468"/>
            <a:ext cx="690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id="{1BF53506-1CFF-2145-8275-3BB0D2F24EAF}"/>
              </a:ext>
            </a:extLst>
          </p:cNvPr>
          <p:cNvSpPr/>
          <p:nvPr/>
        </p:nvSpPr>
        <p:spPr>
          <a:xfrm>
            <a:off x="3886200" y="3965686"/>
            <a:ext cx="3005138" cy="146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Asignación de zonas adicionales para tiendas con frecuencia &gt; 1</a:t>
            </a:r>
          </a:p>
        </p:txBody>
      </p:sp>
    </p:spTree>
    <p:extLst>
      <p:ext uri="{BB962C8B-B14F-4D97-AF65-F5344CB8AC3E}">
        <p14:creationId xmlns:p14="http://schemas.microsoft.com/office/powerpoint/2010/main" val="113723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72A53E-04CC-4342-B01A-0964033B2B06}"/>
              </a:ext>
            </a:extLst>
          </p:cNvPr>
          <p:cNvSpPr>
            <a:spLocks noGrp="1"/>
          </p:cNvSpPr>
          <p:nvPr>
            <p:ph type="title"/>
          </p:nvPr>
        </p:nvSpPr>
        <p:spPr/>
        <p:txBody>
          <a:bodyPr/>
          <a:lstStyle/>
          <a:p>
            <a:r>
              <a:rPr lang="es-ES_tradnl" dirty="0"/>
              <a:t>Resultados</a:t>
            </a:r>
          </a:p>
        </p:txBody>
      </p:sp>
      <p:graphicFrame>
        <p:nvGraphicFramePr>
          <p:cNvPr id="4" name="Tabla 3">
            <a:extLst>
              <a:ext uri="{FF2B5EF4-FFF2-40B4-BE49-F238E27FC236}">
                <a16:creationId xmlns:a16="http://schemas.microsoft.com/office/drawing/2014/main" id="{F7164F55-7E9F-8345-A346-469FA6F17844}"/>
              </a:ext>
            </a:extLst>
          </p:cNvPr>
          <p:cNvGraphicFramePr>
            <a:graphicFrameLocks noGrp="1"/>
          </p:cNvGraphicFramePr>
          <p:nvPr>
            <p:extLst>
              <p:ext uri="{D42A27DB-BD31-4B8C-83A1-F6EECF244321}">
                <p14:modId xmlns:p14="http://schemas.microsoft.com/office/powerpoint/2010/main" val="3847484889"/>
              </p:ext>
            </p:extLst>
          </p:nvPr>
        </p:nvGraphicFramePr>
        <p:xfrm>
          <a:off x="370619" y="2207732"/>
          <a:ext cx="5535504" cy="3412952"/>
        </p:xfrm>
        <a:graphic>
          <a:graphicData uri="http://schemas.openxmlformats.org/drawingml/2006/table">
            <a:tbl>
              <a:tblPr firstRow="1" bandRow="1">
                <a:tableStyleId>{5C22544A-7EE6-4342-B048-85BDC9FD1C3A}</a:tableStyleId>
              </a:tblPr>
              <a:tblGrid>
                <a:gridCol w="1383876">
                  <a:extLst>
                    <a:ext uri="{9D8B030D-6E8A-4147-A177-3AD203B41FA5}">
                      <a16:colId xmlns:a16="http://schemas.microsoft.com/office/drawing/2014/main" val="4059718587"/>
                    </a:ext>
                  </a:extLst>
                </a:gridCol>
                <a:gridCol w="1383876">
                  <a:extLst>
                    <a:ext uri="{9D8B030D-6E8A-4147-A177-3AD203B41FA5}">
                      <a16:colId xmlns:a16="http://schemas.microsoft.com/office/drawing/2014/main" val="429378119"/>
                    </a:ext>
                  </a:extLst>
                </a:gridCol>
                <a:gridCol w="1383876">
                  <a:extLst>
                    <a:ext uri="{9D8B030D-6E8A-4147-A177-3AD203B41FA5}">
                      <a16:colId xmlns:a16="http://schemas.microsoft.com/office/drawing/2014/main" val="1183137697"/>
                    </a:ext>
                  </a:extLst>
                </a:gridCol>
                <a:gridCol w="1383876">
                  <a:extLst>
                    <a:ext uri="{9D8B030D-6E8A-4147-A177-3AD203B41FA5}">
                      <a16:colId xmlns:a16="http://schemas.microsoft.com/office/drawing/2014/main" val="523799390"/>
                    </a:ext>
                  </a:extLst>
                </a:gridCol>
              </a:tblGrid>
              <a:tr h="994064">
                <a:tc>
                  <a:txBody>
                    <a:bodyPr/>
                    <a:lstStyle/>
                    <a:p>
                      <a:pPr algn="ctr"/>
                      <a:r>
                        <a:rPr lang="es-ES_tradnl" dirty="0"/>
                        <a:t>Día</a:t>
                      </a:r>
                    </a:p>
                  </a:txBody>
                  <a:tcPr anchor="ctr"/>
                </a:tc>
                <a:tc>
                  <a:txBody>
                    <a:bodyPr/>
                    <a:lstStyle/>
                    <a:p>
                      <a:pPr algn="ctr"/>
                      <a:r>
                        <a:rPr lang="es-ES_tradnl" dirty="0"/>
                        <a:t>Paradas</a:t>
                      </a:r>
                    </a:p>
                  </a:txBody>
                  <a:tcPr anchor="ctr"/>
                </a:tc>
                <a:tc>
                  <a:txBody>
                    <a:bodyPr/>
                    <a:lstStyle/>
                    <a:p>
                      <a:pPr algn="ctr"/>
                      <a:r>
                        <a:rPr lang="es-ES_tradnl" dirty="0"/>
                        <a:t>Volumen</a:t>
                      </a:r>
                    </a:p>
                  </a:txBody>
                  <a:tcPr anchor="ctr"/>
                </a:tc>
                <a:tc>
                  <a:txBody>
                    <a:bodyPr/>
                    <a:lstStyle/>
                    <a:p>
                      <a:pPr algn="ctr"/>
                      <a:r>
                        <a:rPr lang="es-ES_tradnl" dirty="0"/>
                        <a:t>Km totales al centro de la zona</a:t>
                      </a:r>
                    </a:p>
                  </a:txBody>
                  <a:tcPr anchor="ctr"/>
                </a:tc>
                <a:extLst>
                  <a:ext uri="{0D108BD9-81ED-4DB2-BD59-A6C34878D82A}">
                    <a16:rowId xmlns:a16="http://schemas.microsoft.com/office/drawing/2014/main" val="2901865122"/>
                  </a:ext>
                </a:extLst>
              </a:tr>
              <a:tr h="403148">
                <a:tc>
                  <a:txBody>
                    <a:bodyPr/>
                    <a:lstStyle/>
                    <a:p>
                      <a:pPr algn="ctr"/>
                      <a:r>
                        <a:rPr lang="es-ES_tradnl" dirty="0"/>
                        <a:t>1</a:t>
                      </a:r>
                    </a:p>
                  </a:txBody>
                  <a:tcPr/>
                </a:tc>
                <a:tc>
                  <a:txBody>
                    <a:bodyPr/>
                    <a:lstStyle/>
                    <a:p>
                      <a:pPr algn="ctr"/>
                      <a:r>
                        <a:rPr lang="es-ES_tradnl" dirty="0"/>
                        <a:t>630</a:t>
                      </a:r>
                    </a:p>
                  </a:txBody>
                  <a:tcPr/>
                </a:tc>
                <a:tc>
                  <a:txBody>
                    <a:bodyPr/>
                    <a:lstStyle/>
                    <a:p>
                      <a:pPr algn="ctr"/>
                      <a:r>
                        <a:rPr lang="es-ES_tradnl" dirty="0"/>
                        <a:t>7,512</a:t>
                      </a:r>
                    </a:p>
                  </a:txBody>
                  <a:tcPr/>
                </a:tc>
                <a:tc>
                  <a:txBody>
                    <a:bodyPr/>
                    <a:lstStyle/>
                    <a:p>
                      <a:pPr algn="ctr"/>
                      <a:r>
                        <a:rPr lang="es-ES_tradnl" dirty="0"/>
                        <a:t>1,261</a:t>
                      </a:r>
                    </a:p>
                  </a:txBody>
                  <a:tcPr/>
                </a:tc>
                <a:extLst>
                  <a:ext uri="{0D108BD9-81ED-4DB2-BD59-A6C34878D82A}">
                    <a16:rowId xmlns:a16="http://schemas.microsoft.com/office/drawing/2014/main" val="2354151024"/>
                  </a:ext>
                </a:extLst>
              </a:tr>
              <a:tr h="403148">
                <a:tc>
                  <a:txBody>
                    <a:bodyPr/>
                    <a:lstStyle/>
                    <a:p>
                      <a:pPr algn="ctr"/>
                      <a:r>
                        <a:rPr lang="es-ES_tradnl" dirty="0"/>
                        <a:t>2</a:t>
                      </a:r>
                    </a:p>
                  </a:txBody>
                  <a:tcPr/>
                </a:tc>
                <a:tc>
                  <a:txBody>
                    <a:bodyPr/>
                    <a:lstStyle/>
                    <a:p>
                      <a:pPr algn="ctr"/>
                      <a:r>
                        <a:rPr lang="es-ES_tradnl" dirty="0"/>
                        <a:t>727</a:t>
                      </a:r>
                    </a:p>
                  </a:txBody>
                  <a:tcPr/>
                </a:tc>
                <a:tc>
                  <a:txBody>
                    <a:bodyPr/>
                    <a:lstStyle/>
                    <a:p>
                      <a:pPr algn="ctr"/>
                      <a:r>
                        <a:rPr lang="es-ES_tradnl" dirty="0"/>
                        <a:t>12,140</a:t>
                      </a:r>
                    </a:p>
                  </a:txBody>
                  <a:tcPr/>
                </a:tc>
                <a:tc>
                  <a:txBody>
                    <a:bodyPr/>
                    <a:lstStyle/>
                    <a:p>
                      <a:pPr algn="ctr"/>
                      <a:r>
                        <a:rPr lang="es-ES_tradnl" dirty="0"/>
                        <a:t>1,836</a:t>
                      </a:r>
                    </a:p>
                  </a:txBody>
                  <a:tcPr/>
                </a:tc>
                <a:extLst>
                  <a:ext uri="{0D108BD9-81ED-4DB2-BD59-A6C34878D82A}">
                    <a16:rowId xmlns:a16="http://schemas.microsoft.com/office/drawing/2014/main" val="3240331301"/>
                  </a:ext>
                </a:extLst>
              </a:tr>
              <a:tr h="403148">
                <a:tc>
                  <a:txBody>
                    <a:bodyPr/>
                    <a:lstStyle/>
                    <a:p>
                      <a:pPr algn="ctr"/>
                      <a:r>
                        <a:rPr lang="es-ES_tradnl" dirty="0"/>
                        <a:t>3</a:t>
                      </a:r>
                    </a:p>
                  </a:txBody>
                  <a:tcPr/>
                </a:tc>
                <a:tc>
                  <a:txBody>
                    <a:bodyPr/>
                    <a:lstStyle/>
                    <a:p>
                      <a:pPr algn="ctr"/>
                      <a:r>
                        <a:rPr lang="es-ES_tradnl" dirty="0"/>
                        <a:t>658</a:t>
                      </a:r>
                    </a:p>
                  </a:txBody>
                  <a:tcPr/>
                </a:tc>
                <a:tc>
                  <a:txBody>
                    <a:bodyPr/>
                    <a:lstStyle/>
                    <a:p>
                      <a:pPr algn="ctr"/>
                      <a:r>
                        <a:rPr lang="es-ES_tradnl" dirty="0"/>
                        <a:t>7,570</a:t>
                      </a:r>
                    </a:p>
                  </a:txBody>
                  <a:tcPr/>
                </a:tc>
                <a:tc>
                  <a:txBody>
                    <a:bodyPr/>
                    <a:lstStyle/>
                    <a:p>
                      <a:pPr algn="ctr"/>
                      <a:r>
                        <a:rPr lang="es-ES_tradnl" dirty="0"/>
                        <a:t>1,696</a:t>
                      </a:r>
                    </a:p>
                  </a:txBody>
                  <a:tcPr/>
                </a:tc>
                <a:extLst>
                  <a:ext uri="{0D108BD9-81ED-4DB2-BD59-A6C34878D82A}">
                    <a16:rowId xmlns:a16="http://schemas.microsoft.com/office/drawing/2014/main" val="2747209406"/>
                  </a:ext>
                </a:extLst>
              </a:tr>
              <a:tr h="403148">
                <a:tc>
                  <a:txBody>
                    <a:bodyPr/>
                    <a:lstStyle/>
                    <a:p>
                      <a:pPr algn="ctr"/>
                      <a:r>
                        <a:rPr lang="es-ES_tradnl" dirty="0"/>
                        <a:t>4</a:t>
                      </a:r>
                    </a:p>
                  </a:txBody>
                  <a:tcPr/>
                </a:tc>
                <a:tc>
                  <a:txBody>
                    <a:bodyPr/>
                    <a:lstStyle/>
                    <a:p>
                      <a:pPr algn="ctr"/>
                      <a:r>
                        <a:rPr lang="es-ES_tradnl" dirty="0"/>
                        <a:t>666</a:t>
                      </a:r>
                    </a:p>
                  </a:txBody>
                  <a:tcPr/>
                </a:tc>
                <a:tc>
                  <a:txBody>
                    <a:bodyPr/>
                    <a:lstStyle/>
                    <a:p>
                      <a:pPr algn="ctr"/>
                      <a:r>
                        <a:rPr lang="es-ES_tradnl" dirty="0"/>
                        <a:t>8,698</a:t>
                      </a:r>
                    </a:p>
                  </a:txBody>
                  <a:tcPr/>
                </a:tc>
                <a:tc>
                  <a:txBody>
                    <a:bodyPr/>
                    <a:lstStyle/>
                    <a:p>
                      <a:pPr algn="ctr"/>
                      <a:r>
                        <a:rPr lang="es-ES_tradnl" dirty="0"/>
                        <a:t>1,618</a:t>
                      </a:r>
                    </a:p>
                  </a:txBody>
                  <a:tcPr/>
                </a:tc>
                <a:extLst>
                  <a:ext uri="{0D108BD9-81ED-4DB2-BD59-A6C34878D82A}">
                    <a16:rowId xmlns:a16="http://schemas.microsoft.com/office/drawing/2014/main" val="2279954"/>
                  </a:ext>
                </a:extLst>
              </a:tr>
              <a:tr h="403148">
                <a:tc>
                  <a:txBody>
                    <a:bodyPr/>
                    <a:lstStyle/>
                    <a:p>
                      <a:pPr algn="ctr"/>
                      <a:r>
                        <a:rPr lang="es-ES_tradnl" dirty="0"/>
                        <a:t>5</a:t>
                      </a:r>
                    </a:p>
                  </a:txBody>
                  <a:tcPr/>
                </a:tc>
                <a:tc>
                  <a:txBody>
                    <a:bodyPr/>
                    <a:lstStyle/>
                    <a:p>
                      <a:pPr algn="ctr"/>
                      <a:r>
                        <a:rPr lang="es-ES_tradnl" dirty="0"/>
                        <a:t>660</a:t>
                      </a:r>
                    </a:p>
                  </a:txBody>
                  <a:tcPr/>
                </a:tc>
                <a:tc>
                  <a:txBody>
                    <a:bodyPr/>
                    <a:lstStyle/>
                    <a:p>
                      <a:pPr algn="ctr"/>
                      <a:r>
                        <a:rPr lang="es-ES_tradnl" dirty="0"/>
                        <a:t>9,350</a:t>
                      </a:r>
                    </a:p>
                  </a:txBody>
                  <a:tcPr/>
                </a:tc>
                <a:tc>
                  <a:txBody>
                    <a:bodyPr/>
                    <a:lstStyle/>
                    <a:p>
                      <a:pPr algn="ctr"/>
                      <a:r>
                        <a:rPr lang="es-ES_tradnl" dirty="0"/>
                        <a:t>1,475</a:t>
                      </a:r>
                    </a:p>
                  </a:txBody>
                  <a:tcPr/>
                </a:tc>
                <a:extLst>
                  <a:ext uri="{0D108BD9-81ED-4DB2-BD59-A6C34878D82A}">
                    <a16:rowId xmlns:a16="http://schemas.microsoft.com/office/drawing/2014/main" val="2325959375"/>
                  </a:ext>
                </a:extLst>
              </a:tr>
              <a:tr h="403148">
                <a:tc>
                  <a:txBody>
                    <a:bodyPr/>
                    <a:lstStyle/>
                    <a:p>
                      <a:pPr algn="ctr"/>
                      <a:r>
                        <a:rPr lang="es-ES_tradnl" dirty="0"/>
                        <a:t>6</a:t>
                      </a:r>
                    </a:p>
                  </a:txBody>
                  <a:tcPr/>
                </a:tc>
                <a:tc>
                  <a:txBody>
                    <a:bodyPr/>
                    <a:lstStyle/>
                    <a:p>
                      <a:pPr algn="ctr"/>
                      <a:r>
                        <a:rPr lang="es-ES_tradnl" dirty="0"/>
                        <a:t>636</a:t>
                      </a:r>
                    </a:p>
                  </a:txBody>
                  <a:tcPr/>
                </a:tc>
                <a:tc>
                  <a:txBody>
                    <a:bodyPr/>
                    <a:lstStyle/>
                    <a:p>
                      <a:pPr algn="ctr"/>
                      <a:r>
                        <a:rPr lang="es-ES_tradnl" dirty="0"/>
                        <a:t>9,1287</a:t>
                      </a:r>
                    </a:p>
                  </a:txBody>
                  <a:tcPr/>
                </a:tc>
                <a:tc>
                  <a:txBody>
                    <a:bodyPr/>
                    <a:lstStyle/>
                    <a:p>
                      <a:pPr algn="ctr"/>
                      <a:r>
                        <a:rPr lang="es-ES_tradnl"/>
                        <a:t>1,708</a:t>
                      </a:r>
                      <a:endParaRPr lang="es-ES_tradnl" dirty="0"/>
                    </a:p>
                  </a:txBody>
                  <a:tcPr/>
                </a:tc>
                <a:extLst>
                  <a:ext uri="{0D108BD9-81ED-4DB2-BD59-A6C34878D82A}">
                    <a16:rowId xmlns:a16="http://schemas.microsoft.com/office/drawing/2014/main" val="3338077939"/>
                  </a:ext>
                </a:extLst>
              </a:tr>
            </a:tbl>
          </a:graphicData>
        </a:graphic>
      </p:graphicFrame>
      <p:pic>
        <p:nvPicPr>
          <p:cNvPr id="7" name="Imagen 6">
            <a:extLst>
              <a:ext uri="{FF2B5EF4-FFF2-40B4-BE49-F238E27FC236}">
                <a16:creationId xmlns:a16="http://schemas.microsoft.com/office/drawing/2014/main" id="{FB15F1B1-FEFE-BA42-BC51-6FCA1AF5C407}"/>
              </a:ext>
            </a:extLst>
          </p:cNvPr>
          <p:cNvPicPr>
            <a:picLocks noChangeAspect="1"/>
          </p:cNvPicPr>
          <p:nvPr/>
        </p:nvPicPr>
        <p:blipFill>
          <a:blip r:embed="rId2"/>
          <a:stretch>
            <a:fillRect/>
          </a:stretch>
        </p:blipFill>
        <p:spPr>
          <a:xfrm>
            <a:off x="6326154" y="2207732"/>
            <a:ext cx="5232400" cy="3412952"/>
          </a:xfrm>
          <a:prstGeom prst="rect">
            <a:avLst/>
          </a:prstGeom>
        </p:spPr>
      </p:pic>
      <p:sp>
        <p:nvSpPr>
          <p:cNvPr id="8" name="CuadroTexto 7">
            <a:extLst>
              <a:ext uri="{FF2B5EF4-FFF2-40B4-BE49-F238E27FC236}">
                <a16:creationId xmlns:a16="http://schemas.microsoft.com/office/drawing/2014/main" id="{EDA41D36-361E-3343-97A9-9CC2B25295A4}"/>
              </a:ext>
            </a:extLst>
          </p:cNvPr>
          <p:cNvSpPr txBox="1"/>
          <p:nvPr/>
        </p:nvSpPr>
        <p:spPr>
          <a:xfrm>
            <a:off x="1988084" y="5639178"/>
            <a:ext cx="2183739" cy="369332"/>
          </a:xfrm>
          <a:prstGeom prst="rect">
            <a:avLst/>
          </a:prstGeom>
          <a:noFill/>
        </p:spPr>
        <p:txBody>
          <a:bodyPr wrap="none" rtlCol="0">
            <a:spAutoFit/>
          </a:bodyPr>
          <a:lstStyle/>
          <a:p>
            <a:r>
              <a:rPr lang="es-ES_tradnl" dirty="0"/>
              <a:t>Tabla de resultados</a:t>
            </a:r>
          </a:p>
        </p:txBody>
      </p:sp>
      <p:sp>
        <p:nvSpPr>
          <p:cNvPr id="9" name="CuadroTexto 8">
            <a:extLst>
              <a:ext uri="{FF2B5EF4-FFF2-40B4-BE49-F238E27FC236}">
                <a16:creationId xmlns:a16="http://schemas.microsoft.com/office/drawing/2014/main" id="{E0670B82-81C4-5140-B89E-45D86265C2A4}"/>
              </a:ext>
            </a:extLst>
          </p:cNvPr>
          <p:cNvSpPr txBox="1"/>
          <p:nvPr/>
        </p:nvSpPr>
        <p:spPr>
          <a:xfrm>
            <a:off x="7826198" y="5639178"/>
            <a:ext cx="2257349" cy="369332"/>
          </a:xfrm>
          <a:prstGeom prst="rect">
            <a:avLst/>
          </a:prstGeom>
          <a:noFill/>
        </p:spPr>
        <p:txBody>
          <a:bodyPr wrap="none" rtlCol="0">
            <a:spAutoFit/>
          </a:bodyPr>
          <a:lstStyle/>
          <a:p>
            <a:r>
              <a:rPr lang="es-ES_tradnl" dirty="0"/>
              <a:t>Diagrama de  zonas</a:t>
            </a:r>
          </a:p>
        </p:txBody>
      </p:sp>
    </p:spTree>
    <p:extLst>
      <p:ext uri="{BB962C8B-B14F-4D97-AF65-F5344CB8AC3E}">
        <p14:creationId xmlns:p14="http://schemas.microsoft.com/office/powerpoint/2010/main" val="1413592976"/>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151</TotalTime>
  <Words>203</Words>
  <Application>Microsoft Macintosh PowerPoint</Application>
  <PresentationFormat>Panorámica</PresentationFormat>
  <Paragraphs>45</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Trebuchet MS</vt:lpstr>
      <vt:lpstr>Berlín</vt:lpstr>
      <vt:lpstr>Citra Hops</vt:lpstr>
      <vt:lpstr>Supuestos y consideraciones</vt:lpstr>
      <vt:lpstr>Metodología</vt:lpstr>
      <vt:lpstr>Resultados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Citra Hops</dc:title>
  <dc:creator>Emilio Marcellin</dc:creator>
  <cp:lastModifiedBy>Emilio Marcellin</cp:lastModifiedBy>
  <cp:revision>12</cp:revision>
  <dcterms:created xsi:type="dcterms:W3CDTF">2020-11-29T15:31:19Z</dcterms:created>
  <dcterms:modified xsi:type="dcterms:W3CDTF">2020-11-29T18:23:58Z</dcterms:modified>
</cp:coreProperties>
</file>