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40" r:id="rId3"/>
    <p:sldId id="2558" r:id="rId4"/>
    <p:sldId id="2559" r:id="rId5"/>
    <p:sldId id="2576" r:id="rId6"/>
    <p:sldId id="2577" r:id="rId7"/>
    <p:sldId id="2546" r:id="rId8"/>
    <p:sldId id="2579" r:id="rId9"/>
    <p:sldId id="2580" r:id="rId10"/>
    <p:sldId id="2581" r:id="rId11"/>
    <p:sldId id="2582" r:id="rId12"/>
    <p:sldId id="2583" r:id="rId13"/>
    <p:sldId id="2584" r:id="rId14"/>
    <p:sldId id="2585" r:id="rId15"/>
    <p:sldId id="25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EK Peter" initials="BP" lastIdx="3" clrIdx="0">
    <p:extLst>
      <p:ext uri="{19B8F6BF-5375-455C-9EA6-DF929625EA0E}">
        <p15:presenceInfo xmlns:p15="http://schemas.microsoft.com/office/powerpoint/2012/main" userId="S::burek@iiasa.ac.at::0bb359eb-f569-4246-a820-7fcb8bb339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D02D5-C0FE-441E-8F91-6CCDB3F0CBDF}" type="datetimeFigureOut">
              <a:rPr lang="en-US" smtClean="0"/>
              <a:t>14/12/20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495DD-F9B7-4207-8DCE-9AEB12DB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794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EDF10-A130-4586-BC5F-2FA825BAC0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794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076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66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46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750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501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06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69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2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01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8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32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57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68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73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1122363"/>
            <a:ext cx="9659112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4"/>
            <a:ext cx="8196072" cy="154533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32C23-CFC4-DC44-9D7B-0DCBE41B1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4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55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42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1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8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 &amp;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GB" noProof="0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24"/>
          </p:nvPr>
        </p:nvSpPr>
        <p:spPr>
          <a:xfrm>
            <a:off x="911425" y="1916832"/>
            <a:ext cx="1072389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11425" y="6093296"/>
            <a:ext cx="10723893" cy="28800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GB" noProof="0" dirty="0"/>
              <a:t>Click to edit Subtitle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912285" y="1052514"/>
            <a:ext cx="10656324" cy="792311"/>
          </a:xfrm>
        </p:spPr>
        <p:txBody>
          <a:bodyPr/>
          <a:lstStyle>
            <a:lvl1pPr marL="0" indent="0">
              <a:buNone/>
              <a:defRPr sz="2400" i="1">
                <a:solidFill>
                  <a:srgbClr val="143C86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r-HR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5633C8-4A1E-AE41-9551-4706842F4652}" type="slidenum">
              <a:rPr kumimoji="0" lang="uk-UA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C5343C-BA2D-BA4E-A0D2-0D3AB9309CE5}"/>
              </a:ext>
            </a:extLst>
          </p:cNvPr>
          <p:cNvSpPr/>
          <p:nvPr userDrawn="1"/>
        </p:nvSpPr>
        <p:spPr>
          <a:xfrm>
            <a:off x="0" y="5845215"/>
            <a:ext cx="3368233" cy="1012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C5C03-3F87-0740-8183-695B10F501A5}" type="datetimeFigureOut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14/12/20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102605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entry-slide-content-l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12192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31" y="276347"/>
            <a:ext cx="10515600" cy="71795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494931" y="852260"/>
            <a:ext cx="1169706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9285303" y="640074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3D187B-4C43-40C7-9D44-F1028C8FDEE4}" type="slidenum">
              <a:rPr kumimoji="0" lang="ja-JP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sz="quarter" idx="13"/>
          </p:nvPr>
        </p:nvSpPr>
        <p:spPr>
          <a:xfrm>
            <a:off x="5444971" y="-19050"/>
            <a:ext cx="6747029" cy="29539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76064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3CA68-8BFC-2E4B-9706-CD8F1F3984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</a:t>
            </a:r>
            <a:r>
              <a:rPr lang="en-GB" noProof="0" dirty="0"/>
              <a:t>edit</a:t>
            </a:r>
            <a:r>
              <a:rPr lang="en-GB" dirty="0"/>
              <a:t> title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E152937-DA5F-AD4E-8DC4-ADED40C520B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0550" y="3417888"/>
            <a:ext cx="11229935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Click to edit subtitle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B1D1861B-F743-E74C-A3DE-0E6A3FE4B4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551" y="5083662"/>
            <a:ext cx="11229933" cy="936139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 algn="r">
              <a:buNone/>
              <a:defRPr sz="280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 dirty="0"/>
              <a:t>Click to edit name and conference/location</a:t>
            </a:r>
          </a:p>
        </p:txBody>
      </p:sp>
    </p:spTree>
    <p:extLst>
      <p:ext uri="{BB962C8B-B14F-4D97-AF65-F5344CB8AC3E}">
        <p14:creationId xmlns:p14="http://schemas.microsoft.com/office/powerpoint/2010/main" val="1463399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0"/>
            <a:ext cx="10655300" cy="104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sz="3600" i="1" noProof="0" dirty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Click to add claim</a:t>
            </a:r>
            <a:br>
              <a:rPr lang="en-US" noProof="0" dirty="0"/>
            </a:br>
            <a:r>
              <a:rPr lang="en-US" noProof="0" dirty="0"/>
              <a:t>with a second line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52BF138-1775-6148-A974-5C16BE30993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4A74F14-897C-6E4D-9528-D7A9EF6FDA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5C5EC56-06C5-7043-8E2C-AC0D3AF234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42429B-F3DE-644E-A4AB-CEBD3E936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2713" y="1977546"/>
            <a:ext cx="11495912" cy="4173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951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2017525"/>
            <a:ext cx="1829334" cy="43227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 i="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 dirty="0"/>
              <a:t>Section #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713" y="2741044"/>
            <a:ext cx="8911916" cy="653341"/>
          </a:xfrm>
        </p:spPr>
        <p:txBody>
          <a:bodyPr vert="horz" lIns="0" tIns="36000" rIns="0" bIns="36000" rtlCol="0" anchor="b">
            <a:normAutofit/>
          </a:bodyPr>
          <a:lstStyle>
            <a:lvl1pPr>
              <a:defRPr lang="de-DE" sz="40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3685633"/>
            <a:ext cx="8912680" cy="24657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7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10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 with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50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36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1439013"/>
            <a:ext cx="5614416" cy="47124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>
          <a:xfrm>
            <a:off x="6222671" y="1438275"/>
            <a:ext cx="5614416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494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4BEB4E2-004E-2A4A-A4E5-791ECEE48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E624A94B-69A8-A64E-AC8E-D406AC1674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7A718F5-12AB-7444-AEA8-0CAA0EF22F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7969FA-78A3-8649-902C-D12F28E35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62713" y="1270661"/>
            <a:ext cx="5610575" cy="48828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6246421" y="1270000"/>
            <a:ext cx="5612204" cy="4883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2202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itchFamily="34" charset="0"/>
              <a:ea typeface="Tahoma" panose="020B0604030504040204" pitchFamily="34" charset="0"/>
              <a:cs typeface="Arial" pitchFamily="34" charset="0"/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857529-EAD9-48B3-91A9-187C3E17D5B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5298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"/>
            <a:ext cx="10991088" cy="83725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1" y="1080655"/>
            <a:ext cx="11542962" cy="50323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290081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67AE00-67FF-3C4A-9C34-D662128D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-25887"/>
            <a:ext cx="10515600" cy="10273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24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7450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043709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403014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9699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9699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77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0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515600" cy="8312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8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5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(null)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23257"/>
            <a:ext cx="10655808" cy="515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271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608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658856" cy="1023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4992" y="6356351"/>
            <a:ext cx="546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27EF0-AFE4-C747-9A5E-7A066B0223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109"/>
            <a:ext cx="411168" cy="405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DEB544-1A36-D141-A1B5-86E1E45B07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905"/>
            <a:ext cx="411168" cy="405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3FD1B-2945-9D4A-B758-A8D99159B6D1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558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9" r:id="rId17"/>
    <p:sldLayoutId id="2147483680" r:id="rId18"/>
    <p:sldLayoutId id="2147483681" r:id="rId19"/>
    <p:sldLayoutId id="2147483683" r:id="rId20"/>
    <p:sldLayoutId id="2147483684" r:id="rId21"/>
    <p:sldLayoutId id="214748368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ss.nasa.gov/tools/panopl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pimet.mpg.de/projects/cd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758364"/>
            <a:ext cx="1186791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eaLnBrk="1" latinLnBrk="0" hangingPunct="1">
              <a:lnSpc>
                <a:spcPct val="90000"/>
              </a:lnSpc>
              <a:buNone/>
              <a:defRPr sz="4400" b="1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Exercise 8: Changing input data</a:t>
            </a:r>
          </a:p>
        </p:txBody>
      </p:sp>
      <p:pic>
        <p:nvPicPr>
          <p:cNvPr id="8" name="Picture 6" descr="Image result for kafue fla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83" y="4882568"/>
            <a:ext cx="2641255" cy="197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Kariba d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41" y="4885897"/>
            <a:ext cx="3178363" cy="196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40" t="1463" r="18785" b="282"/>
          <a:stretch/>
        </p:blipFill>
        <p:spPr>
          <a:xfrm>
            <a:off x="2304894" y="4882567"/>
            <a:ext cx="2354660" cy="1968357"/>
          </a:xfrm>
          <a:prstGeom prst="rect">
            <a:avLst/>
          </a:prstGeom>
          <a:ln>
            <a:noFill/>
          </a:ln>
        </p:spPr>
      </p:pic>
      <p:pic>
        <p:nvPicPr>
          <p:cNvPr id="11" name="Picture 2" descr="Image result for irrigation maize afric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230" y="4886457"/>
            <a:ext cx="2971800" cy="196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irrigation rice punja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938" y="4860039"/>
            <a:ext cx="2655537" cy="199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6C3B0A-0F5C-4DCE-98B9-24B189E24008}"/>
              </a:ext>
            </a:extLst>
          </p:cNvPr>
          <p:cNvSpPr txBox="1"/>
          <p:nvPr/>
        </p:nvSpPr>
        <p:spPr>
          <a:xfrm>
            <a:off x="2769506" y="3429000"/>
            <a:ext cx="898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Peter Burek, Mikhail Smilovic, Luca Guillaumot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 Institute for Applied Systems Analysis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Scholars at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 Program </a:t>
            </a:r>
          </a:p>
        </p:txBody>
      </p:sp>
    </p:spTree>
    <p:extLst>
      <p:ext uri="{BB962C8B-B14F-4D97-AF65-F5344CB8AC3E}">
        <p14:creationId xmlns:p14="http://schemas.microsoft.com/office/powerpoint/2010/main" val="204508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65718" y="8424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Changing input data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761513" y="842418"/>
            <a:ext cx="11012475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Changing values with </a:t>
            </a:r>
            <a:r>
              <a:rPr lang="en-US" dirty="0" err="1"/>
              <a:t>ArcGis</a:t>
            </a:r>
            <a:endParaRPr lang="en-US" dirty="0"/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Open toolbox – Spatial Analyst Tool – Map Algebra – Raster calc.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Put in: “ksat2_o” *2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Put in output raster – into the folder of CWATM_exercise8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C7117-29E6-4A85-8894-EF64A87D3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13" y="3326470"/>
            <a:ext cx="6673896" cy="353153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D9CB4B-DCE4-474F-B060-7552E28A8C71}"/>
              </a:ext>
            </a:extLst>
          </p:cNvPr>
          <p:cNvCxnSpPr>
            <a:cxnSpLocks/>
          </p:cNvCxnSpPr>
          <p:nvPr/>
        </p:nvCxnSpPr>
        <p:spPr>
          <a:xfrm flipH="1">
            <a:off x="3997234" y="1857820"/>
            <a:ext cx="6226630" cy="17475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E0C57A-80E0-45E7-8D96-8F63807AA265}"/>
              </a:ext>
            </a:extLst>
          </p:cNvPr>
          <p:cNvSpPr txBox="1"/>
          <p:nvPr/>
        </p:nvSpPr>
        <p:spPr>
          <a:xfrm>
            <a:off x="8107679" y="5074818"/>
            <a:ext cx="38840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You have to choose a different name than ksat2_2.tif if there is already a ksat2_2.tif in this folder</a:t>
            </a:r>
          </a:p>
        </p:txBody>
      </p:sp>
    </p:spTree>
    <p:extLst>
      <p:ext uri="{BB962C8B-B14F-4D97-AF65-F5344CB8AC3E}">
        <p14:creationId xmlns:p14="http://schemas.microsoft.com/office/powerpoint/2010/main" val="234774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65718" y="8424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Changing input data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761513" y="842418"/>
            <a:ext cx="11012475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Convert file from .</a:t>
            </a:r>
            <a:r>
              <a:rPr lang="en-US" dirty="0" err="1"/>
              <a:t>tif</a:t>
            </a:r>
            <a:r>
              <a:rPr lang="en-US" dirty="0"/>
              <a:t> to </a:t>
            </a:r>
            <a:r>
              <a:rPr lang="en-US" dirty="0" err="1"/>
              <a:t>netcdf</a:t>
            </a:r>
            <a:endParaRPr lang="en-US" dirty="0"/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Run tif2nc.bat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This will run python tif2netcdf.py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Output is ksat2_2.nc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54618-D480-448A-91B4-C20249428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36" y="3819874"/>
            <a:ext cx="5934075" cy="2714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3C7A05-E187-484E-95CE-FADABD532C08}"/>
              </a:ext>
            </a:extLst>
          </p:cNvPr>
          <p:cNvSpPr txBox="1"/>
          <p:nvPr/>
        </p:nvSpPr>
        <p:spPr>
          <a:xfrm>
            <a:off x="1567543" y="3858627"/>
            <a:ext cx="357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tif2netcdf.py</a:t>
            </a:r>
          </a:p>
        </p:txBody>
      </p:sp>
    </p:spTree>
    <p:extLst>
      <p:ext uri="{BB962C8B-B14F-4D97-AF65-F5344CB8AC3E}">
        <p14:creationId xmlns:p14="http://schemas.microsoft.com/office/powerpoint/2010/main" val="1156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65718" y="8424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Changing input data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761513" y="842418"/>
            <a:ext cx="11012475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Convert file from .</a:t>
            </a:r>
            <a:r>
              <a:rPr lang="en-US" dirty="0" err="1"/>
              <a:t>tif</a:t>
            </a:r>
            <a:r>
              <a:rPr lang="en-US" dirty="0"/>
              <a:t> to </a:t>
            </a:r>
            <a:r>
              <a:rPr lang="en-US" dirty="0" err="1"/>
              <a:t>netcdf</a:t>
            </a:r>
            <a:endParaRPr lang="en-US" dirty="0"/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Run tif2nc.bat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This will run python tif2netcdf.py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Output is ksat2_2.nc</a:t>
            </a:r>
          </a:p>
        </p:txBody>
      </p:sp>
    </p:spTree>
    <p:extLst>
      <p:ext uri="{BB962C8B-B14F-4D97-AF65-F5344CB8AC3E}">
        <p14:creationId xmlns:p14="http://schemas.microsoft.com/office/powerpoint/2010/main" val="429194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65718" y="8424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Changing input data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761513" y="842418"/>
            <a:ext cx="11012475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Run </a:t>
            </a:r>
            <a:r>
              <a:rPr lang="en-US" dirty="0" err="1"/>
              <a:t>CWatM</a:t>
            </a:r>
            <a:r>
              <a:rPr lang="en-US" dirty="0"/>
              <a:t> twice to see the difference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Run 01_python_example.bat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   or </a:t>
            </a:r>
            <a:r>
              <a:rPr lang="en-US" sz="2000" dirty="0"/>
              <a:t>python ../CWATM_model/CWatM/run_cwatm.py settings_rhine30min1.ini -l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Output in output1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endParaRPr lang="en-US" dirty="0"/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Run 02_python_example.bat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   or </a:t>
            </a:r>
            <a:r>
              <a:rPr lang="en-US" sz="2000" dirty="0"/>
              <a:t>python ../CWATM_model/CWatM/run_cwatm.py settings_rhine30min2.ini -l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Output in output2</a:t>
            </a:r>
          </a:p>
        </p:txBody>
      </p:sp>
    </p:spTree>
    <p:extLst>
      <p:ext uri="{BB962C8B-B14F-4D97-AF65-F5344CB8AC3E}">
        <p14:creationId xmlns:p14="http://schemas.microsoft.com/office/powerpoint/2010/main" val="2041493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FEA37E-6948-4796-BF6F-9878872EE374}"/>
              </a:ext>
            </a:extLst>
          </p:cNvPr>
          <p:cNvSpPr/>
          <p:nvPr/>
        </p:nvSpPr>
        <p:spPr>
          <a:xfrm>
            <a:off x="3823063" y="5499173"/>
            <a:ext cx="7158446" cy="1293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65718" y="8424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Changing input data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761513" y="842418"/>
            <a:ext cx="11012475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Run </a:t>
            </a:r>
            <a:r>
              <a:rPr lang="en-US" dirty="0" err="1"/>
              <a:t>CWatM</a:t>
            </a:r>
            <a:r>
              <a:rPr lang="en-US" dirty="0"/>
              <a:t> twice to see the difference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Run 01_python_example.bat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   or </a:t>
            </a:r>
            <a:r>
              <a:rPr lang="en-US" sz="2000" dirty="0"/>
              <a:t>python ../CWATM_model/CWatM/run_cwatm.py settings_rhine30min1.ini -l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Output in output1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endParaRPr lang="en-US" dirty="0"/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Run 02_python_example.bat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   or </a:t>
            </a:r>
            <a:r>
              <a:rPr lang="en-US" sz="2000" dirty="0"/>
              <a:t>python ../CWATM_model/CWatM/run_cwatm.py settings_rhine30min2.ini -l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Output in output2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F7A5F-3FE6-4B8A-803F-01AAB9087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630" y="5683839"/>
            <a:ext cx="3381375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0BB28-9F6D-423D-A4B6-BA76388EF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913" y="5683839"/>
            <a:ext cx="2333625" cy="47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BF4696-E071-4432-8E7C-2C9ABB1AA810}"/>
              </a:ext>
            </a:extLst>
          </p:cNvPr>
          <p:cNvSpPr txBox="1"/>
          <p:nvPr/>
        </p:nvSpPr>
        <p:spPr>
          <a:xfrm>
            <a:off x="3884023" y="6345034"/>
            <a:ext cx="709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</a:t>
            </a:r>
            <a:r>
              <a:rPr lang="en-US" sz="1800" dirty="0"/>
              <a:t>settings_rhine30min2.ini vs. settings_rhine30min2.ini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07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65718" y="8424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Changing input data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761513" y="842418"/>
            <a:ext cx="11012475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Have a look at rhine8.xlsx to see the difference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BC006-96EB-4AF9-B0F8-1933D8ED8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1680813"/>
            <a:ext cx="6229350" cy="515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8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Changing input data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0. 	What you need 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AutoNum type="arabicPeriod"/>
              <a:defRPr sz="2800"/>
            </a:pPr>
            <a:r>
              <a:rPr lang="en-US" dirty="0"/>
              <a:t>What is </a:t>
            </a:r>
            <a:r>
              <a:rPr lang="en-US" dirty="0" err="1"/>
              <a:t>netCDF</a:t>
            </a:r>
            <a:endParaRPr lang="en-US" dirty="0"/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AutoNum type="arabicPeriod"/>
              <a:defRPr sz="2800"/>
            </a:pPr>
            <a:r>
              <a:rPr lang="en-US" dirty="0"/>
              <a:t>Display </a:t>
            </a:r>
            <a:r>
              <a:rPr lang="en-US" dirty="0" err="1"/>
              <a:t>netCDF</a:t>
            </a:r>
            <a:r>
              <a:rPr lang="en-US" dirty="0"/>
              <a:t> files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AutoNum type="arabicPeriod"/>
              <a:defRPr sz="2800"/>
            </a:pPr>
            <a:r>
              <a:rPr lang="en-US" dirty="0"/>
              <a:t>Change ksat2 (saturated soil conductivity layer 2) in ArcGIS</a:t>
            </a: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44FEC6C-DB2C-48E8-A809-8D084300C8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3"/>
          <a:stretch/>
        </p:blipFill>
        <p:spPr>
          <a:xfrm>
            <a:off x="10179631" y="1220275"/>
            <a:ext cx="1705926" cy="17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9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Changing input data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724204" cy="515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sz="7000" dirty="0"/>
              <a:t>0. What you need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defRPr sz="2800"/>
            </a:pPr>
            <a:endParaRPr lang="en-US" sz="1800" dirty="0"/>
          </a:p>
          <a:p>
            <a:pPr defTabSz="457200">
              <a:lnSpc>
                <a:spcPct val="130000"/>
              </a:lnSpc>
              <a:spcBef>
                <a:spcPts val="600"/>
              </a:spcBef>
              <a:defRPr sz="2800"/>
            </a:pPr>
            <a:r>
              <a:rPr lang="en-US" sz="5000" dirty="0"/>
              <a:t> A Geoinformation System e.g. QGIS, ArcGIS</a:t>
            </a:r>
          </a:p>
          <a:p>
            <a:pPr defTabSz="457200">
              <a:lnSpc>
                <a:spcPct val="130000"/>
              </a:lnSpc>
              <a:spcBef>
                <a:spcPts val="600"/>
              </a:spcBef>
              <a:defRPr sz="2800"/>
            </a:pPr>
            <a:r>
              <a:rPr lang="en-US" sz="5000" dirty="0"/>
              <a:t> A way to display </a:t>
            </a:r>
            <a:r>
              <a:rPr lang="en-US" sz="5000" dirty="0" err="1"/>
              <a:t>netCDF</a:t>
            </a:r>
            <a:r>
              <a:rPr lang="en-US" sz="5000" dirty="0"/>
              <a:t> files easily</a:t>
            </a:r>
            <a:br>
              <a:rPr lang="en-US" sz="5000" dirty="0"/>
            </a:br>
            <a:r>
              <a:rPr lang="en-US" sz="5000" dirty="0"/>
              <a:t> e.g.:</a:t>
            </a:r>
            <a:br>
              <a:rPr lang="en-US" sz="5000" dirty="0"/>
            </a:br>
            <a:r>
              <a:rPr lang="en-US" sz="5000" dirty="0"/>
              <a:t> PANOPLY on Windows   </a:t>
            </a:r>
            <a:r>
              <a:rPr lang="en-US" sz="5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https://www.giss.nasa.gov/tools/panoply/</a:t>
            </a:r>
            <a:br>
              <a:rPr lang="en-US" sz="5000" dirty="0"/>
            </a:br>
            <a:r>
              <a:rPr lang="en-US" sz="5000" dirty="0"/>
              <a:t> </a:t>
            </a:r>
            <a:r>
              <a:rPr lang="en-US" sz="5000" dirty="0" err="1"/>
              <a:t>ncview</a:t>
            </a:r>
            <a:r>
              <a:rPr lang="en-US" sz="5000" dirty="0"/>
              <a:t> on Linux: </a:t>
            </a:r>
          </a:p>
          <a:p>
            <a:pPr defTabSz="457200">
              <a:lnSpc>
                <a:spcPct val="130000"/>
              </a:lnSpc>
              <a:spcBef>
                <a:spcPts val="600"/>
              </a:spcBef>
              <a:defRPr sz="2800"/>
            </a:pPr>
            <a:endParaRPr lang="en-US" sz="5000" dirty="0"/>
          </a:p>
          <a:p>
            <a:pPr defTabSz="457200">
              <a:lnSpc>
                <a:spcPct val="130000"/>
              </a:lnSpc>
              <a:spcBef>
                <a:spcPts val="600"/>
              </a:spcBef>
              <a:defRPr sz="2800"/>
            </a:pPr>
            <a:endParaRPr lang="en-US" sz="50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541B0A4-F748-4FBF-99CC-9719826A4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75" y="3868770"/>
            <a:ext cx="3801836" cy="298923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8A112153-9140-4779-83F0-D4F01B57A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222" y="1351621"/>
            <a:ext cx="4072541" cy="229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8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Changing input data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1" y="1126730"/>
            <a:ext cx="7899256" cy="5731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What is </a:t>
            </a:r>
            <a:r>
              <a:rPr lang="en-US" dirty="0" err="1"/>
              <a:t>netCDF</a:t>
            </a:r>
            <a:endParaRPr lang="en-US" dirty="0"/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900" b="1" dirty="0" err="1"/>
              <a:t>NetCDF</a:t>
            </a:r>
            <a:r>
              <a:rPr lang="en-US" sz="1900" dirty="0"/>
              <a:t> (</a:t>
            </a:r>
            <a:r>
              <a:rPr lang="en-US" sz="1900" b="1" dirty="0"/>
              <a:t>Network Common Data Form</a:t>
            </a:r>
            <a:r>
              <a:rPr lang="en-US" sz="1900" dirty="0"/>
              <a:t>) is a data format like .</a:t>
            </a:r>
            <a:r>
              <a:rPr lang="en-US" sz="1900" dirty="0" err="1"/>
              <a:t>tif</a:t>
            </a:r>
            <a:r>
              <a:rPr lang="en-US" sz="1900" dirty="0"/>
              <a:t>, .jpg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900" b="1" dirty="0" err="1"/>
              <a:t>NetCDF</a:t>
            </a:r>
            <a:r>
              <a:rPr lang="en-US" sz="1900" dirty="0"/>
              <a:t> is a set of  </a:t>
            </a:r>
            <a:r>
              <a:rPr lang="en-US" sz="1900" dirty="0" err="1"/>
              <a:t>librariesand</a:t>
            </a:r>
            <a:r>
              <a:rPr lang="en-US" sz="1900" dirty="0"/>
              <a:t> self-describing, machine-independent data formats that support the creation, access, and sharing of  array-oriented scientific data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900" dirty="0"/>
              <a:t>Mainly used by the meteorological community</a:t>
            </a: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900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sz="1900" b="1" dirty="0"/>
              <a:t>Advantage: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900" dirty="0" err="1"/>
              <a:t>netCDF</a:t>
            </a:r>
            <a:r>
              <a:rPr lang="en-US" sz="1900" dirty="0"/>
              <a:t> is self-describing, portable, flexible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900" dirty="0" err="1"/>
              <a:t>netCDF</a:t>
            </a:r>
            <a:r>
              <a:rPr lang="en-US" sz="1900" dirty="0"/>
              <a:t> is public domain, well documented and used by a growing number of organizations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900" dirty="0"/>
              <a:t>High efficiency in reading and processing </a:t>
            </a:r>
            <a:r>
              <a:rPr lang="en-US" sz="1900" dirty="0" err="1"/>
              <a:t>netCDF</a:t>
            </a:r>
            <a:r>
              <a:rPr lang="en-US" sz="1900" dirty="0"/>
              <a:t> files (it is fast)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900" dirty="0"/>
              <a:t>A </a:t>
            </a:r>
            <a:r>
              <a:rPr lang="en-US" sz="1900" dirty="0" err="1"/>
              <a:t>netCDF</a:t>
            </a:r>
            <a:r>
              <a:rPr lang="en-US" sz="1900" dirty="0"/>
              <a:t> file can contain timeseries of spatial data in a compressed way</a:t>
            </a: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900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sz="1900" b="1" dirty="0"/>
              <a:t>Disadvantage: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900" dirty="0"/>
              <a:t>Not so easy to handle</a:t>
            </a:r>
            <a:endParaRPr lang="en-US" sz="51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8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>
                <a:cs typeface="Calibri" panose="020F0502020204030204" pitchFamily="34" charset="0"/>
              </a:rPr>
              <a:t>Changing input data </a:t>
            </a:r>
            <a:br>
              <a:rPr lang="en-US" sz="3200" b="0">
                <a:cs typeface="Calibri" panose="020F0502020204030204" pitchFamily="34" charset="0"/>
              </a:rPr>
            </a:br>
            <a:br>
              <a:rPr lang="en-US" sz="3200" b="1">
                <a:cs typeface="Calibri" panose="020F0502020204030204" pitchFamily="34" charset="0"/>
              </a:rPr>
            </a:br>
            <a:br>
              <a:rPr lang="en-US" sz="3200" b="1">
                <a:cs typeface="Calibri" panose="020F0502020204030204" pitchFamily="34" charset="0"/>
              </a:rPr>
            </a:br>
            <a:br>
              <a:rPr lang="en-US" b="1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327571" y="1109313"/>
            <a:ext cx="7766733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Examples of </a:t>
            </a:r>
            <a:r>
              <a:rPr lang="en-US" dirty="0" err="1"/>
              <a:t>netCDF</a:t>
            </a:r>
            <a:endParaRPr lang="en-US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Digital elevation (</a:t>
            </a:r>
            <a:r>
              <a:rPr lang="en-US" sz="1800" dirty="0" err="1"/>
              <a:t>source:SRTM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../CWATM_data/cwatm_input5min/landsurface/topo/dem.nc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ECE1B-10C7-447A-B132-A20C46B7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291" y="2750784"/>
            <a:ext cx="7891903" cy="4126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6440B7-590E-4C16-802B-2B0A1C014CC9}"/>
              </a:ext>
            </a:extLst>
          </p:cNvPr>
          <p:cNvSpPr txBox="1"/>
          <p:nvPr/>
        </p:nvSpPr>
        <p:spPr>
          <a:xfrm>
            <a:off x="7944122" y="739981"/>
            <a:ext cx="3509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Metainformation e.g.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- dimension (here without time)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- unit</a:t>
            </a:r>
          </a:p>
          <a:p>
            <a:r>
              <a:rPr lang="en-US" dirty="0">
                <a:solidFill>
                  <a:srgbClr val="C00000"/>
                </a:solidFill>
              </a:rPr>
              <a:t>- description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EC1F75-1DE0-4CD6-B6D4-B7CC09E2F82A}"/>
              </a:ext>
            </a:extLst>
          </p:cNvPr>
          <p:cNvCxnSpPr>
            <a:cxnSpLocks/>
          </p:cNvCxnSpPr>
          <p:nvPr/>
        </p:nvCxnSpPr>
        <p:spPr>
          <a:xfrm flipH="1">
            <a:off x="8486775" y="1919788"/>
            <a:ext cx="444409" cy="38288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317D9E-C33E-4E60-A5EC-374A6EFB9D50}"/>
              </a:ext>
            </a:extLst>
          </p:cNvPr>
          <p:cNvSpPr txBox="1"/>
          <p:nvPr/>
        </p:nvSpPr>
        <p:spPr>
          <a:xfrm>
            <a:off x="428897" y="3834237"/>
            <a:ext cx="3509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Variables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- latitude</a:t>
            </a:r>
          </a:p>
          <a:p>
            <a:r>
              <a:rPr lang="en-US" dirty="0">
                <a:solidFill>
                  <a:srgbClr val="C00000"/>
                </a:solidFill>
              </a:rPr>
              <a:t>- longitude</a:t>
            </a:r>
          </a:p>
          <a:p>
            <a:r>
              <a:rPr lang="en-US" dirty="0">
                <a:solidFill>
                  <a:srgbClr val="C00000"/>
                </a:solidFill>
              </a:rPr>
              <a:t>- elevation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5463F1-2EF7-4C13-8686-9D89FB24437F}"/>
              </a:ext>
            </a:extLst>
          </p:cNvPr>
          <p:cNvCxnSpPr>
            <a:cxnSpLocks/>
          </p:cNvCxnSpPr>
          <p:nvPr/>
        </p:nvCxnSpPr>
        <p:spPr>
          <a:xfrm flipV="1">
            <a:off x="1929626" y="3914775"/>
            <a:ext cx="767665" cy="3717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5A66927-7296-440E-9716-394FB855D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291" y="2650151"/>
            <a:ext cx="5515716" cy="418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2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5B35CD-2161-4A03-8D54-95071992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622" y="3098279"/>
            <a:ext cx="7493691" cy="3759721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>
                <a:cs typeface="Calibri" panose="020F0502020204030204" pitchFamily="34" charset="0"/>
              </a:rPr>
              <a:t>Changing input data </a:t>
            </a:r>
            <a:br>
              <a:rPr lang="en-US" sz="3200" b="0">
                <a:cs typeface="Calibri" panose="020F0502020204030204" pitchFamily="34" charset="0"/>
              </a:rPr>
            </a:br>
            <a:br>
              <a:rPr lang="en-US" sz="3200" b="1">
                <a:cs typeface="Calibri" panose="020F0502020204030204" pitchFamily="34" charset="0"/>
              </a:rPr>
            </a:br>
            <a:br>
              <a:rPr lang="en-US" sz="3200" b="1">
                <a:cs typeface="Calibri" panose="020F0502020204030204" pitchFamily="34" charset="0"/>
              </a:rPr>
            </a:br>
            <a:br>
              <a:rPr lang="en-US" b="1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327571" y="1109313"/>
            <a:ext cx="10507378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Examples of </a:t>
            </a:r>
            <a:r>
              <a:rPr lang="en-US" dirty="0" err="1"/>
              <a:t>netCDF</a:t>
            </a:r>
            <a:endParaRPr lang="en-US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Monthly industry water demand (calculation Wada et al. 2014) ../CWATM_data/cwatm_input5min/landsurface/waterDemand/industryWaterDemand.nc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440B7-590E-4C16-802B-2B0A1C014CC9}"/>
              </a:ext>
            </a:extLst>
          </p:cNvPr>
          <p:cNvSpPr txBox="1"/>
          <p:nvPr/>
        </p:nvSpPr>
        <p:spPr>
          <a:xfrm>
            <a:off x="7944122" y="739981"/>
            <a:ext cx="3509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Metainformation e.g.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- dimension (here </a:t>
            </a:r>
            <a:r>
              <a:rPr lang="en-US" b="1" dirty="0">
                <a:solidFill>
                  <a:srgbClr val="C00000"/>
                </a:solidFill>
              </a:rPr>
              <a:t>with</a:t>
            </a:r>
            <a:r>
              <a:rPr lang="en-US" dirty="0">
                <a:solidFill>
                  <a:srgbClr val="C00000"/>
                </a:solidFill>
              </a:rPr>
              <a:t> time)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- unit</a:t>
            </a:r>
          </a:p>
          <a:p>
            <a:r>
              <a:rPr lang="en-US" dirty="0">
                <a:solidFill>
                  <a:srgbClr val="C00000"/>
                </a:solidFill>
              </a:rPr>
              <a:t>- description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EC1F75-1DE0-4CD6-B6D4-B7CC09E2F82A}"/>
              </a:ext>
            </a:extLst>
          </p:cNvPr>
          <p:cNvCxnSpPr>
            <a:cxnSpLocks/>
          </p:cNvCxnSpPr>
          <p:nvPr/>
        </p:nvCxnSpPr>
        <p:spPr>
          <a:xfrm flipH="1">
            <a:off x="7646126" y="1919788"/>
            <a:ext cx="1285059" cy="28224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317D9E-C33E-4E60-A5EC-374A6EFB9D50}"/>
              </a:ext>
            </a:extLst>
          </p:cNvPr>
          <p:cNvSpPr txBox="1"/>
          <p:nvPr/>
        </p:nvSpPr>
        <p:spPr>
          <a:xfrm>
            <a:off x="428897" y="3834237"/>
            <a:ext cx="3509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Variables</a:t>
            </a:r>
          </a:p>
          <a:p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- latitude</a:t>
            </a:r>
          </a:p>
          <a:p>
            <a:r>
              <a:rPr lang="en-US" dirty="0">
                <a:solidFill>
                  <a:srgbClr val="C00000"/>
                </a:solidFill>
              </a:rPr>
              <a:t>- longitude</a:t>
            </a:r>
          </a:p>
          <a:p>
            <a:r>
              <a:rPr lang="en-US" dirty="0">
                <a:solidFill>
                  <a:srgbClr val="C00000"/>
                </a:solidFill>
              </a:rPr>
              <a:t>- </a:t>
            </a:r>
            <a:r>
              <a:rPr lang="en-US" b="1" dirty="0">
                <a:solidFill>
                  <a:srgbClr val="C00000"/>
                </a:solidFill>
              </a:rPr>
              <a:t>time</a:t>
            </a:r>
          </a:p>
          <a:p>
            <a:r>
              <a:rPr lang="en-US" dirty="0">
                <a:solidFill>
                  <a:srgbClr val="C00000"/>
                </a:solidFill>
              </a:rPr>
              <a:t>- </a:t>
            </a:r>
            <a:r>
              <a:rPr lang="en-US" b="1" dirty="0">
                <a:solidFill>
                  <a:srgbClr val="C00000"/>
                </a:solidFill>
              </a:rPr>
              <a:t>2 variables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5463F1-2EF7-4C13-8686-9D89FB24437F}"/>
              </a:ext>
            </a:extLst>
          </p:cNvPr>
          <p:cNvCxnSpPr>
            <a:cxnSpLocks/>
          </p:cNvCxnSpPr>
          <p:nvPr/>
        </p:nvCxnSpPr>
        <p:spPr>
          <a:xfrm flipV="1">
            <a:off x="1929626" y="3914775"/>
            <a:ext cx="767665" cy="3717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8A92E-2C90-451A-AE7E-8A0AA2CCE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965" y="2744377"/>
            <a:ext cx="5491982" cy="411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2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Changing input data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208684" y="1231108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Take a look at dataset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Take a look at: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https://cwatm.iiasa.ac.at/data.html</a:t>
            </a: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Take a look at </a:t>
            </a:r>
            <a:br>
              <a:rPr lang="en-US" sz="1800" dirty="0"/>
            </a:br>
            <a:r>
              <a:rPr lang="en-US" sz="1800" dirty="0"/>
              <a:t>../</a:t>
            </a:r>
            <a:r>
              <a:rPr lang="en-US" sz="1800" dirty="0" err="1"/>
              <a:t>CWATM_data</a:t>
            </a:r>
            <a:r>
              <a:rPr lang="en-US" sz="1800" dirty="0"/>
              <a:t>/cwatm_input30min</a:t>
            </a:r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br>
              <a:rPr lang="en-US" sz="1800" dirty="0"/>
            </a:b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87344-8032-46C3-8034-AE3A4B6D4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48560"/>
            <a:ext cx="6251970" cy="6209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B24583-CD45-4450-B3CA-7A3730B20B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26"/>
          <a:stretch/>
        </p:blipFill>
        <p:spPr>
          <a:xfrm>
            <a:off x="9409675" y="1231108"/>
            <a:ext cx="2782325" cy="4978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287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>
                <a:cs typeface="Calibri" panose="020F0502020204030204" pitchFamily="34" charset="0"/>
              </a:rPr>
              <a:t>Changing input data </a:t>
            </a:r>
            <a:br>
              <a:rPr lang="en-US" sz="3200" b="0">
                <a:cs typeface="Calibri" panose="020F0502020204030204" pitchFamily="34" charset="0"/>
              </a:rPr>
            </a:br>
            <a:br>
              <a:rPr lang="en-US" sz="3200" b="1">
                <a:cs typeface="Calibri" panose="020F0502020204030204" pitchFamily="34" charset="0"/>
              </a:rPr>
            </a:br>
            <a:br>
              <a:rPr lang="en-US" sz="3200" b="1">
                <a:cs typeface="Calibri" panose="020F0502020204030204" pitchFamily="34" charset="0"/>
              </a:rPr>
            </a:br>
            <a:br>
              <a:rPr lang="en-US" b="1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327571" y="1109313"/>
            <a:ext cx="10507378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Changing values with CDO (Linux)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CDO (Climate Data Operators)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https://code.mpimet.mpg.de/projects/cdo/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CDO is a collection of command line Operators to manipulate and </a:t>
            </a:r>
            <a:r>
              <a:rPr lang="en-US" sz="1800" dirty="0" err="1"/>
              <a:t>analyse</a:t>
            </a:r>
            <a:r>
              <a:rPr lang="en-US" sz="1800" dirty="0"/>
              <a:t> </a:t>
            </a:r>
            <a:r>
              <a:rPr lang="en-US" sz="1800" dirty="0" err="1"/>
              <a:t>netCDF</a:t>
            </a:r>
            <a:r>
              <a:rPr lang="en-US" sz="1800" dirty="0"/>
              <a:t> data.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There are more than 600 operators available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440B7-590E-4C16-802B-2B0A1C014CC9}"/>
              </a:ext>
            </a:extLst>
          </p:cNvPr>
          <p:cNvSpPr txBox="1"/>
          <p:nvPr/>
        </p:nvSpPr>
        <p:spPr>
          <a:xfrm>
            <a:off x="7944122" y="739981"/>
            <a:ext cx="3509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Metainformation e.g.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- dimension (here </a:t>
            </a:r>
            <a:r>
              <a:rPr lang="en-US" b="1" dirty="0">
                <a:solidFill>
                  <a:srgbClr val="C00000"/>
                </a:solidFill>
              </a:rPr>
              <a:t>with</a:t>
            </a:r>
            <a:r>
              <a:rPr lang="en-US" dirty="0">
                <a:solidFill>
                  <a:srgbClr val="C00000"/>
                </a:solidFill>
              </a:rPr>
              <a:t> time)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- unit</a:t>
            </a:r>
          </a:p>
          <a:p>
            <a:r>
              <a:rPr lang="en-US" dirty="0">
                <a:solidFill>
                  <a:srgbClr val="C00000"/>
                </a:solidFill>
              </a:rPr>
              <a:t>- 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17D9E-C33E-4E60-A5EC-374A6EFB9D50}"/>
              </a:ext>
            </a:extLst>
          </p:cNvPr>
          <p:cNvSpPr txBox="1"/>
          <p:nvPr/>
        </p:nvSpPr>
        <p:spPr>
          <a:xfrm>
            <a:off x="1395548" y="3873178"/>
            <a:ext cx="82295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cdo</a:t>
            </a:r>
            <a:r>
              <a:rPr lang="en-US" b="1" dirty="0">
                <a:solidFill>
                  <a:srgbClr val="C00000"/>
                </a:solidFill>
              </a:rPr>
              <a:t> expr, ‘ksat2 = ksat2_o * 2’  ksat2.nc  ksat22.nc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sz="1200" b="1" dirty="0">
                <a:solidFill>
                  <a:srgbClr val="C00000"/>
                </a:solidFill>
              </a:rPr>
              <a:t>Multiplying values by two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3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65718" y="8424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Changing input data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761514" y="842418"/>
            <a:ext cx="10507378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Changing values with </a:t>
            </a:r>
            <a:r>
              <a:rPr lang="en-US" dirty="0" err="1"/>
              <a:t>ArcGis</a:t>
            </a:r>
            <a:endParaRPr lang="en-US" dirty="0"/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Open </a:t>
            </a:r>
            <a:r>
              <a:rPr lang="en-US" dirty="0" err="1"/>
              <a:t>Arcgis</a:t>
            </a:r>
            <a:endParaRPr lang="en-US" dirty="0"/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Drop ksat2.nc into “Table of content”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791DF-C504-44CC-BDCF-ED9CB8466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08" y="2744794"/>
            <a:ext cx="9134320" cy="402176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D9CB4B-DCE4-474F-B060-7552E28A8C71}"/>
              </a:ext>
            </a:extLst>
          </p:cNvPr>
          <p:cNvCxnSpPr>
            <a:cxnSpLocks/>
          </p:cNvCxnSpPr>
          <p:nvPr/>
        </p:nvCxnSpPr>
        <p:spPr>
          <a:xfrm flipH="1" flipV="1">
            <a:off x="2804160" y="4406538"/>
            <a:ext cx="2464526" cy="11843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AF3B758-7EB5-4FFA-8073-DA1982B82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54" y="2589989"/>
            <a:ext cx="6494338" cy="41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6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IIASA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FCBB40"/>
      </a:hlink>
      <a:folHlink>
        <a:srgbClr val="BA8A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2BCD4A24-3CF9-AA4E-9FEA-259FD1DA9940}" vid="{A389A1A4-9365-5B45-BF73-70081AA05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4395</TotalTime>
  <Words>1069</Words>
  <Application>Microsoft Office PowerPoint</Application>
  <PresentationFormat>Widescreen</PresentationFormat>
  <Paragraphs>141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Tahoma</vt:lpstr>
      <vt:lpstr>Times New Roman</vt:lpstr>
      <vt:lpstr>1_Office Theme</vt:lpstr>
      <vt:lpstr>PowerPoint Presentation</vt:lpstr>
      <vt:lpstr>Changing input data   </vt:lpstr>
      <vt:lpstr>Changing input data   </vt:lpstr>
      <vt:lpstr>Changing input data     </vt:lpstr>
      <vt:lpstr>Changing input data     </vt:lpstr>
      <vt:lpstr>Changing input data     </vt:lpstr>
      <vt:lpstr>Changing input data    </vt:lpstr>
      <vt:lpstr>Changing input data     </vt:lpstr>
      <vt:lpstr>Changing input data     </vt:lpstr>
      <vt:lpstr>Changing input data     </vt:lpstr>
      <vt:lpstr>Changing input data     </vt:lpstr>
      <vt:lpstr>Changing input data     </vt:lpstr>
      <vt:lpstr>Changing input data     </vt:lpstr>
      <vt:lpstr>Changing input data     </vt:lpstr>
      <vt:lpstr>Changing input data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Willaarts Barbara</dc:creator>
  <cp:lastModifiedBy>BUREK Peter</cp:lastModifiedBy>
  <cp:revision>150</cp:revision>
  <dcterms:created xsi:type="dcterms:W3CDTF">2019-05-30T06:24:47Z</dcterms:created>
  <dcterms:modified xsi:type="dcterms:W3CDTF">2020-12-15T08:22:49Z</dcterms:modified>
</cp:coreProperties>
</file>