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40" r:id="rId3"/>
    <p:sldId id="2558" r:id="rId4"/>
    <p:sldId id="2559" r:id="rId5"/>
    <p:sldId id="2560" r:id="rId6"/>
    <p:sldId id="2561" r:id="rId7"/>
    <p:sldId id="2541" r:id="rId8"/>
    <p:sldId id="2562" r:id="rId9"/>
    <p:sldId id="2563" r:id="rId10"/>
    <p:sldId id="2564" r:id="rId11"/>
    <p:sldId id="2565" r:id="rId12"/>
    <p:sldId id="2566" r:id="rId13"/>
    <p:sldId id="2567" r:id="rId14"/>
    <p:sldId id="2570" r:id="rId15"/>
    <p:sldId id="25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EK Peter" initials="BP" lastIdx="3" clrIdx="0">
    <p:extLst>
      <p:ext uri="{19B8F6BF-5375-455C-9EA6-DF929625EA0E}">
        <p15:presenceInfo xmlns:p15="http://schemas.microsoft.com/office/powerpoint/2012/main" userId="S::burek@iiasa.ac.at::0bb359eb-f569-4246-a820-7fcb8bb339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0" y="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D02D5-C0FE-441E-8F91-6CCDB3F0CBDF}" type="datetimeFigureOut">
              <a:rPr lang="en-US" smtClean="0"/>
              <a:t>15/12/20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495DD-F9B7-4207-8DCE-9AEB12DB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794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EDF10-A130-4586-BC5F-2FA825BAC0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794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076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33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210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640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931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98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23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2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01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8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14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49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46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16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40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12" y="1122363"/>
            <a:ext cx="9659112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712" y="3712464"/>
            <a:ext cx="8196072" cy="154533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32C23-CFC4-DC44-9D7B-0DCBE41B1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4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3" y="987427"/>
            <a:ext cx="694943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55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6113" y="987427"/>
            <a:ext cx="748588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42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1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8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 &amp;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GB" noProof="0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24"/>
          </p:nvPr>
        </p:nvSpPr>
        <p:spPr>
          <a:xfrm>
            <a:off x="911425" y="1916832"/>
            <a:ext cx="1072389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11425" y="6093296"/>
            <a:ext cx="10723893" cy="28800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GB" noProof="0" dirty="0"/>
              <a:t>Click to edit Subtitle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912285" y="1052514"/>
            <a:ext cx="10656324" cy="792311"/>
          </a:xfrm>
        </p:spPr>
        <p:txBody>
          <a:bodyPr/>
          <a:lstStyle>
            <a:lvl1pPr marL="0" indent="0">
              <a:buNone/>
              <a:defRPr sz="2400" i="1">
                <a:solidFill>
                  <a:srgbClr val="143C86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r-HR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5633C8-4A1E-AE41-9551-4706842F4652}" type="slidenum">
              <a:rPr kumimoji="0" lang="uk-UA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C5343C-BA2D-BA4E-A0D2-0D3AB9309CE5}"/>
              </a:ext>
            </a:extLst>
          </p:cNvPr>
          <p:cNvSpPr/>
          <p:nvPr userDrawn="1"/>
        </p:nvSpPr>
        <p:spPr>
          <a:xfrm>
            <a:off x="0" y="5845215"/>
            <a:ext cx="3368233" cy="1012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C5C03-3F87-0740-8183-695B10F501A5}" type="datetimeFigureOut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15/12/20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1026054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entry-slide-content-l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12192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31" y="276347"/>
            <a:ext cx="10515600" cy="71795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494931" y="852260"/>
            <a:ext cx="1169706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>
          <a:xfrm>
            <a:off x="9285303" y="640074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3D187B-4C43-40C7-9D44-F1028C8FDEE4}" type="slidenum">
              <a:rPr kumimoji="0" lang="ja-JP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sz="quarter" idx="13"/>
          </p:nvPr>
        </p:nvSpPr>
        <p:spPr>
          <a:xfrm>
            <a:off x="5444971" y="-19050"/>
            <a:ext cx="6747029" cy="29539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76064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3CA68-8BFC-2E4B-9706-CD8F1F3984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Click to </a:t>
            </a:r>
            <a:r>
              <a:rPr lang="en-GB" noProof="0" dirty="0"/>
              <a:t>edit</a:t>
            </a:r>
            <a:r>
              <a:rPr lang="en-GB" dirty="0"/>
              <a:t> title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E152937-DA5F-AD4E-8DC4-ADED40C520B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0550" y="3417888"/>
            <a:ext cx="11229935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Click to edit subtitle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B1D1861B-F743-E74C-A3DE-0E6A3FE4B4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551" y="5083662"/>
            <a:ext cx="11229933" cy="936139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 algn="r">
              <a:buNone/>
              <a:defRPr sz="280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 dirty="0"/>
              <a:t>Click to edit name and conference/location</a:t>
            </a:r>
          </a:p>
        </p:txBody>
      </p:sp>
    </p:spTree>
    <p:extLst>
      <p:ext uri="{BB962C8B-B14F-4D97-AF65-F5344CB8AC3E}">
        <p14:creationId xmlns:p14="http://schemas.microsoft.com/office/powerpoint/2010/main" val="1463399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0"/>
            <a:ext cx="10655300" cy="104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sz="3600" i="1" noProof="0" dirty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Click to add claim</a:t>
            </a:r>
            <a:br>
              <a:rPr lang="en-US" noProof="0" dirty="0"/>
            </a:br>
            <a:r>
              <a:rPr lang="en-US" noProof="0" dirty="0"/>
              <a:t>with a second line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52BF138-1775-6148-A974-5C16BE30993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4A74F14-897C-6E4D-9528-D7A9EF6FDA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5C5EC56-06C5-7043-8E2C-AC0D3AF234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42429B-F3DE-644E-A4AB-CEBD3E936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2713" y="1977546"/>
            <a:ext cx="11495912" cy="4173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951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2017525"/>
            <a:ext cx="1829334" cy="43227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400" i="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 dirty="0"/>
              <a:t>Section #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713" y="2741044"/>
            <a:ext cx="8911916" cy="653341"/>
          </a:xfrm>
        </p:spPr>
        <p:txBody>
          <a:bodyPr vert="horz" lIns="0" tIns="36000" rIns="0" bIns="36000" rtlCol="0" anchor="b">
            <a:normAutofit/>
          </a:bodyPr>
          <a:lstStyle>
            <a:lvl1pPr>
              <a:defRPr lang="de-DE" sz="40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3685633"/>
            <a:ext cx="8912680" cy="24657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7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658179"/>
            <a:ext cx="9610344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10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 with 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50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36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1439013"/>
            <a:ext cx="5614416" cy="47124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>
          <a:xfrm>
            <a:off x="6222671" y="1438275"/>
            <a:ext cx="5614416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494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4BEB4E2-004E-2A4A-A4E5-791ECEE48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E624A94B-69A8-A64E-AC8E-D406AC1674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7A718F5-12AB-7444-AEA8-0CAA0EF22F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7969FA-78A3-8649-902C-D12F28E35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362713" y="1270661"/>
            <a:ext cx="5610575" cy="48828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6246421" y="1270000"/>
            <a:ext cx="5612204" cy="4883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2202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itchFamily="34" charset="0"/>
              <a:ea typeface="Tahoma" panose="020B0604030504040204" pitchFamily="34" charset="0"/>
              <a:cs typeface="Arial" pitchFamily="34" charset="0"/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857529-EAD9-48B3-91A9-187C3E17D5B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5298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1"/>
            <a:ext cx="10991088" cy="83725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1" y="1080655"/>
            <a:ext cx="11542962" cy="50323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290081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67AE00-67FF-3C4A-9C34-D662128D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-25887"/>
            <a:ext cx="10515600" cy="10273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24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7450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043709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403014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9699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9699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77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532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0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515600" cy="8312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8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5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(null)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23257"/>
            <a:ext cx="10655808" cy="515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271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608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658856" cy="1023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4992" y="6356351"/>
            <a:ext cx="546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27EF0-AFE4-C747-9A5E-7A066B0223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109"/>
            <a:ext cx="411168" cy="405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DEB544-1A36-D141-A1B5-86E1E45B07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905"/>
            <a:ext cx="411168" cy="4053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3FD1B-2945-9D4A-B758-A8D99159B6D1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558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9" r:id="rId17"/>
    <p:sldLayoutId id="2147483680" r:id="rId18"/>
    <p:sldLayoutId id="2147483681" r:id="rId19"/>
    <p:sldLayoutId id="2147483683" r:id="rId20"/>
    <p:sldLayoutId id="2147483684" r:id="rId21"/>
    <p:sldLayoutId id="214748368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watm.iiasa.ac.at/setup.html#initialis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watm.iiasa.ac.at/setup.html#initialis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758364"/>
            <a:ext cx="1186791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eaLnBrk="1" latinLnBrk="0" hangingPunct="1">
              <a:lnSpc>
                <a:spcPct val="90000"/>
              </a:lnSpc>
              <a:buNone/>
              <a:defRPr sz="4400" b="1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Exercise 7: Options of </a:t>
            </a:r>
            <a:r>
              <a:rPr lang="en-US" sz="3600" dirty="0" err="1"/>
              <a:t>CWatM</a:t>
            </a:r>
            <a:endParaRPr lang="en-US" sz="3600" dirty="0"/>
          </a:p>
        </p:txBody>
      </p:sp>
      <p:pic>
        <p:nvPicPr>
          <p:cNvPr id="8" name="Picture 6" descr="Image result for kafue fla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83" y="4882568"/>
            <a:ext cx="2641255" cy="197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Kariba d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341" y="4885897"/>
            <a:ext cx="3178363" cy="196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40" t="1463" r="18785" b="282"/>
          <a:stretch/>
        </p:blipFill>
        <p:spPr>
          <a:xfrm>
            <a:off x="2304894" y="4882567"/>
            <a:ext cx="2354660" cy="1968357"/>
          </a:xfrm>
          <a:prstGeom prst="rect">
            <a:avLst/>
          </a:prstGeom>
          <a:ln>
            <a:noFill/>
          </a:ln>
        </p:spPr>
      </p:pic>
      <p:pic>
        <p:nvPicPr>
          <p:cNvPr id="11" name="Picture 2" descr="Image result for irrigation maize afric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230" y="4886457"/>
            <a:ext cx="2971800" cy="196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irrigation rice punja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938" y="4860039"/>
            <a:ext cx="2655537" cy="199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6C3B0A-0F5C-4DCE-98B9-24B189E24008}"/>
              </a:ext>
            </a:extLst>
          </p:cNvPr>
          <p:cNvSpPr txBox="1"/>
          <p:nvPr/>
        </p:nvSpPr>
        <p:spPr>
          <a:xfrm>
            <a:off x="2769506" y="3429000"/>
            <a:ext cx="8980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Peter Burek, Mikhail Smilovic, Luca Guillaumot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 Institute for Applied Systems Analysis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Scholars at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Water Program </a:t>
            </a:r>
          </a:p>
        </p:txBody>
      </p:sp>
    </p:spTree>
    <p:extLst>
      <p:ext uri="{BB962C8B-B14F-4D97-AF65-F5344CB8AC3E}">
        <p14:creationId xmlns:p14="http://schemas.microsoft.com/office/powerpoint/2010/main" val="204508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549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2. Running with and without water demand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Start: 73_exe_example.bat</a:t>
            </a:r>
            <a:br>
              <a:rPr lang="en-US" sz="1800" dirty="0"/>
            </a:br>
            <a:r>
              <a:rPr lang="en-US" sz="1800" dirty="0"/>
              <a:t>or type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..\</a:t>
            </a:r>
            <a:r>
              <a:rPr lang="en-US" sz="1600" dirty="0" err="1">
                <a:solidFill>
                  <a:srgbClr val="0070C0"/>
                </a:solidFill>
              </a:rPr>
              <a:t>CWATM_model</a:t>
            </a:r>
            <a:r>
              <a:rPr lang="en-US" sz="1600" dirty="0">
                <a:solidFill>
                  <a:srgbClr val="0070C0"/>
                </a:solidFill>
              </a:rPr>
              <a:t>\</a:t>
            </a:r>
            <a:r>
              <a:rPr lang="en-US" sz="1600" dirty="0" err="1">
                <a:solidFill>
                  <a:srgbClr val="0070C0"/>
                </a:solidFill>
              </a:rPr>
              <a:t>CWatMexe</a:t>
            </a:r>
            <a:r>
              <a:rPr lang="en-US" sz="1600" dirty="0">
                <a:solidFill>
                  <a:srgbClr val="0070C0"/>
                </a:solidFill>
              </a:rPr>
              <a:t>\cwatm.exe settings_rhine30min_73.ini -l</a:t>
            </a:r>
            <a:endParaRPr lang="en-US" sz="16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6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6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Start: 74_exe_example.bat</a:t>
            </a:r>
            <a:br>
              <a:rPr lang="en-US" sz="1800" dirty="0"/>
            </a:br>
            <a:r>
              <a:rPr lang="en-US" sz="1800" dirty="0"/>
              <a:t>or type </a:t>
            </a:r>
            <a:r>
              <a:rPr lang="en-US" sz="1800" dirty="0">
                <a:solidFill>
                  <a:srgbClr val="0070C0"/>
                </a:solidFill>
              </a:rPr>
              <a:t>..\</a:t>
            </a:r>
            <a:r>
              <a:rPr lang="en-US" sz="1800" dirty="0" err="1">
                <a:solidFill>
                  <a:srgbClr val="0070C0"/>
                </a:solidFill>
              </a:rPr>
              <a:t>CWATM_model</a:t>
            </a:r>
            <a:r>
              <a:rPr lang="en-US" sz="1800" dirty="0">
                <a:solidFill>
                  <a:srgbClr val="0070C0"/>
                </a:solidFill>
              </a:rPr>
              <a:t>\</a:t>
            </a:r>
            <a:r>
              <a:rPr lang="en-US" sz="1800" dirty="0" err="1">
                <a:solidFill>
                  <a:srgbClr val="0070C0"/>
                </a:solidFill>
              </a:rPr>
              <a:t>CWatMexe</a:t>
            </a:r>
            <a:r>
              <a:rPr lang="en-US" sz="1800" dirty="0">
                <a:solidFill>
                  <a:srgbClr val="0070C0"/>
                </a:solidFill>
              </a:rPr>
              <a:t>\cwatm.exe settings_rhine30min_74.ini –l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Difference are shown in rhine7.xlsx sheet: </a:t>
            </a:r>
            <a:r>
              <a:rPr lang="en-US" sz="1800" dirty="0" err="1"/>
              <a:t>Rhine_waterdemand</a:t>
            </a: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9612A2-6349-40D9-9667-F5D2247BAF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998"/>
          <a:stretch/>
        </p:blipFill>
        <p:spPr>
          <a:xfrm>
            <a:off x="545692" y="2589263"/>
            <a:ext cx="7239000" cy="5920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1FE82D-2760-4570-8751-439AE5498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92" y="4566148"/>
            <a:ext cx="73056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4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549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2. Running with and without water demand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Further options on water demand</a:t>
            </a: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9B233-149F-4800-8CA2-0DE6484E0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92" y="2208697"/>
            <a:ext cx="6394802" cy="464930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1E5B6A-913F-4D49-88C7-5F04FE1D669E}"/>
              </a:ext>
            </a:extLst>
          </p:cNvPr>
          <p:cNvCxnSpPr>
            <a:cxnSpLocks/>
          </p:cNvCxnSpPr>
          <p:nvPr/>
        </p:nvCxnSpPr>
        <p:spPr>
          <a:xfrm flipH="1">
            <a:off x="3822156" y="4156364"/>
            <a:ext cx="3504919" cy="6228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50AAB4-12F2-4D43-9B10-AA6C5A592A1C}"/>
              </a:ext>
            </a:extLst>
          </p:cNvPr>
          <p:cNvSpPr txBox="1"/>
          <p:nvPr/>
        </p:nvSpPr>
        <p:spPr>
          <a:xfrm>
            <a:off x="7272122" y="3318074"/>
            <a:ext cx="5179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flow fraction of irrigation:</a:t>
            </a:r>
          </a:p>
          <a:p>
            <a:r>
              <a:rPr lang="en-US" dirty="0"/>
              <a:t>This fraction of the difference between </a:t>
            </a:r>
            <a:br>
              <a:rPr lang="en-US" dirty="0"/>
            </a:br>
            <a:r>
              <a:rPr lang="en-US" dirty="0"/>
              <a:t>Irrigation withdrawal and irrigation consumption will be returned to rivers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208DB9-F951-41A6-95A9-90C6A61CED34}"/>
              </a:ext>
            </a:extLst>
          </p:cNvPr>
          <p:cNvCxnSpPr>
            <a:cxnSpLocks/>
          </p:cNvCxnSpPr>
          <p:nvPr/>
        </p:nvCxnSpPr>
        <p:spPr>
          <a:xfrm flipH="1" flipV="1">
            <a:off x="4389964" y="5840384"/>
            <a:ext cx="2438348" cy="207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7FB810-99B5-4500-9713-2D4AB35E4EA2}"/>
              </a:ext>
            </a:extLst>
          </p:cNvPr>
          <p:cNvSpPr txBox="1"/>
          <p:nvPr/>
        </p:nvSpPr>
        <p:spPr>
          <a:xfrm>
            <a:off x="6828312" y="4814149"/>
            <a:ext cx="5179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Surface water abstraction</a:t>
            </a:r>
          </a:p>
          <a:p>
            <a:r>
              <a:rPr lang="en-US" dirty="0"/>
              <a:t>This value is used to </a:t>
            </a:r>
            <a:r>
              <a:rPr lang="en-US" dirty="0" err="1"/>
              <a:t>distinguise</a:t>
            </a:r>
            <a:r>
              <a:rPr lang="en-US" dirty="0"/>
              <a:t> where the water is taken from:</a:t>
            </a:r>
          </a:p>
          <a:p>
            <a:r>
              <a:rPr lang="en-US" dirty="0"/>
              <a:t>Groundwater or surface water</a:t>
            </a:r>
            <a:br>
              <a:rPr lang="en-US" dirty="0"/>
            </a:br>
            <a:r>
              <a:rPr lang="en-US" dirty="0"/>
              <a:t>Either a fixed fraction or a fraction from </a:t>
            </a:r>
            <a:br>
              <a:rPr lang="en-US" dirty="0"/>
            </a:br>
            <a:r>
              <a:rPr lang="en-US" dirty="0" err="1"/>
              <a:t>longterm</a:t>
            </a:r>
            <a:r>
              <a:rPr lang="en-US" dirty="0"/>
              <a:t> baseflow / discharge</a:t>
            </a:r>
          </a:p>
        </p:txBody>
      </p:sp>
    </p:spTree>
    <p:extLst>
      <p:ext uri="{BB962C8B-B14F-4D97-AF65-F5344CB8AC3E}">
        <p14:creationId xmlns:p14="http://schemas.microsoft.com/office/powerpoint/2010/main" val="253143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549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3. Changing land cover option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Land cover i.e. the fraction of different land use in a grid cell is varying over time</a:t>
            </a:r>
            <a:br>
              <a:rPr lang="en-US" sz="1800" dirty="0"/>
            </a:br>
            <a:endParaRPr lang="en-US" sz="1800" dirty="0"/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sz="1800" dirty="0"/>
              <a:t>cities are growing (more sealed area)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sz="1800" dirty="0"/>
              <a:t>Agricultural area is growing (more irrigation, maybe less forest)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 err="1"/>
              <a:t>CWatM</a:t>
            </a:r>
            <a:r>
              <a:rPr lang="en-US" sz="1800" dirty="0"/>
              <a:t> accounts for that, and has a land cover fraction map for each year: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>
                <a:solidFill>
                  <a:srgbClr val="0070C0"/>
                </a:solidFill>
              </a:rPr>
              <a:t>./cwatm_input30min/landsurface/fractionLandcover.nc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28712-2EE9-4744-840D-7D11D4DB6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3" y="3904182"/>
            <a:ext cx="4049996" cy="25347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427F80-1D04-4EC0-9F4C-DE56E4078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469" y="3904182"/>
            <a:ext cx="4099775" cy="26052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87CD32-59AF-4D45-AB70-917D81E99214}"/>
              </a:ext>
            </a:extLst>
          </p:cNvPr>
          <p:cNvSpPr txBox="1"/>
          <p:nvPr/>
        </p:nvSpPr>
        <p:spPr>
          <a:xfrm>
            <a:off x="452846" y="6438900"/>
            <a:ext cx="5092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Fraction of non paddy irrigated land on 30 arcmin for 2010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D6CE0-4A56-452E-A94B-6683A856EC45}"/>
              </a:ext>
            </a:extLst>
          </p:cNvPr>
          <p:cNvSpPr txBox="1"/>
          <p:nvPr/>
        </p:nvSpPr>
        <p:spPr>
          <a:xfrm>
            <a:off x="6096000" y="6410778"/>
            <a:ext cx="5092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Fraction of paddy irrigated land on 30 arcmin for 2010</a:t>
            </a:r>
          </a:p>
        </p:txBody>
      </p:sp>
    </p:spTree>
    <p:extLst>
      <p:ext uri="{BB962C8B-B14F-4D97-AF65-F5344CB8AC3E}">
        <p14:creationId xmlns:p14="http://schemas.microsoft.com/office/powerpoint/2010/main" val="212741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549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3. Changing land cover option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In the </a:t>
            </a:r>
            <a:r>
              <a:rPr lang="en-US" sz="1800" dirty="0" err="1"/>
              <a:t>settingsfile</a:t>
            </a:r>
            <a:r>
              <a:rPr lang="en-US" sz="1800" dirty="0"/>
              <a:t> in section [LANDCOVER]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Land cover can be dynamically changing every year 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Like in: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>
                <a:solidFill>
                  <a:srgbClr val="0070C0"/>
                </a:solidFill>
              </a:rPr>
              <a:t>cwatm.exe settings_rhine30min_74.ini –l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Or land cover is fixed constant for a specific year</a:t>
            </a:r>
            <a:br>
              <a:rPr lang="en-US" sz="1800" dirty="0"/>
            </a:br>
            <a:r>
              <a:rPr lang="en-US" sz="1800" dirty="0"/>
              <a:t>e.g. 1961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Start: 75_exe_example.bat for a fixed 1961 landcover</a:t>
            </a:r>
            <a:br>
              <a:rPr lang="en-US" sz="1800" dirty="0"/>
            </a:br>
            <a:r>
              <a:rPr lang="en-US" sz="1800" dirty="0"/>
              <a:t>or type 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..\</a:t>
            </a:r>
            <a:r>
              <a:rPr lang="en-US" sz="1800" dirty="0" err="1">
                <a:solidFill>
                  <a:srgbClr val="0070C0"/>
                </a:solidFill>
              </a:rPr>
              <a:t>CWATM_model</a:t>
            </a:r>
            <a:r>
              <a:rPr lang="en-US" sz="1800" dirty="0">
                <a:solidFill>
                  <a:srgbClr val="0070C0"/>
                </a:solidFill>
              </a:rPr>
              <a:t>\</a:t>
            </a:r>
            <a:r>
              <a:rPr lang="en-US" sz="1800" dirty="0" err="1">
                <a:solidFill>
                  <a:srgbClr val="0070C0"/>
                </a:solidFill>
              </a:rPr>
              <a:t>CWatMexe</a:t>
            </a:r>
            <a:r>
              <a:rPr lang="en-US" sz="1800" dirty="0">
                <a:solidFill>
                  <a:srgbClr val="0070C0"/>
                </a:solidFill>
              </a:rPr>
              <a:t>\cwatm.exe settings_rhine30min_75.ini –l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Difference are shown in rhine7.xlsx sheet: </a:t>
            </a:r>
            <a:r>
              <a:rPr lang="en-US" sz="1800" dirty="0" err="1"/>
              <a:t>Rhine_landcover</a:t>
            </a: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0049F-FE4B-4DEA-9FE1-C354E82E8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4212"/>
            <a:ext cx="5934075" cy="1781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68E673-B0B4-48E6-8D66-AF49A8C71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80114"/>
            <a:ext cx="5734050" cy="1905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0F90E9-7675-4C41-A275-4FAAFEACF4C4}"/>
              </a:ext>
            </a:extLst>
          </p:cNvPr>
          <p:cNvSpPr/>
          <p:nvPr/>
        </p:nvSpPr>
        <p:spPr>
          <a:xfrm>
            <a:off x="6362700" y="4681108"/>
            <a:ext cx="2028825" cy="482998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7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549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4. Changing lakes reservoir option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In the </a:t>
            </a:r>
            <a:r>
              <a:rPr lang="en-US" sz="1800" dirty="0" err="1"/>
              <a:t>settingsfile</a:t>
            </a:r>
            <a:r>
              <a:rPr lang="en-US" sz="1800" dirty="0"/>
              <a:t> in section [Option]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Lakes and reservoirs can put in or off, to show the effect of waterbodies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Start: 76_exe_example.bat for a run without waterbodies</a:t>
            </a:r>
            <a:br>
              <a:rPr lang="en-US" sz="1800" dirty="0"/>
            </a:br>
            <a:r>
              <a:rPr lang="en-US" sz="1800" dirty="0"/>
              <a:t>or type 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..\</a:t>
            </a:r>
            <a:r>
              <a:rPr lang="en-US" sz="1800" dirty="0" err="1">
                <a:solidFill>
                  <a:srgbClr val="0070C0"/>
                </a:solidFill>
              </a:rPr>
              <a:t>CWATM_model</a:t>
            </a:r>
            <a:r>
              <a:rPr lang="en-US" sz="1800" dirty="0">
                <a:solidFill>
                  <a:srgbClr val="0070C0"/>
                </a:solidFill>
              </a:rPr>
              <a:t>\</a:t>
            </a:r>
            <a:r>
              <a:rPr lang="en-US" sz="1800" dirty="0" err="1">
                <a:solidFill>
                  <a:srgbClr val="0070C0"/>
                </a:solidFill>
              </a:rPr>
              <a:t>CWatMexe</a:t>
            </a:r>
            <a:r>
              <a:rPr lang="en-US" sz="1800" dirty="0">
                <a:solidFill>
                  <a:srgbClr val="0070C0"/>
                </a:solidFill>
              </a:rPr>
              <a:t>\cwatm.exe settings_rhine30min_76.ini –l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Difference are shown in rhine7.xlsx sheet: </a:t>
            </a:r>
            <a:r>
              <a:rPr lang="en-US" sz="1800" dirty="0" err="1"/>
              <a:t>Rhine_reservoir</a:t>
            </a: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908E0D-F65A-45A3-A93C-E0FC03934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92" y="2678526"/>
            <a:ext cx="5743575" cy="11715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B068D2-C02B-4C78-9E93-4F2B470C96AE}"/>
              </a:ext>
            </a:extLst>
          </p:cNvPr>
          <p:cNvCxnSpPr>
            <a:cxnSpLocks/>
          </p:cNvCxnSpPr>
          <p:nvPr/>
        </p:nvCxnSpPr>
        <p:spPr>
          <a:xfrm flipH="1">
            <a:off x="4936581" y="2678526"/>
            <a:ext cx="3504919" cy="6228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2D320D-5D17-4FDA-910A-E1EBA0E27104}"/>
              </a:ext>
            </a:extLst>
          </p:cNvPr>
          <p:cNvSpPr txBox="1"/>
          <p:nvPr/>
        </p:nvSpPr>
        <p:spPr>
          <a:xfrm>
            <a:off x="8489406" y="2454280"/>
            <a:ext cx="368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in: </a:t>
            </a:r>
            <a:r>
              <a:rPr lang="en-US" sz="1800" dirty="0">
                <a:solidFill>
                  <a:srgbClr val="0070C0"/>
                </a:solidFill>
              </a:rPr>
              <a:t>settings_rhine30min_74.ini 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1E698F-C4BA-4714-AB0D-0BD567996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" y="5015913"/>
            <a:ext cx="39909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549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4. Changing lakes reservoir option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In the same way as for land cover, reservoirs can be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put in dynamically </a:t>
            </a:r>
            <a:br>
              <a:rPr lang="en-US" sz="1800" dirty="0"/>
            </a:br>
            <a:r>
              <a:rPr lang="en-US" sz="1800" dirty="0"/>
              <a:t>- depending on the year they are build, they are in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Or fixed</a:t>
            </a:r>
            <a:br>
              <a:rPr lang="en-US" sz="1800" dirty="0"/>
            </a:br>
            <a:r>
              <a:rPr lang="en-US" sz="1800" dirty="0"/>
              <a:t>- only the </a:t>
            </a:r>
            <a:r>
              <a:rPr lang="en-US" sz="1800" dirty="0" err="1"/>
              <a:t>reservouirs</a:t>
            </a:r>
            <a:r>
              <a:rPr lang="en-US" sz="1800" dirty="0"/>
              <a:t> are in, which are build until this year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In the </a:t>
            </a:r>
            <a:r>
              <a:rPr lang="en-US" sz="1800" dirty="0" err="1"/>
              <a:t>settingsfile</a:t>
            </a:r>
            <a:r>
              <a:rPr lang="en-US" sz="1800" dirty="0"/>
              <a:t> in section [LAKES_RESERVOIRS]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Reservoirs can be dynamically changing every year 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Or reservoirs are fixed constant for a specific year</a:t>
            </a:r>
            <a:br>
              <a:rPr lang="en-US" sz="1800" dirty="0"/>
            </a:br>
            <a:r>
              <a:rPr lang="en-US" sz="1800" dirty="0"/>
              <a:t>e.g. 1950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For the Rhine we did not include a reservoir in the 30 arcmin setting</a:t>
            </a:r>
            <a:br>
              <a:rPr lang="en-US" sz="1800" dirty="0"/>
            </a:br>
            <a:r>
              <a:rPr lang="en-US" sz="1800" dirty="0"/>
              <a:t>Therefore no exercise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460804-3BA3-4732-8964-BAA8633C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705" y="1854406"/>
            <a:ext cx="79438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7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0" y="1126730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0. 	What you need 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AutoNum type="arabicPeriod"/>
              <a:defRPr sz="2800"/>
            </a:pPr>
            <a:r>
              <a:rPr lang="en-US" dirty="0"/>
              <a:t>What is </a:t>
            </a:r>
            <a:r>
              <a:rPr lang="en-US" dirty="0" err="1"/>
              <a:t>netCDF</a:t>
            </a:r>
            <a:endParaRPr lang="en-US" dirty="0"/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AutoNum type="arabicPeriod"/>
              <a:defRPr sz="2800"/>
            </a:pPr>
            <a:r>
              <a:rPr lang="en-US" dirty="0"/>
              <a:t>Display </a:t>
            </a:r>
            <a:r>
              <a:rPr lang="en-US" dirty="0" err="1"/>
              <a:t>netCDF</a:t>
            </a:r>
            <a:r>
              <a:rPr lang="en-US" dirty="0"/>
              <a:t> files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AutoNum type="arabicPeriod"/>
              <a:defRPr sz="2800"/>
            </a:pPr>
            <a:r>
              <a:rPr lang="en-US" dirty="0"/>
              <a:t>Change ksat2 (saturated soil conductivity layer 2) in ArcGIS</a:t>
            </a: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44FEC6C-DB2C-48E8-A809-8D084300C8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3"/>
          <a:stretch/>
        </p:blipFill>
        <p:spPr>
          <a:xfrm>
            <a:off x="10179631" y="1220275"/>
            <a:ext cx="1705926" cy="17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9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 of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0" y="1126730"/>
            <a:ext cx="8724204" cy="515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sz="3200" dirty="0"/>
              <a:t>0. What you need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defRPr sz="2800"/>
            </a:pPr>
            <a:endParaRPr lang="en-US" sz="1800" dirty="0"/>
          </a:p>
          <a:p>
            <a:pPr defTabSz="457200">
              <a:lnSpc>
                <a:spcPct val="130000"/>
              </a:lnSpc>
              <a:spcBef>
                <a:spcPts val="600"/>
              </a:spcBef>
              <a:defRPr sz="2800"/>
            </a:pPr>
            <a:r>
              <a:rPr lang="en-US" sz="2400" dirty="0"/>
              <a:t>We go back to the Rhine basin on 30 arcmin</a:t>
            </a:r>
            <a:br>
              <a:rPr lang="en-US" sz="2400" dirty="0"/>
            </a:br>
            <a:r>
              <a:rPr lang="en-US" sz="2400" dirty="0"/>
              <a:t>because it is fast to execute</a:t>
            </a:r>
          </a:p>
          <a:p>
            <a:pPr defTabSz="457200">
              <a:lnSpc>
                <a:spcPct val="130000"/>
              </a:lnSpc>
              <a:spcBef>
                <a:spcPts val="600"/>
              </a:spcBef>
              <a:defRPr sz="2800"/>
            </a:pPr>
            <a:endParaRPr lang="en-US" sz="50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8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CWATM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1" y="1126730"/>
            <a:ext cx="7899256" cy="573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dirty="0"/>
              <a:t>Running a warm start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dirty="0"/>
              <a:t>Running with and without water </a:t>
            </a:r>
            <a:r>
              <a:rPr lang="en-US" dirty="0" err="1"/>
              <a:t>demnd</a:t>
            </a:r>
            <a:endParaRPr lang="en-US" dirty="0"/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dirty="0"/>
              <a:t>Landcover options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dirty="0"/>
              <a:t>Reservoir options</a:t>
            </a:r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8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CWATM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57350" y="1126730"/>
            <a:ext cx="11146970" cy="573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AutoNum type="arabicPeriod"/>
              <a:defRPr sz="2800"/>
            </a:pPr>
            <a:r>
              <a:rPr lang="en-US" dirty="0"/>
              <a:t>Running a warm start</a:t>
            </a:r>
          </a:p>
          <a:p>
            <a:pPr marL="0" indent="0">
              <a:buNone/>
            </a:pPr>
            <a:r>
              <a:rPr lang="en-US" sz="1400" dirty="0" err="1"/>
              <a:t>CWatM</a:t>
            </a:r>
            <a:r>
              <a:rPr lang="en-US" sz="1400" dirty="0"/>
              <a:t> needs to have estimates of the initial state of the internal storage variables, e.g. the amount of water stored in snow, soil, groundwater etc.:</a:t>
            </a:r>
          </a:p>
          <a:p>
            <a:pPr marL="0" indent="0">
              <a:buNone/>
            </a:pPr>
            <a:r>
              <a:rPr lang="en-US" sz="1400" b="1" dirty="0"/>
              <a:t>There are two possibilities:</a:t>
            </a:r>
          </a:p>
          <a:p>
            <a:pPr marL="0" indent="0">
              <a:buNone/>
            </a:pPr>
            <a:r>
              <a:rPr lang="en-US" sz="1400" dirty="0"/>
              <a:t>The initial state of the internal storage variables are unknown and a </a:t>
            </a:r>
            <a:r>
              <a:rPr lang="en-US" sz="1400" b="1" dirty="0"/>
              <a:t>first</a:t>
            </a:r>
            <a:r>
              <a:rPr lang="en-US" sz="1400" dirty="0"/>
              <a:t> guess has to be used e.g. all storage variables are half filled.</a:t>
            </a:r>
          </a:p>
          <a:p>
            <a:pPr marL="0" indent="0">
              <a:buNone/>
            </a:pPr>
            <a:r>
              <a:rPr lang="en-US" sz="1400" dirty="0"/>
              <a:t>The initial state is known from a previous run, where the variables are stored at a certain time step. This is called </a:t>
            </a:r>
            <a:r>
              <a:rPr lang="en-US" sz="1400" b="1" dirty="0"/>
              <a:t>warm start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</a:t>
            </a:r>
            <a:r>
              <a:rPr lang="en-US" sz="1400" b="1" dirty="0"/>
              <a:t>warm start</a:t>
            </a:r>
            <a:r>
              <a:rPr lang="en-US" sz="1400" dirty="0"/>
              <a:t> is </a:t>
            </a:r>
            <a:r>
              <a:rPr lang="en-US" sz="1400" dirty="0" err="1"/>
              <a:t>usful</a:t>
            </a:r>
            <a:r>
              <a:rPr lang="en-US" sz="1400" dirty="0"/>
              <a:t> for:</a:t>
            </a:r>
          </a:p>
          <a:p>
            <a:r>
              <a:rPr lang="en-US" sz="1400" dirty="0"/>
              <a:t>using a long pre-run to find the steady-state storage of the groundwater storage and use it as initial value</a:t>
            </a:r>
          </a:p>
          <a:p>
            <a:r>
              <a:rPr lang="en-US" sz="1400" dirty="0"/>
              <a:t>using the stored variables to shorten the warm-up period</a:t>
            </a:r>
          </a:p>
          <a:p>
            <a:r>
              <a:rPr lang="en-US" sz="1400" dirty="0"/>
              <a:t>using the stored variables to restart every day with the values from the previous day (forecasting mode)</a:t>
            </a:r>
          </a:p>
          <a:p>
            <a:pPr marL="0" indent="0">
              <a:buNone/>
            </a:pPr>
            <a:endParaRPr lang="en-US" sz="1600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sz="2000" dirty="0"/>
              <a:t>See also: </a:t>
            </a:r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https://cwatm.iiasa.ac.at/setup.html#initialisation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2000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9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CWATM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57350" y="1126730"/>
            <a:ext cx="11146970" cy="573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AutoNum type="arabicPeriod"/>
              <a:defRPr sz="2800"/>
            </a:pPr>
            <a:r>
              <a:rPr lang="en-US" dirty="0"/>
              <a:t>Running a warm start</a:t>
            </a: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2000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9272ABA-3DAC-41A8-8CCA-24F4E0C38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050" y="2269730"/>
            <a:ext cx="6096000" cy="3204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AE1553-519C-4BE1-96E6-AABD20CDA71D}"/>
              </a:ext>
            </a:extLst>
          </p:cNvPr>
          <p:cNvSpPr txBox="1"/>
          <p:nvPr/>
        </p:nvSpPr>
        <p:spPr>
          <a:xfrm>
            <a:off x="5747170" y="5474038"/>
            <a:ext cx="381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shows the impact of different initial condition on the soil moisture of the lower soil.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9CF00B-555D-4A73-9A60-1045D3403385}"/>
              </a:ext>
            </a:extLst>
          </p:cNvPr>
          <p:cNvCxnSpPr>
            <a:cxnSpLocks/>
          </p:cNvCxnSpPr>
          <p:nvPr/>
        </p:nvCxnSpPr>
        <p:spPr>
          <a:xfrm flipV="1">
            <a:off x="3383825" y="2967335"/>
            <a:ext cx="2047875" cy="3231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0EC775-0FAF-4E79-826E-2049E21EBF62}"/>
              </a:ext>
            </a:extLst>
          </p:cNvPr>
          <p:cNvSpPr txBox="1"/>
          <p:nvPr/>
        </p:nvSpPr>
        <p:spPr>
          <a:xfrm>
            <a:off x="341810" y="3157440"/>
            <a:ext cx="381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with different initial conditions of soil moisture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74CA5A-EDE9-4960-914B-63C13619B60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48175" y="3444456"/>
            <a:ext cx="2047875" cy="4274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BF59E8-9EE6-4937-939E-956843DF1085}"/>
              </a:ext>
            </a:extLst>
          </p:cNvPr>
          <p:cNvCxnSpPr>
            <a:cxnSpLocks/>
          </p:cNvCxnSpPr>
          <p:nvPr/>
        </p:nvCxnSpPr>
        <p:spPr>
          <a:xfrm>
            <a:off x="3366000" y="3552523"/>
            <a:ext cx="2065700" cy="10694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53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dirty="0"/>
              <a:t>Running a warm start 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Go to folder CWATM_exercise7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Start: 71_exe_example.bat</a:t>
            </a:r>
            <a:br>
              <a:rPr lang="en-US" sz="1800" dirty="0"/>
            </a:br>
            <a:r>
              <a:rPr lang="en-US" sz="1800" dirty="0"/>
              <a:t>or open a DOS command prompt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	</a:t>
            </a:r>
            <a:r>
              <a:rPr lang="en-US" sz="1600" dirty="0"/>
              <a:t>- press </a:t>
            </a:r>
            <a:r>
              <a:rPr lang="en-US" sz="1600" dirty="0" err="1"/>
              <a:t>Windows+R</a:t>
            </a:r>
            <a:r>
              <a:rPr lang="en-US" sz="1600" dirty="0"/>
              <a:t> 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600" dirty="0"/>
              <a:t>	- type </a:t>
            </a:r>
            <a:r>
              <a:rPr lang="en-US" sz="1600" dirty="0" err="1">
                <a:solidFill>
                  <a:srgbClr val="0070C0"/>
                </a:solidFill>
              </a:rPr>
              <a:t>cmd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+ return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600" dirty="0"/>
              <a:t>	- change directory: e.g. cd c:/CWATM/CWATM_exercise7</a:t>
            </a:r>
            <a:br>
              <a:rPr lang="en-US" sz="1600" dirty="0"/>
            </a:br>
            <a:r>
              <a:rPr lang="en-US" sz="1600" dirty="0"/>
              <a:t>		(or cd “c:/directory with white space/CWATM/CWATM_exercise7”)</a:t>
            </a:r>
          </a:p>
          <a:p>
            <a:pPr lvl="1" defTabSz="457200">
              <a:lnSpc>
                <a:spcPct val="100000"/>
              </a:lnSpc>
              <a:spcBef>
                <a:spcPts val="600"/>
              </a:spcBef>
              <a:defRPr sz="2800"/>
            </a:pPr>
            <a:r>
              <a:rPr lang="en-US" sz="1600" dirty="0"/>
              <a:t>Type </a:t>
            </a:r>
            <a:r>
              <a:rPr lang="en-US" sz="1600" dirty="0">
                <a:solidFill>
                  <a:srgbClr val="0070C0"/>
                </a:solidFill>
              </a:rPr>
              <a:t>..\</a:t>
            </a:r>
            <a:r>
              <a:rPr lang="en-US" sz="1600" dirty="0" err="1">
                <a:solidFill>
                  <a:srgbClr val="0070C0"/>
                </a:solidFill>
              </a:rPr>
              <a:t>CWATM_model</a:t>
            </a:r>
            <a:r>
              <a:rPr lang="en-US" sz="1600" dirty="0">
                <a:solidFill>
                  <a:srgbClr val="0070C0"/>
                </a:solidFill>
              </a:rPr>
              <a:t>\</a:t>
            </a:r>
            <a:r>
              <a:rPr lang="en-US" sz="1600" dirty="0" err="1">
                <a:solidFill>
                  <a:srgbClr val="0070C0"/>
                </a:solidFill>
              </a:rPr>
              <a:t>CWatMexe</a:t>
            </a:r>
            <a:r>
              <a:rPr lang="en-US" sz="1600" dirty="0">
                <a:solidFill>
                  <a:srgbClr val="0070C0"/>
                </a:solidFill>
              </a:rPr>
              <a:t>\cwatm.exe settings_rhine30min_71.ini -l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6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ED940-AFBE-4D9D-A991-45A5CD19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87" y="2921454"/>
            <a:ext cx="2984687" cy="1555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CA8C54-3104-46E8-8462-97749BEF2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924" y="4846028"/>
            <a:ext cx="5134493" cy="191672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A865C6-E22C-4F0D-8E53-9E19CC2429D0}"/>
              </a:ext>
            </a:extLst>
          </p:cNvPr>
          <p:cNvCxnSpPr>
            <a:cxnSpLocks/>
          </p:cNvCxnSpPr>
          <p:nvPr/>
        </p:nvCxnSpPr>
        <p:spPr>
          <a:xfrm flipH="1">
            <a:off x="3028950" y="5577701"/>
            <a:ext cx="4114799" cy="3075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3348CE-F2D3-401F-85D1-FAC6A236C6AF}"/>
              </a:ext>
            </a:extLst>
          </p:cNvPr>
          <p:cNvSpPr txBox="1"/>
          <p:nvPr/>
        </p:nvSpPr>
        <p:spPr>
          <a:xfrm>
            <a:off x="7336659" y="5215208"/>
            <a:ext cx="3815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Cold start:</a:t>
            </a:r>
            <a:br>
              <a:rPr lang="en-US" dirty="0"/>
            </a:br>
            <a:r>
              <a:rPr lang="en-US" dirty="0"/>
              <a:t>You see the outlet of the Rhine basin has really low discharge, because it needs time to fill up</a:t>
            </a:r>
          </a:p>
        </p:txBody>
      </p:sp>
    </p:spTree>
    <p:extLst>
      <p:ext uri="{BB962C8B-B14F-4D97-AF65-F5344CB8AC3E}">
        <p14:creationId xmlns:p14="http://schemas.microsoft.com/office/powerpoint/2010/main" val="113691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CWATM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57350" y="1126730"/>
            <a:ext cx="11146970" cy="573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AutoNum type="arabicPeriod"/>
              <a:defRPr sz="2800"/>
            </a:pPr>
            <a:r>
              <a:rPr lang="en-US" dirty="0"/>
              <a:t>Running a warm start</a:t>
            </a: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2000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6B93E-FDC4-4A21-8ED2-0A259A909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1947862"/>
            <a:ext cx="5982365" cy="2119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AE1A94-D81B-412F-A2B2-A5B37F85C633}"/>
              </a:ext>
            </a:extLst>
          </p:cNvPr>
          <p:cNvSpPr txBox="1"/>
          <p:nvPr/>
        </p:nvSpPr>
        <p:spPr>
          <a:xfrm>
            <a:off x="6915012" y="2407353"/>
            <a:ext cx="5179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part in settings_rhine30min_71.ini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save_initial</a:t>
            </a:r>
            <a:r>
              <a:rPr lang="en-US" dirty="0"/>
              <a:t> is set to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initSave</a:t>
            </a:r>
            <a:r>
              <a:rPr lang="en-US" dirty="0"/>
              <a:t> points to outlet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StepInit</a:t>
            </a:r>
            <a:r>
              <a:rPr lang="en-US" dirty="0"/>
              <a:t> is set to 31.12.1999</a:t>
            </a:r>
            <a:br>
              <a:rPr lang="en-US" dirty="0"/>
            </a:br>
            <a:r>
              <a:rPr lang="en-US" dirty="0"/>
              <a:t>(an </a:t>
            </a:r>
            <a:r>
              <a:rPr lang="en-US" dirty="0" err="1"/>
              <a:t>init</a:t>
            </a:r>
            <a:r>
              <a:rPr lang="en-US" dirty="0"/>
              <a:t> file for the date 31/12/1999 is created)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B6314-483B-4A17-910C-14BEFF3A3A5D}"/>
              </a:ext>
            </a:extLst>
          </p:cNvPr>
          <p:cNvSpPr/>
          <p:nvPr/>
        </p:nvSpPr>
        <p:spPr>
          <a:xfrm>
            <a:off x="1543050" y="3514726"/>
            <a:ext cx="3162300" cy="55245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0FAED7-B2DD-490F-B3CF-16250D687A1D}"/>
              </a:ext>
            </a:extLst>
          </p:cNvPr>
          <p:cNvCxnSpPr>
            <a:cxnSpLocks/>
          </p:cNvCxnSpPr>
          <p:nvPr/>
        </p:nvCxnSpPr>
        <p:spPr>
          <a:xfrm flipH="1">
            <a:off x="4314575" y="3007518"/>
            <a:ext cx="2276725" cy="9058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D4DEF2-8D04-4C29-8E3A-66F4EC110193}"/>
              </a:ext>
            </a:extLst>
          </p:cNvPr>
          <p:cNvGrpSpPr/>
          <p:nvPr/>
        </p:nvGrpSpPr>
        <p:grpSpPr>
          <a:xfrm>
            <a:off x="1071312" y="4528648"/>
            <a:ext cx="11105160" cy="1638300"/>
            <a:chOff x="1071312" y="4528648"/>
            <a:chExt cx="11105160" cy="16383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33EADF-DE42-4262-AAE7-D639CB150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1312" y="4528648"/>
              <a:ext cx="6000750" cy="16383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1060A0-0B65-4213-85E8-A0D8D5FDFFDA}"/>
                </a:ext>
              </a:extLst>
            </p:cNvPr>
            <p:cNvSpPr/>
            <p:nvPr/>
          </p:nvSpPr>
          <p:spPr>
            <a:xfrm>
              <a:off x="1651169" y="4868577"/>
              <a:ext cx="4206705" cy="34159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945151-A4A7-4DA3-894A-E93EA70221C3}"/>
                </a:ext>
              </a:extLst>
            </p:cNvPr>
            <p:cNvSpPr/>
            <p:nvPr/>
          </p:nvSpPr>
          <p:spPr>
            <a:xfrm>
              <a:off x="1679494" y="5634039"/>
              <a:ext cx="3162300" cy="166686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2397A0-4E83-471D-B6DE-9EAD32F34A23}"/>
                </a:ext>
              </a:extLst>
            </p:cNvPr>
            <p:cNvSpPr txBox="1"/>
            <p:nvPr/>
          </p:nvSpPr>
          <p:spPr>
            <a:xfrm>
              <a:off x="6996777" y="4562549"/>
              <a:ext cx="51796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Important part in settings_rhine30min_71.ini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load_initial</a:t>
              </a:r>
              <a:r>
                <a:rPr lang="en-US" dirty="0"/>
                <a:t> is set to true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save_initial</a:t>
              </a:r>
              <a:r>
                <a:rPr lang="en-US" dirty="0"/>
                <a:t> is set to false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initLoad</a:t>
              </a:r>
              <a:r>
                <a:rPr lang="en-US" dirty="0"/>
                <a:t> is set to the initial file in ./outlet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EAEC79F-5925-4C14-B92A-2987699001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0531" y="4805157"/>
              <a:ext cx="1829369" cy="17643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729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Options of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dirty="0"/>
              <a:t>Running a warm start </a:t>
            </a:r>
          </a:p>
          <a:p>
            <a:pPr marL="800100" lvl="1" indent="-342900" defTabSz="4572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Start: 72_exe_example.bat</a:t>
            </a:r>
            <a:br>
              <a:rPr lang="en-US" sz="1800" dirty="0"/>
            </a:br>
            <a:r>
              <a:rPr lang="en-US" sz="1800" dirty="0"/>
              <a:t>or type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..\</a:t>
            </a:r>
            <a:r>
              <a:rPr lang="en-US" sz="1600" dirty="0" err="1">
                <a:solidFill>
                  <a:srgbClr val="0070C0"/>
                </a:solidFill>
              </a:rPr>
              <a:t>CWATM_model</a:t>
            </a:r>
            <a:r>
              <a:rPr lang="en-US" sz="1600" dirty="0">
                <a:solidFill>
                  <a:srgbClr val="0070C0"/>
                </a:solidFill>
              </a:rPr>
              <a:t>\</a:t>
            </a:r>
            <a:r>
              <a:rPr lang="en-US" sz="1600" dirty="0" err="1">
                <a:solidFill>
                  <a:srgbClr val="0070C0"/>
                </a:solidFill>
              </a:rPr>
              <a:t>CWatMexe</a:t>
            </a:r>
            <a:r>
              <a:rPr lang="en-US" sz="1600" dirty="0">
                <a:solidFill>
                  <a:srgbClr val="0070C0"/>
                </a:solidFill>
              </a:rPr>
              <a:t>\cwatm.exe settings_rhine30min_72.ini -l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6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348CE-F2D3-401F-85D1-FAC6A236C6AF}"/>
              </a:ext>
            </a:extLst>
          </p:cNvPr>
          <p:cNvSpPr txBox="1"/>
          <p:nvPr/>
        </p:nvSpPr>
        <p:spPr>
          <a:xfrm>
            <a:off x="7830593" y="3541897"/>
            <a:ext cx="3815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Warm start:</a:t>
            </a:r>
            <a:br>
              <a:rPr lang="en-US" dirty="0"/>
            </a:br>
            <a:r>
              <a:rPr lang="en-US" dirty="0"/>
              <a:t>You see the outlet of the Rhine basin has regular discharge, because it uses the stored values from the run before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BBDBF-1A28-4B6B-AF20-98ED13757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14" y="3244177"/>
            <a:ext cx="6408044" cy="233352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A865C6-E22C-4F0D-8E53-9E19CC2429D0}"/>
              </a:ext>
            </a:extLst>
          </p:cNvPr>
          <p:cNvCxnSpPr>
            <a:cxnSpLocks/>
          </p:cNvCxnSpPr>
          <p:nvPr/>
        </p:nvCxnSpPr>
        <p:spPr>
          <a:xfrm flipH="1">
            <a:off x="3552825" y="4287594"/>
            <a:ext cx="4114799" cy="3075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4E3DC1-4BEF-49BA-88EB-7054A91A5384}"/>
              </a:ext>
            </a:extLst>
          </p:cNvPr>
          <p:cNvSpPr txBox="1"/>
          <p:nvPr/>
        </p:nvSpPr>
        <p:spPr>
          <a:xfrm>
            <a:off x="729814" y="6134100"/>
            <a:ext cx="980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See also: </a:t>
            </a:r>
            <a:r>
              <a:rPr lang="en-US" sz="18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https://cwatm.iiasa.ac.at/setup.html#initialisation</a:t>
            </a:r>
            <a:endParaRPr lang="en-US" sz="18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866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IASA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FCBB40"/>
      </a:hlink>
      <a:folHlink>
        <a:srgbClr val="BA8A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2BCD4A24-3CF9-AA4E-9FEA-259FD1DA9940}" vid="{A389A1A4-9365-5B45-BF73-70081AA05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4556</TotalTime>
  <Words>1419</Words>
  <Application>Microsoft Office PowerPoint</Application>
  <PresentationFormat>Widescreen</PresentationFormat>
  <Paragraphs>179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Tahoma</vt:lpstr>
      <vt:lpstr>Times New Roman</vt:lpstr>
      <vt:lpstr>1_Office Theme</vt:lpstr>
      <vt:lpstr>PowerPoint Presentation</vt:lpstr>
      <vt:lpstr>Options of CWatM   </vt:lpstr>
      <vt:lpstr>Option of CWatM   </vt:lpstr>
      <vt:lpstr>Options of CWATM     </vt:lpstr>
      <vt:lpstr>Options of CWATM      </vt:lpstr>
      <vt:lpstr>Options of CWATM      </vt:lpstr>
      <vt:lpstr>Options of CWatM    </vt:lpstr>
      <vt:lpstr>Options of CWATM      </vt:lpstr>
      <vt:lpstr>Options of CWatM    </vt:lpstr>
      <vt:lpstr>Options of CWatM    </vt:lpstr>
      <vt:lpstr>Options of CWatM    </vt:lpstr>
      <vt:lpstr>Options of CWatM    </vt:lpstr>
      <vt:lpstr>Options of CWatM    </vt:lpstr>
      <vt:lpstr>Options of CWatM    </vt:lpstr>
      <vt:lpstr>Options of CWatM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Willaarts Barbara</dc:creator>
  <cp:lastModifiedBy>BUREK Peter</cp:lastModifiedBy>
  <cp:revision>167</cp:revision>
  <dcterms:created xsi:type="dcterms:W3CDTF">2019-05-30T06:24:47Z</dcterms:created>
  <dcterms:modified xsi:type="dcterms:W3CDTF">2020-12-15T11:12:18Z</dcterms:modified>
</cp:coreProperties>
</file>